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3" r:id="rId1"/>
  </p:sldMasterIdLst>
  <p:notesMasterIdLst>
    <p:notesMasterId r:id="rId77"/>
  </p:notesMasterIdLst>
  <p:handoutMasterIdLst>
    <p:handoutMasterId r:id="rId78"/>
  </p:handoutMasterIdLst>
  <p:sldIdLst>
    <p:sldId id="380" r:id="rId2"/>
    <p:sldId id="558" r:id="rId3"/>
    <p:sldId id="355" r:id="rId4"/>
    <p:sldId id="385" r:id="rId5"/>
    <p:sldId id="502" r:id="rId6"/>
    <p:sldId id="503" r:id="rId7"/>
    <p:sldId id="504" r:id="rId8"/>
    <p:sldId id="505" r:id="rId9"/>
    <p:sldId id="506" r:id="rId10"/>
    <p:sldId id="266" r:id="rId11"/>
    <p:sldId id="353" r:id="rId12"/>
    <p:sldId id="343" r:id="rId13"/>
    <p:sldId id="347" r:id="rId14"/>
    <p:sldId id="349" r:id="rId15"/>
    <p:sldId id="350" r:id="rId16"/>
    <p:sldId id="559" r:id="rId17"/>
    <p:sldId id="507" r:id="rId18"/>
    <p:sldId id="508" r:id="rId19"/>
    <p:sldId id="509" r:id="rId20"/>
    <p:sldId id="552" r:id="rId21"/>
    <p:sldId id="510" r:id="rId22"/>
    <p:sldId id="1088" r:id="rId23"/>
    <p:sldId id="545" r:id="rId24"/>
    <p:sldId id="546" r:id="rId25"/>
    <p:sldId id="514" r:id="rId26"/>
    <p:sldId id="515" r:id="rId27"/>
    <p:sldId id="542" r:id="rId28"/>
    <p:sldId id="544" r:id="rId29"/>
    <p:sldId id="553" r:id="rId30"/>
    <p:sldId id="547" r:id="rId31"/>
    <p:sldId id="560" r:id="rId32"/>
    <p:sldId id="443" r:id="rId33"/>
    <p:sldId id="369" r:id="rId34"/>
    <p:sldId id="445" r:id="rId35"/>
    <p:sldId id="446" r:id="rId36"/>
    <p:sldId id="511" r:id="rId37"/>
    <p:sldId id="512" r:id="rId38"/>
    <p:sldId id="557" r:id="rId39"/>
    <p:sldId id="539" r:id="rId40"/>
    <p:sldId id="1089" r:id="rId41"/>
    <p:sldId id="1090" r:id="rId42"/>
    <p:sldId id="519" r:id="rId43"/>
    <p:sldId id="516" r:id="rId44"/>
    <p:sldId id="517" r:id="rId45"/>
    <p:sldId id="518" r:id="rId46"/>
    <p:sldId id="520" r:id="rId47"/>
    <p:sldId id="548" r:id="rId48"/>
    <p:sldId id="561" r:id="rId49"/>
    <p:sldId id="521" r:id="rId50"/>
    <p:sldId id="550" r:id="rId51"/>
    <p:sldId id="562" r:id="rId52"/>
    <p:sldId id="1091" r:id="rId53"/>
    <p:sldId id="523" r:id="rId54"/>
    <p:sldId id="522" r:id="rId55"/>
    <p:sldId id="524" r:id="rId56"/>
    <p:sldId id="525" r:id="rId57"/>
    <p:sldId id="526" r:id="rId58"/>
    <p:sldId id="527" r:id="rId59"/>
    <p:sldId id="528" r:id="rId60"/>
    <p:sldId id="563" r:id="rId61"/>
    <p:sldId id="529" r:id="rId62"/>
    <p:sldId id="535" r:id="rId63"/>
    <p:sldId id="534" r:id="rId64"/>
    <p:sldId id="530" r:id="rId65"/>
    <p:sldId id="531" r:id="rId66"/>
    <p:sldId id="532" r:id="rId67"/>
    <p:sldId id="533" r:id="rId68"/>
    <p:sldId id="556" r:id="rId69"/>
    <p:sldId id="1092" r:id="rId70"/>
    <p:sldId id="555" r:id="rId71"/>
    <p:sldId id="551" r:id="rId72"/>
    <p:sldId id="536" r:id="rId73"/>
    <p:sldId id="549" r:id="rId74"/>
    <p:sldId id="554" r:id="rId75"/>
    <p:sldId id="537" r:id="rId76"/>
  </p:sldIdLst>
  <p:sldSz cx="12192000" cy="6858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5pPr>
    <a:lvl6pPr marL="2286000" algn="l" defTabSz="914400" rtl="0" eaLnBrk="1" latinLnBrk="0" hangingPunct="1"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6pPr>
    <a:lvl7pPr marL="2743200" algn="l" defTabSz="914400" rtl="0" eaLnBrk="1" latinLnBrk="0" hangingPunct="1"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7pPr>
    <a:lvl8pPr marL="3200400" algn="l" defTabSz="914400" rtl="0" eaLnBrk="1" latinLnBrk="0" hangingPunct="1"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8pPr>
    <a:lvl9pPr marL="3657600" algn="l" defTabSz="914400" rtl="0" eaLnBrk="1" latinLnBrk="0" hangingPunct="1"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  <a:srgbClr val="FFFF00"/>
    <a:srgbClr val="FFCCFF"/>
    <a:srgbClr val="FF99CC"/>
    <a:srgbClr val="CCFFFF"/>
    <a:srgbClr val="FF0000"/>
    <a:srgbClr val="00CC66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3208" autoAdjust="0"/>
    <p:restoredTop sz="95038" autoAdjust="0"/>
  </p:normalViewPr>
  <p:slideViewPr>
    <p:cSldViewPr snapToGrid="0">
      <p:cViewPr varScale="1">
        <p:scale>
          <a:sx n="74" d="100"/>
          <a:sy n="74" d="100"/>
        </p:scale>
        <p:origin x="58" y="1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8" d="100"/>
        <a:sy n="158" d="100"/>
      </p:scale>
      <p:origin x="0" y="-4243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360EC9-AA1B-47A0-BCD9-F0C884D514D1}" type="doc">
      <dgm:prSet loTypeId="urn:microsoft.com/office/officeart/2005/8/layout/vList2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3B4E71D-64BB-4E2F-94B8-BD9ECD7AF8BE}">
      <dgm:prSet/>
      <dgm:spPr/>
      <dgm:t>
        <a:bodyPr/>
        <a:lstStyle/>
        <a:p>
          <a:r>
            <a:rPr lang="en-US" u="none" dirty="0"/>
            <a:t>Summary:</a:t>
          </a:r>
        </a:p>
      </dgm:t>
    </dgm:pt>
    <dgm:pt modelId="{777BEFFA-B9A8-490A-A89A-29DC1A926926}" type="parTrans" cxnId="{1E725041-1CDF-4EB9-B704-315F81AB1E3C}">
      <dgm:prSet/>
      <dgm:spPr/>
      <dgm:t>
        <a:bodyPr/>
        <a:lstStyle/>
        <a:p>
          <a:endParaRPr lang="en-US"/>
        </a:p>
      </dgm:t>
    </dgm:pt>
    <dgm:pt modelId="{DE5070CD-1E06-478B-A75D-46A2791BD542}" type="sibTrans" cxnId="{1E725041-1CDF-4EB9-B704-315F81AB1E3C}">
      <dgm:prSet/>
      <dgm:spPr/>
      <dgm:t>
        <a:bodyPr/>
        <a:lstStyle/>
        <a:p>
          <a:endParaRPr lang="en-US"/>
        </a:p>
      </dgm:t>
    </dgm:pt>
    <dgm:pt modelId="{F709E633-A3E4-42F8-97F7-8509CB5DB9E5}">
      <dgm:prSet/>
      <dgm:spPr/>
      <dgm:t>
        <a:bodyPr/>
        <a:lstStyle/>
        <a:p>
          <a:r>
            <a:rPr lang="en-US" dirty="0"/>
            <a:t>Layer 2 addressing</a:t>
          </a:r>
        </a:p>
      </dgm:t>
    </dgm:pt>
    <dgm:pt modelId="{ECA8A23F-B7B5-45E6-87D0-DFBAC5864A23}" type="parTrans" cxnId="{AC457434-8BFC-4CCE-B9D1-5A4A51C9D580}">
      <dgm:prSet/>
      <dgm:spPr/>
      <dgm:t>
        <a:bodyPr/>
        <a:lstStyle/>
        <a:p>
          <a:endParaRPr lang="en-US"/>
        </a:p>
      </dgm:t>
    </dgm:pt>
    <dgm:pt modelId="{C0E98F61-8519-417B-9BB9-36B3A8E6C81B}" type="sibTrans" cxnId="{AC457434-8BFC-4CCE-B9D1-5A4A51C9D580}">
      <dgm:prSet/>
      <dgm:spPr/>
      <dgm:t>
        <a:bodyPr/>
        <a:lstStyle/>
        <a:p>
          <a:endParaRPr lang="en-US"/>
        </a:p>
      </dgm:t>
    </dgm:pt>
    <dgm:pt modelId="{393DC210-5092-45BE-B654-39CD9851E8D6}">
      <dgm:prSet/>
      <dgm:spPr/>
      <dgm:t>
        <a:bodyPr/>
        <a:lstStyle/>
        <a:p>
          <a:r>
            <a:rPr lang="en-US"/>
            <a:t>Layer 2 General Security Issues</a:t>
          </a:r>
        </a:p>
      </dgm:t>
    </dgm:pt>
    <dgm:pt modelId="{A040DF99-D9FB-4DA9-AFB6-B93270D092A0}" type="parTrans" cxnId="{F2A7A368-D0C7-49FE-AE22-0363DB1CF9B7}">
      <dgm:prSet/>
      <dgm:spPr/>
      <dgm:t>
        <a:bodyPr/>
        <a:lstStyle/>
        <a:p>
          <a:endParaRPr lang="en-US"/>
        </a:p>
      </dgm:t>
    </dgm:pt>
    <dgm:pt modelId="{3AF91248-13A1-4A1C-AB3C-A8491CDA15FE}" type="sibTrans" cxnId="{F2A7A368-D0C7-49FE-AE22-0363DB1CF9B7}">
      <dgm:prSet/>
      <dgm:spPr/>
      <dgm:t>
        <a:bodyPr/>
        <a:lstStyle/>
        <a:p>
          <a:endParaRPr lang="en-US"/>
        </a:p>
      </dgm:t>
    </dgm:pt>
    <dgm:pt modelId="{B2606858-0DB2-4006-8FFA-3D0FC8D2F3CA}">
      <dgm:prSet/>
      <dgm:spPr/>
      <dgm:t>
        <a:bodyPr/>
        <a:lstStyle/>
        <a:p>
          <a:r>
            <a:rPr lang="en-US" dirty="0"/>
            <a:t>Wired L2 Security issues (802.3)</a:t>
          </a:r>
        </a:p>
      </dgm:t>
    </dgm:pt>
    <dgm:pt modelId="{8B38D39C-8AD9-49B7-BBE4-FEAE8787E216}" type="parTrans" cxnId="{093FAAAF-E1FE-46DA-A015-E307456985BD}">
      <dgm:prSet/>
      <dgm:spPr/>
      <dgm:t>
        <a:bodyPr/>
        <a:lstStyle/>
        <a:p>
          <a:endParaRPr lang="en-US"/>
        </a:p>
      </dgm:t>
    </dgm:pt>
    <dgm:pt modelId="{90AC162E-8F41-46E8-BF56-49178FD2607F}" type="sibTrans" cxnId="{093FAAAF-E1FE-46DA-A015-E307456985BD}">
      <dgm:prSet/>
      <dgm:spPr/>
      <dgm:t>
        <a:bodyPr/>
        <a:lstStyle/>
        <a:p>
          <a:endParaRPr lang="en-US"/>
        </a:p>
      </dgm:t>
    </dgm:pt>
    <dgm:pt modelId="{6F9F7BAA-87F2-44E3-B582-8B1572B46236}">
      <dgm:prSet/>
      <dgm:spPr/>
      <dgm:t>
        <a:bodyPr/>
        <a:lstStyle/>
        <a:p>
          <a:r>
            <a:rPr lang="en-US" dirty="0"/>
            <a:t>Wireless L2 Security issues (802.11)</a:t>
          </a:r>
        </a:p>
      </dgm:t>
    </dgm:pt>
    <dgm:pt modelId="{C1E63ACC-06A4-4AD8-8923-71647EFB19C8}" type="parTrans" cxnId="{3417A63B-DC62-48CB-81E6-3398E070BD5C}">
      <dgm:prSet/>
      <dgm:spPr/>
      <dgm:t>
        <a:bodyPr/>
        <a:lstStyle/>
        <a:p>
          <a:endParaRPr lang="en-US"/>
        </a:p>
      </dgm:t>
    </dgm:pt>
    <dgm:pt modelId="{D6515645-63A6-4D5A-B922-5B441FE95096}" type="sibTrans" cxnId="{3417A63B-DC62-48CB-81E6-3398E070BD5C}">
      <dgm:prSet/>
      <dgm:spPr/>
      <dgm:t>
        <a:bodyPr/>
        <a:lstStyle/>
        <a:p>
          <a:endParaRPr lang="en-US"/>
        </a:p>
      </dgm:t>
    </dgm:pt>
    <dgm:pt modelId="{8ED445BC-BDF2-4CE2-9126-E45D0B533942}">
      <dgm:prSet/>
      <dgm:spPr/>
      <dgm:t>
        <a:bodyPr/>
        <a:lstStyle/>
        <a:p>
          <a:r>
            <a:rPr lang="en-US" dirty="0"/>
            <a:t>Layer 2 protocol recap</a:t>
          </a:r>
          <a:endParaRPr lang="en-US" b="1" i="0" dirty="0"/>
        </a:p>
      </dgm:t>
    </dgm:pt>
    <dgm:pt modelId="{6CECFD98-7E77-4CAF-ADC7-3F42872788F2}" type="parTrans" cxnId="{C78A4444-750B-49A9-950F-1A02140D16AF}">
      <dgm:prSet/>
      <dgm:spPr/>
      <dgm:t>
        <a:bodyPr/>
        <a:lstStyle/>
        <a:p>
          <a:endParaRPr lang="it-IT"/>
        </a:p>
      </dgm:t>
    </dgm:pt>
    <dgm:pt modelId="{A336153D-4AF3-45EA-B926-16DC0186FE36}" type="sibTrans" cxnId="{C78A4444-750B-49A9-950F-1A02140D16AF}">
      <dgm:prSet/>
      <dgm:spPr/>
      <dgm:t>
        <a:bodyPr/>
        <a:lstStyle/>
        <a:p>
          <a:endParaRPr lang="it-IT"/>
        </a:p>
      </dgm:t>
    </dgm:pt>
    <dgm:pt modelId="{B218A155-AD80-4EF0-AC7D-72D4064C0008}" type="pres">
      <dgm:prSet presAssocID="{7A360EC9-AA1B-47A0-BCD9-F0C884D514D1}" presName="linear" presStyleCnt="0">
        <dgm:presLayoutVars>
          <dgm:animLvl val="lvl"/>
          <dgm:resizeHandles val="exact"/>
        </dgm:presLayoutVars>
      </dgm:prSet>
      <dgm:spPr/>
    </dgm:pt>
    <dgm:pt modelId="{EBD07AB7-FEC8-4B66-9D65-0172C7170C62}" type="pres">
      <dgm:prSet presAssocID="{03B4E71D-64BB-4E2F-94B8-BD9ECD7AF8BE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9776A70-B999-49B5-99F0-438C2C9CA5EC}" type="pres">
      <dgm:prSet presAssocID="{03B4E71D-64BB-4E2F-94B8-BD9ECD7AF8BE}" presName="childText" presStyleLbl="revTx" presStyleIdx="0" presStyleCnt="1" custLinFactNeighborY="14437">
        <dgm:presLayoutVars>
          <dgm:bulletEnabled val="1"/>
        </dgm:presLayoutVars>
      </dgm:prSet>
      <dgm:spPr/>
    </dgm:pt>
  </dgm:ptLst>
  <dgm:cxnLst>
    <dgm:cxn modelId="{3EBD9E04-18F7-4CAE-A365-F89129538D91}" type="presOf" srcId="{F709E633-A3E4-42F8-97F7-8509CB5DB9E5}" destId="{69776A70-B999-49B5-99F0-438C2C9CA5EC}" srcOrd="0" destOrd="1" presId="urn:microsoft.com/office/officeart/2005/8/layout/vList2"/>
    <dgm:cxn modelId="{AC457434-8BFC-4CCE-B9D1-5A4A51C9D580}" srcId="{03B4E71D-64BB-4E2F-94B8-BD9ECD7AF8BE}" destId="{F709E633-A3E4-42F8-97F7-8509CB5DB9E5}" srcOrd="1" destOrd="0" parTransId="{ECA8A23F-B7B5-45E6-87D0-DFBAC5864A23}" sibTransId="{C0E98F61-8519-417B-9BB9-36B3A8E6C81B}"/>
    <dgm:cxn modelId="{3417A63B-DC62-48CB-81E6-3398E070BD5C}" srcId="{03B4E71D-64BB-4E2F-94B8-BD9ECD7AF8BE}" destId="{6F9F7BAA-87F2-44E3-B582-8B1572B46236}" srcOrd="4" destOrd="0" parTransId="{C1E63ACC-06A4-4AD8-8923-71647EFB19C8}" sibTransId="{D6515645-63A6-4D5A-B922-5B441FE95096}"/>
    <dgm:cxn modelId="{1E725041-1CDF-4EB9-B704-315F81AB1E3C}" srcId="{7A360EC9-AA1B-47A0-BCD9-F0C884D514D1}" destId="{03B4E71D-64BB-4E2F-94B8-BD9ECD7AF8BE}" srcOrd="0" destOrd="0" parTransId="{777BEFFA-B9A8-490A-A89A-29DC1A926926}" sibTransId="{DE5070CD-1E06-478B-A75D-46A2791BD542}"/>
    <dgm:cxn modelId="{C78A4444-750B-49A9-950F-1A02140D16AF}" srcId="{03B4E71D-64BB-4E2F-94B8-BD9ECD7AF8BE}" destId="{8ED445BC-BDF2-4CE2-9126-E45D0B533942}" srcOrd="0" destOrd="0" parTransId="{6CECFD98-7E77-4CAF-ADC7-3F42872788F2}" sibTransId="{A336153D-4AF3-45EA-B926-16DC0186FE36}"/>
    <dgm:cxn modelId="{F2A7A368-D0C7-49FE-AE22-0363DB1CF9B7}" srcId="{03B4E71D-64BB-4E2F-94B8-BD9ECD7AF8BE}" destId="{393DC210-5092-45BE-B654-39CD9851E8D6}" srcOrd="2" destOrd="0" parTransId="{A040DF99-D9FB-4DA9-AFB6-B93270D092A0}" sibTransId="{3AF91248-13A1-4A1C-AB3C-A8491CDA15FE}"/>
    <dgm:cxn modelId="{0138AA73-BFA4-4E25-A8DC-ED728997567F}" type="presOf" srcId="{8ED445BC-BDF2-4CE2-9126-E45D0B533942}" destId="{69776A70-B999-49B5-99F0-438C2C9CA5EC}" srcOrd="0" destOrd="0" presId="urn:microsoft.com/office/officeart/2005/8/layout/vList2"/>
    <dgm:cxn modelId="{C793C756-ED78-4810-8759-CFDDAD21183F}" type="presOf" srcId="{B2606858-0DB2-4006-8FFA-3D0FC8D2F3CA}" destId="{69776A70-B999-49B5-99F0-438C2C9CA5EC}" srcOrd="0" destOrd="3" presId="urn:microsoft.com/office/officeart/2005/8/layout/vList2"/>
    <dgm:cxn modelId="{08B22477-5F3E-4318-BF53-52C2C1858D72}" type="presOf" srcId="{03B4E71D-64BB-4E2F-94B8-BD9ECD7AF8BE}" destId="{EBD07AB7-FEC8-4B66-9D65-0172C7170C62}" srcOrd="0" destOrd="0" presId="urn:microsoft.com/office/officeart/2005/8/layout/vList2"/>
    <dgm:cxn modelId="{005D9758-0788-4039-81A3-ECAED7D69601}" type="presOf" srcId="{7A360EC9-AA1B-47A0-BCD9-F0C884D514D1}" destId="{B218A155-AD80-4EF0-AC7D-72D4064C0008}" srcOrd="0" destOrd="0" presId="urn:microsoft.com/office/officeart/2005/8/layout/vList2"/>
    <dgm:cxn modelId="{AD746B80-5F3C-411D-AE94-C1364511CF28}" type="presOf" srcId="{393DC210-5092-45BE-B654-39CD9851E8D6}" destId="{69776A70-B999-49B5-99F0-438C2C9CA5EC}" srcOrd="0" destOrd="2" presId="urn:microsoft.com/office/officeart/2005/8/layout/vList2"/>
    <dgm:cxn modelId="{093FAAAF-E1FE-46DA-A015-E307456985BD}" srcId="{03B4E71D-64BB-4E2F-94B8-BD9ECD7AF8BE}" destId="{B2606858-0DB2-4006-8FFA-3D0FC8D2F3CA}" srcOrd="3" destOrd="0" parTransId="{8B38D39C-8AD9-49B7-BBE4-FEAE8787E216}" sibTransId="{90AC162E-8F41-46E8-BF56-49178FD2607F}"/>
    <dgm:cxn modelId="{DA653FF3-7C3D-4369-BEC7-A6B6CD1AFB30}" type="presOf" srcId="{6F9F7BAA-87F2-44E3-B582-8B1572B46236}" destId="{69776A70-B999-49B5-99F0-438C2C9CA5EC}" srcOrd="0" destOrd="4" presId="urn:microsoft.com/office/officeart/2005/8/layout/vList2"/>
    <dgm:cxn modelId="{8761F32B-F1E8-4C98-8E69-3A9624780596}" type="presParOf" srcId="{B218A155-AD80-4EF0-AC7D-72D4064C0008}" destId="{EBD07AB7-FEC8-4B66-9D65-0172C7170C62}" srcOrd="0" destOrd="0" presId="urn:microsoft.com/office/officeart/2005/8/layout/vList2"/>
    <dgm:cxn modelId="{F1F585F0-EE6B-4DFA-A66C-189A0CE3D3A6}" type="presParOf" srcId="{B218A155-AD80-4EF0-AC7D-72D4064C0008}" destId="{69776A70-B999-49B5-99F0-438C2C9CA5E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5EDDE0-0BB9-4FAA-AF6C-69C0A501F971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A4BC1FE-7C3C-4476-B4FC-F61BA7DD398A}">
      <dgm:prSet custT="1"/>
      <dgm:spPr/>
      <dgm:t>
        <a:bodyPr/>
        <a:lstStyle/>
        <a:p>
          <a:pPr rtl="0"/>
          <a:r>
            <a:rPr lang="it-IT" sz="1400" dirty="0" err="1"/>
            <a:t>Each</a:t>
          </a:r>
          <a:r>
            <a:rPr lang="it-IT" sz="1400" dirty="0"/>
            <a:t> </a:t>
          </a:r>
          <a:r>
            <a:rPr lang="it-IT" sz="1400" dirty="0" err="1"/>
            <a:t>level</a:t>
          </a:r>
          <a:r>
            <a:rPr lang="it-IT" sz="1400" dirty="0"/>
            <a:t> </a:t>
          </a:r>
          <a:r>
            <a:rPr lang="it-IT" sz="1400" dirty="0" err="1"/>
            <a:t>has</a:t>
          </a:r>
          <a:r>
            <a:rPr lang="it-IT" sz="1400" dirty="0"/>
            <a:t> </a:t>
          </a:r>
          <a:r>
            <a:rPr lang="it-IT" sz="1400" dirty="0" err="1"/>
            <a:t>its</a:t>
          </a:r>
          <a:r>
            <a:rPr lang="it-IT" sz="1400" dirty="0"/>
            <a:t> </a:t>
          </a:r>
          <a:r>
            <a:rPr lang="it-IT" sz="1400" dirty="0" err="1"/>
            <a:t>own</a:t>
          </a:r>
          <a:r>
            <a:rPr lang="it-IT" sz="1400" dirty="0"/>
            <a:t> </a:t>
          </a:r>
          <a:r>
            <a:rPr lang="it-IT" sz="1400" b="1" dirty="0"/>
            <a:t>packet data </a:t>
          </a:r>
          <a:r>
            <a:rPr lang="it-IT" sz="1400" b="1" dirty="0" err="1"/>
            <a:t>unit</a:t>
          </a:r>
          <a:r>
            <a:rPr lang="it-IT" sz="1400" b="1" dirty="0"/>
            <a:t> format (PDU format)</a:t>
          </a:r>
          <a:br>
            <a:rPr lang="it-IT" sz="1400" b="1" dirty="0"/>
          </a:br>
          <a:r>
            <a:rPr lang="it-IT" sz="1800" b="1" dirty="0"/>
            <a:t>M1, M2, MR</a:t>
          </a:r>
          <a:r>
            <a:rPr lang="it-IT" sz="1800" b="1" baseline="-25000" dirty="0"/>
            <a:t>1</a:t>
          </a:r>
          <a:r>
            <a:rPr lang="it-IT" sz="1800" b="1" baseline="0" dirty="0"/>
            <a:t>, MR</a:t>
          </a:r>
          <a:r>
            <a:rPr lang="it-IT" sz="1800" b="1" baseline="-25000" dirty="0"/>
            <a:t>2</a:t>
          </a:r>
          <a:r>
            <a:rPr lang="it-IT" sz="1800" b="1" dirty="0"/>
            <a:t> = MAC </a:t>
          </a:r>
          <a:r>
            <a:rPr lang="it-IT" sz="1800" b="1" dirty="0" err="1"/>
            <a:t>addresses</a:t>
          </a:r>
          <a:br>
            <a:rPr lang="it-IT" sz="1800" b="1" dirty="0"/>
          </a:br>
          <a:r>
            <a:rPr lang="it-IT" sz="1800" b="1" dirty="0"/>
            <a:t>I1,I2,IR</a:t>
          </a:r>
          <a:r>
            <a:rPr lang="it-IT" sz="1800" b="1" baseline="-25000" dirty="0"/>
            <a:t>1</a:t>
          </a:r>
          <a:r>
            <a:rPr lang="it-IT" sz="1800" b="1" dirty="0"/>
            <a:t>,IR</a:t>
          </a:r>
          <a:r>
            <a:rPr lang="it-IT" sz="1800" b="1" baseline="-25000" dirty="0"/>
            <a:t>2</a:t>
          </a:r>
          <a:r>
            <a:rPr lang="it-IT" sz="1800" b="1" dirty="0"/>
            <a:t> = IP </a:t>
          </a:r>
          <a:r>
            <a:rPr lang="it-IT" sz="1800" b="1" dirty="0" err="1"/>
            <a:t>Addresses</a:t>
          </a:r>
          <a:br>
            <a:rPr lang="it-IT" sz="1800" b="1" dirty="0"/>
          </a:br>
          <a:r>
            <a:rPr lang="it-IT" sz="1800" b="1" dirty="0"/>
            <a:t>PA,PB = Port </a:t>
          </a:r>
          <a:r>
            <a:rPr lang="it-IT" sz="1800" b="1" dirty="0" err="1"/>
            <a:t>numbers</a:t>
          </a:r>
          <a:endParaRPr lang="it-IT" sz="1800" b="1" dirty="0"/>
        </a:p>
      </dgm:t>
    </dgm:pt>
    <dgm:pt modelId="{8A1540BB-AE87-412A-9A38-5B1F9EF526AE}" type="parTrans" cxnId="{84F2C677-E1D1-454F-9E5E-18FE06E1464F}">
      <dgm:prSet/>
      <dgm:spPr/>
      <dgm:t>
        <a:bodyPr/>
        <a:lstStyle/>
        <a:p>
          <a:endParaRPr lang="it-IT"/>
        </a:p>
      </dgm:t>
    </dgm:pt>
    <dgm:pt modelId="{9A166532-E7CA-4246-A0A5-7A5552B5B5F0}" type="sibTrans" cxnId="{84F2C677-E1D1-454F-9E5E-18FE06E1464F}">
      <dgm:prSet/>
      <dgm:spPr/>
      <dgm:t>
        <a:bodyPr/>
        <a:lstStyle/>
        <a:p>
          <a:endParaRPr lang="it-IT"/>
        </a:p>
      </dgm:t>
    </dgm:pt>
    <dgm:pt modelId="{E652265E-022D-402F-863F-9E07DAFC23FA}" type="pres">
      <dgm:prSet presAssocID="{E25EDDE0-0BB9-4FAA-AF6C-69C0A501F971}" presName="linear" presStyleCnt="0">
        <dgm:presLayoutVars>
          <dgm:animLvl val="lvl"/>
          <dgm:resizeHandles val="exact"/>
        </dgm:presLayoutVars>
      </dgm:prSet>
      <dgm:spPr/>
    </dgm:pt>
    <dgm:pt modelId="{BD51C70D-8A6F-4F2D-A15B-2A9AC57B3EF6}" type="pres">
      <dgm:prSet presAssocID="{EA4BC1FE-7C3C-4476-B4FC-F61BA7DD398A}" presName="parentText" presStyleLbl="node1" presStyleIdx="0" presStyleCnt="1" custLinFactNeighborY="-64727">
        <dgm:presLayoutVars>
          <dgm:chMax val="0"/>
          <dgm:bulletEnabled val="1"/>
        </dgm:presLayoutVars>
      </dgm:prSet>
      <dgm:spPr/>
    </dgm:pt>
  </dgm:ptLst>
  <dgm:cxnLst>
    <dgm:cxn modelId="{2CE0E62C-4297-40D6-BFCA-83A88CDF0E62}" type="presOf" srcId="{E25EDDE0-0BB9-4FAA-AF6C-69C0A501F971}" destId="{E652265E-022D-402F-863F-9E07DAFC23FA}" srcOrd="0" destOrd="0" presId="urn:microsoft.com/office/officeart/2005/8/layout/vList2"/>
    <dgm:cxn modelId="{84F2C677-E1D1-454F-9E5E-18FE06E1464F}" srcId="{E25EDDE0-0BB9-4FAA-AF6C-69C0A501F971}" destId="{EA4BC1FE-7C3C-4476-B4FC-F61BA7DD398A}" srcOrd="0" destOrd="0" parTransId="{8A1540BB-AE87-412A-9A38-5B1F9EF526AE}" sibTransId="{9A166532-E7CA-4246-A0A5-7A5552B5B5F0}"/>
    <dgm:cxn modelId="{886CCCE4-B501-493B-9F02-5806DEAB4F94}" type="presOf" srcId="{EA4BC1FE-7C3C-4476-B4FC-F61BA7DD398A}" destId="{BD51C70D-8A6F-4F2D-A15B-2A9AC57B3EF6}" srcOrd="0" destOrd="0" presId="urn:microsoft.com/office/officeart/2005/8/layout/vList2"/>
    <dgm:cxn modelId="{045B23BE-2730-465B-8138-D2C87E0C0F8F}" type="presParOf" srcId="{E652265E-022D-402F-863F-9E07DAFC23FA}" destId="{BD51C70D-8A6F-4F2D-A15B-2A9AC57B3EF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D07AB7-FEC8-4B66-9D65-0172C7170C62}">
      <dsp:nvSpPr>
        <dsp:cNvPr id="0" name=""/>
        <dsp:cNvSpPr/>
      </dsp:nvSpPr>
      <dsp:spPr>
        <a:xfrm>
          <a:off x="0" y="85261"/>
          <a:ext cx="5393361" cy="8874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u="none" kern="1200" dirty="0"/>
            <a:t>Summary:</a:t>
          </a:r>
        </a:p>
      </dsp:txBody>
      <dsp:txXfrm>
        <a:off x="43321" y="128582"/>
        <a:ext cx="5306719" cy="800803"/>
      </dsp:txXfrm>
    </dsp:sp>
    <dsp:sp modelId="{69776A70-B999-49B5-99F0-438C2C9CA5EC}">
      <dsp:nvSpPr>
        <dsp:cNvPr id="0" name=""/>
        <dsp:cNvSpPr/>
      </dsp:nvSpPr>
      <dsp:spPr>
        <a:xfrm>
          <a:off x="0" y="1057968"/>
          <a:ext cx="5393361" cy="3293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239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/>
            <a:t>Layer 2 protocol recap</a:t>
          </a:r>
          <a:endParaRPr lang="en-US" sz="2900" b="1" i="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/>
            <a:t>Layer 2 addressing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Layer 2 General Security Issues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/>
            <a:t>Wired L2 Security issues (802.3)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/>
            <a:t>Wireless L2 Security issues (802.11)</a:t>
          </a:r>
        </a:p>
      </dsp:txBody>
      <dsp:txXfrm>
        <a:off x="0" y="1057968"/>
        <a:ext cx="5393361" cy="32933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51C70D-8A6F-4F2D-A15B-2A9AC57B3EF6}">
      <dsp:nvSpPr>
        <dsp:cNvPr id="0" name=""/>
        <dsp:cNvSpPr/>
      </dsp:nvSpPr>
      <dsp:spPr>
        <a:xfrm>
          <a:off x="0" y="0"/>
          <a:ext cx="4903691" cy="110030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/>
            <a:t>Each</a:t>
          </a:r>
          <a:r>
            <a:rPr lang="it-IT" sz="1400" kern="1200" dirty="0"/>
            <a:t> </a:t>
          </a:r>
          <a:r>
            <a:rPr lang="it-IT" sz="1400" kern="1200" dirty="0" err="1"/>
            <a:t>level</a:t>
          </a:r>
          <a:r>
            <a:rPr lang="it-IT" sz="1400" kern="1200" dirty="0"/>
            <a:t> </a:t>
          </a:r>
          <a:r>
            <a:rPr lang="it-IT" sz="1400" kern="1200" dirty="0" err="1"/>
            <a:t>has</a:t>
          </a:r>
          <a:r>
            <a:rPr lang="it-IT" sz="1400" kern="1200" dirty="0"/>
            <a:t> </a:t>
          </a:r>
          <a:r>
            <a:rPr lang="it-IT" sz="1400" kern="1200" dirty="0" err="1"/>
            <a:t>its</a:t>
          </a:r>
          <a:r>
            <a:rPr lang="it-IT" sz="1400" kern="1200" dirty="0"/>
            <a:t> </a:t>
          </a:r>
          <a:r>
            <a:rPr lang="it-IT" sz="1400" kern="1200" dirty="0" err="1"/>
            <a:t>own</a:t>
          </a:r>
          <a:r>
            <a:rPr lang="it-IT" sz="1400" kern="1200" dirty="0"/>
            <a:t> </a:t>
          </a:r>
          <a:r>
            <a:rPr lang="it-IT" sz="1400" b="1" kern="1200" dirty="0"/>
            <a:t>packet data </a:t>
          </a:r>
          <a:r>
            <a:rPr lang="it-IT" sz="1400" b="1" kern="1200" dirty="0" err="1"/>
            <a:t>unit</a:t>
          </a:r>
          <a:r>
            <a:rPr lang="it-IT" sz="1400" b="1" kern="1200" dirty="0"/>
            <a:t> format (PDU format)</a:t>
          </a:r>
          <a:br>
            <a:rPr lang="it-IT" sz="1400" b="1" kern="1200" dirty="0"/>
          </a:br>
          <a:r>
            <a:rPr lang="it-IT" sz="1800" b="1" kern="1200" dirty="0"/>
            <a:t>M1, M2, MR</a:t>
          </a:r>
          <a:r>
            <a:rPr lang="it-IT" sz="1800" b="1" kern="1200" baseline="-25000" dirty="0"/>
            <a:t>1</a:t>
          </a:r>
          <a:r>
            <a:rPr lang="it-IT" sz="1800" b="1" kern="1200" baseline="0" dirty="0"/>
            <a:t>, MR</a:t>
          </a:r>
          <a:r>
            <a:rPr lang="it-IT" sz="1800" b="1" kern="1200" baseline="-25000" dirty="0"/>
            <a:t>2</a:t>
          </a:r>
          <a:r>
            <a:rPr lang="it-IT" sz="1800" b="1" kern="1200" dirty="0"/>
            <a:t> = MAC </a:t>
          </a:r>
          <a:r>
            <a:rPr lang="it-IT" sz="1800" b="1" kern="1200" dirty="0" err="1"/>
            <a:t>addresses</a:t>
          </a:r>
          <a:br>
            <a:rPr lang="it-IT" sz="1800" b="1" kern="1200" dirty="0"/>
          </a:br>
          <a:r>
            <a:rPr lang="it-IT" sz="1800" b="1" kern="1200" dirty="0"/>
            <a:t>I1,I2,IR</a:t>
          </a:r>
          <a:r>
            <a:rPr lang="it-IT" sz="1800" b="1" kern="1200" baseline="-25000" dirty="0"/>
            <a:t>1</a:t>
          </a:r>
          <a:r>
            <a:rPr lang="it-IT" sz="1800" b="1" kern="1200" dirty="0"/>
            <a:t>,IR</a:t>
          </a:r>
          <a:r>
            <a:rPr lang="it-IT" sz="1800" b="1" kern="1200" baseline="-25000" dirty="0"/>
            <a:t>2</a:t>
          </a:r>
          <a:r>
            <a:rPr lang="it-IT" sz="1800" b="1" kern="1200" dirty="0"/>
            <a:t> = IP </a:t>
          </a:r>
          <a:r>
            <a:rPr lang="it-IT" sz="1800" b="1" kern="1200" dirty="0" err="1"/>
            <a:t>Addresses</a:t>
          </a:r>
          <a:br>
            <a:rPr lang="it-IT" sz="1800" b="1" kern="1200" dirty="0"/>
          </a:br>
          <a:r>
            <a:rPr lang="it-IT" sz="1800" b="1" kern="1200" dirty="0"/>
            <a:t>PA,PB = Port </a:t>
          </a:r>
          <a:r>
            <a:rPr lang="it-IT" sz="1800" b="1" kern="1200" dirty="0" err="1"/>
            <a:t>numbers</a:t>
          </a:r>
          <a:endParaRPr lang="it-IT" sz="1800" b="1" kern="1200" dirty="0"/>
        </a:p>
      </dsp:txBody>
      <dsp:txXfrm>
        <a:off x="53712" y="53712"/>
        <a:ext cx="4796267" cy="9928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631" tIns="47316" rIns="94631" bIns="47316" numCol="1" anchor="t" anchorCtr="0" compatLnSpc="1">
            <a:prstTxWarp prst="textNoShape">
              <a:avLst/>
            </a:prstTxWarp>
          </a:bodyPr>
          <a:lstStyle>
            <a:lvl1pPr defTabSz="946150">
              <a:defRPr sz="1200" u="none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11625" y="0"/>
            <a:ext cx="316388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631" tIns="47316" rIns="94631" bIns="47316" numCol="1" anchor="t" anchorCtr="0" compatLnSpc="1">
            <a:prstTxWarp prst="textNoShape">
              <a:avLst/>
            </a:prstTxWarp>
          </a:bodyPr>
          <a:lstStyle>
            <a:lvl1pPr algn="r" defTabSz="946150">
              <a:defRPr sz="1200" u="none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5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9713"/>
            <a:ext cx="3163888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631" tIns="47316" rIns="94631" bIns="47316" numCol="1" anchor="b" anchorCtr="0" compatLnSpc="1">
            <a:prstTxWarp prst="textNoShape">
              <a:avLst/>
            </a:prstTxWarp>
          </a:bodyPr>
          <a:lstStyle>
            <a:lvl1pPr defTabSz="946150">
              <a:defRPr sz="1200" u="none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5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11625" y="9129713"/>
            <a:ext cx="3163888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631" tIns="47316" rIns="94631" bIns="47316" numCol="1" anchor="b" anchorCtr="0" compatLnSpc="1">
            <a:prstTxWarp prst="textNoShape">
              <a:avLst/>
            </a:prstTxWarp>
          </a:bodyPr>
          <a:lstStyle>
            <a:lvl1pPr algn="r" defTabSz="946150">
              <a:defRPr sz="1200" u="none"/>
            </a:lvl1pPr>
          </a:lstStyle>
          <a:p>
            <a:pPr>
              <a:defRPr/>
            </a:pPr>
            <a:fld id="{854E7AF2-85B3-4992-A637-714FED42A0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311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768" units="cm"/>
          <inkml:channel name="Y" type="integer" max="774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1-02-22T10:20:22.65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16764 3872 0,'0'0'0,"0"0"0,0 0 16,0 0-16,0 0 16,-5 30-1,2-21-15,1 6 16,-1 0-16,1 0 16,2-1-16,0 1 15,0-5 1,0 5-16,2 0 15,3-1-15,3 6 16,4 5 0,8 4-16,9-4 15,10 4 1,13 1-16,2-1 16,-2-4-16,-8-5 15,-7-6 1,-7 1-16,-6 0 15,1-5-15,-1 4 16,6-4 0,4 0-16,11 5 15,6 0-15,1-1 16,0 1 0,-6 0-16,-6-5 15,-6 0 1,-7-6-16,-5 6 15,0-5-15,1 0 16,1 0 0,6 0-16,4 0 15,3 0-15,2-5 16,3 5 0,0-5-16,-3 0 15,-4 0-15,-3 0 16,-5 0-1,-3 0-15,3 0 16,3 0-16,2 0 16,7 0-1,8 0-15,2 0 16,3 0 0,-5 0-16,-3 0 15,-7 0-15,-5 0 16,-3 0-1,-4 0-15,0 5 16,2-5-16,7 5 16,5 4-1,8-4-15,5 5 16,2 0-16,-5 0 16,-5-5-1,-4 5-15,-8-5 16,-3 4-16,1 1 15,-1 0 1,3 5-16,5-5 16,5 4-1,5 1-15,2 0 16,0 0-16,-5-5 16,-4 4-1,-6-4-15,-4 5 16,-3-5-16,0 4 15,5 6 1,7 0-16,8 4 16,9 6-1,6-1-15,-5 1 16,-6 0-16,-7-6 16,-7 6-1,-2-1-15,-1 6 16,3-1-16,7 0 15,6 6 1,6 4-16,1-5 16,-1 6-16,-6-6 15,-4 5 1,-9-4-16,0 4 16,2 0-16,8 6 15,5-1 1,7 5-16,-3-5 15,-4 0 1,-5 0-16,-8-4 16,-7-6-16,-2 5 15,-3-4-15,-3 4 16,3 0 0,5 1-16,3 9 15,4 0 1,3-5-16,-3 5 15,-4-10-15,-1 1 16,-4-1 0,-3 0-16,-3 1 15,-2-1-15,-2 5 16,-3 0 0,-2 3-16,0 0 15,0-6-15,-5-1 16,-1-1-1,-1 3-15,-1-1 16,0 3-16,-2 6 16,0-4-1,0-2-15,-2 1 16,-1 1 0,1 3-16,-1 3 15,1 5-15,-3-3 16,0-3-1,0-2-15,0 3 16,0 2 0,-3 5-16,3 2 15,0 1-15,-2-3 16,-1-5 0,1 0-16,-1 2 15,1 3-15,-1 3 16,1-1-1,-1-2-15,1 0 16,-1 2-16,1 3 16,0 5-1,-1 0-15,3 0 16,0 2-16,0 5 16,-2 3-1,-1-1-15,1 1 16,-1-3-16,-2 0 15,0 1 1,1 1-16,1-4 16,-2 0-16,0-1 15,0 3 1,0 3-16,-2 2 16,2 0-1,0-2-15,0 2 16,-2-2-16,-1-1 15,1-4 1,0-3-16,-1 1 16,1-1-16,0 0 15,2-2 1,0 0-16,2-1 16,1 4-16,2-3 15,0 2 1,2-2-16,1-1 15,-3 6 1,0-3-16,0-2 16,0 0-16,-3-3 15,1 1 1,2-3-16,-3-1 16,1 4-16,-1-1 15,1-4 1,0-4-16,2 1 15,0 0-15,2 0 16,0 0 0,1-2-16,2-1 15,2-2-15,1 0 16,-1 5 0,3 0-16,0 0 15,-1-2 1,1-3-16,-2-3 15,2 1-15,-1 2 16,1 3 0,0-3-16,0-3 15,2-2-15,0 0 16,3 0 0,5 6-16,7 1 15,2-2-15,8-2 16,0-11-1,3-4-15,-3-7 16,-1-3-16,-4-5 16,-2-5-1,-5-5-15,-6-5 16,-2-4 0,1-3-16,-4-3 15,1-2-15,2-2 16,3-3-1,2-5-15,5-2 16,0-6-16,3-6 16,-1-8-1,1-5-15,-3-5 16,-2-5-16,-3 1 16,-3-1-1,1-2-15,0-5 16,-3-6-16,0-3 15,-2-4 1,-3 1-16,0-1 16,-2-2-16,0-4 15,0-4 1,0 1-16,0 5 16,-3-1-1,3-4-15,0-8 16,0 1-16,-3-1 15,0 1 1,1-4-16,-3-1 16,2-3-16,0 0 15,-2 5 1,0-3-16,0-4 16,0 2-16,0 5 15,0-3 1,0 1-16,0-6 15,0 3 1,-3 2-16,1-2 16,-1 0-16,-2 0 15,3 0 1,-3 0-16,0-2 16,-3-3-16,1 0 15,-1 0 1,1 0-16,-1-2 15,3-1-15,-2 1 16,-1 0 0,3-1-16,0-2 15,3 3-15,-3 2 16,2 0 0,1 0-16,-1 0 15,1 0 1,2 0-16,-3-2 15,0-3-15,3 3 16,-2-6 0,-1 1-16,1 0 15,-1 4-15,-2 3 16,0-5 0,-2-4-16,-1 1 15,1 1-15,-1 0 16,-2-1-1,3 6-15,-3 5 16,3-1-16,-1 1 16,1-1-1,-1 8-15,1 2 16,-1 1 0,-2-6-16,0 1 15,1-3-15,-4 0 16,-2-3-1,0-4-15,-2 2 16,-3 2-16,-2-4 16,-2-1-1,-6 1-15,-5 0 16,-4-1-16,-10 1 16,-3-1-1,-2 6-15,0 4 16,-1 1-1,4 4-15,-1 5 16,-2 6-16,-5 4 16,-3 10-1,-4 5-15,-1-5 16,1 4-16,4 1 16,0 5-1,1 10-15,-6-1 16,-4 6-16,-5 0 15,-1 4 1,-4-4-16,0 4 16,-8-4-16,-4-6 15,-3 1 1,4-5-16,4 4 16,4 6-1,0 4-15,1 1 16,-1 4-16,3 6 15,-1 4 1,1 0-16,0 0 16,0 1-16,-1-1 15,1 5 1,2-5-16,-2 0 16,-3 1-16,-2-1 15,2-5 1,3 1-16,5-1 15,0 0-15,-1-4 16,-4 4 0,0-5-16,4 1 15,6 4 1,4 0-16,3 1 16,0 4-16,-2 0 15,-1 0 1,1 6-16,-1-6 15,1 5-15,-1-5 16,-2 5 0,3-4-16,2 4 15,2 0-15,1 5 16,2-5 0,4 5-16,1 0 15,3 5 1,-1-5-16,0 5 15,-2-5-15,-3 1 16,1 4 0,1-5-16,4 5 15,1-5-15,1 5 16,0 0 0,2 0-16,0 5 15,5-5-15,0 5 16,0-1-1,3 1-15,0 5 16,2-5-16,5 5 16,0-5-1,2 5-15,3 0 16,0-1 0,2 6-16,0 0 15,3 0-15,2 4 16,3 6-16,2-5 15,0 4 1,5-4-16,1 0 16,1-1-1,1 1-15,2 0 16,0-1-16,2 1 16,1 0-1,-1-6-15,3 6 16,0-5-16,0 0 15,2-1 1,0 6-16,3-5 16,3 0-16,4 4 15,7 1 1,13 5-16,17 4 16,18 10-1,26 6-15,25 9 16,30 10-16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6" max="3644" units="cm"/>
          <inkml:channel name="Y" type="integer" max="3600" units="cm"/>
          <inkml:channel name="T" type="integer" max="2.14748E9" units="dev"/>
        </inkml:traceFormat>
        <inkml:channelProperties>
          <inkml:channelProperty channel="X" name="resolution" value="48" units="1/cm"/>
          <inkml:channelProperty channel="Y" name="resolution" value="107.46268" units="1/cm"/>
          <inkml:channelProperty channel="T" name="resolution" value="1" units="1/dev"/>
        </inkml:channelProperties>
      </inkml:inkSource>
      <inkml:timestamp xml:id="ts0" timeString="2021-02-22T10:26:13.30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11606 14534 0,'-8'0'94,"-19"0"-94,1 0 15,-10 0 1,-8 0 0,9 0-1,17 0 1,-17 0-16,9 0 15,8 0 1,-61 0 15,35 0-15,-9 0 0,-36 18-1,81-18 1,-72 9-1,63-9 1,8 18 0,-27-18-1,19 8 1,-18 10 0,8-18-1,18 9 1,-17 0-1,8 8 1,-17 10 15,26-18-31,-9 8 32,18-8-1,0 0-31,0 8 15,0-8 1,9 18 0,0-10-1,62 10 1,-10-1 0,28-8-1,-37-18 1,37 9-1,-28 8 1,28 1 15,-81-18-31,72 0 32,-18 26-17,-1-8 1,19 0-1,-10 8 1,168 10 0,-194-36-1,53 17 1,18 1 0,26-1-1,0 10 16,-17-9-15,-54-18-16,54 17 31,-27-17-31,-27 0 32,1 18-17,-27-18 1,44 0-1,0 0 1,-43 0 0,25 0-1,98 0 1,34 0 0,-43 0-1,150 17 16,-283-17-31,107 0 16,8 0 0,-53 0-1,9 0 17,44 0-17,-70 0 1,43 0-1,1 18 1,17-18 0,-79 0-1,44 18 1,-35-18 0,8 0-1,-25 0 1,52 0-1,44 0 1,9 0 0,52 0 15,-25 0-15,149 0-1,-149 0 1,34 0-1,-52 0 1,106 0 0,-221 0-1,114 0 1,-43 0 0,35 0-1,150 0 16,-238 0-31,114 0 16,-53 0 0,54 0-1,-1 0 17,36 0-17,-18 0 1,62 0-1,-150 0 1,8 0 0,89 0-1,-132 0 1,176 0 0,-177 0-1,89 0 1,-71 0-1,53 0 17,-44-9-32,-35-9 31,26 9-15,-61 9-1,43-17 1,-52 8-1,-1-9 1,-8 10 0,-9-19-1,0-8 1,0 8 0,0 1 15,0-1-31,0 1 15,0-1 1,-17 1 0,8 8 15,0 1-31,-9-10 31,-8 10-15,-1 17-1,1-27 1,-36 10 0,-17-1-1,-1 9 1,1-9 15,26 1-31,-9 17 31,18 0-15,-26 0-16,34 0 16,-34 0 15,8 0-15,-8 0-1,-1 0 1,-26 0-1,-123 0 1,175 0 0,-7 0-1,-54 0 1,53 0 0,-27 0-1,-34-18 1,43 18-1,-70-9 1,-53-8 15,150 17-15,-159 0 0,141-18-1,-35 18 1,18 0-1,-80-18 1,124 18 0,-97-17-1,8 17 1,18 0 0,9 0-1,-17 0 1,-27 0-1,-53 0 17,123 0-17,-17 0 1,-97 0 0,26 0-1,44 0 1,-132 0-1,159 0 1,-132 0 0,52 0-1,9 0 1,9 0 0,-26 0-1,0 0 1,79 0-1,-45 0 17,81 0-32,-80 0 31,26 0-15,-44 0-1,-70 0 1,158 0-1,-123 0 1,53 0 0,88 0-1,0 0 1,-52 0 0,69-18-1,-43 18 1,-1-9-1,-34 9 17,34-17-32,-17 17 15,27 0 17,8 0-17,-79 0 1,106 0-1,-36 0 1,-8 0 0,26 0-1,-79 0 17,43 0-32,28 0 15,34 0 1,-8 0-1,0 0 1,-18 0 15,35 0-15,-17 0 0,0 0-1,8 0 1,9 0-1,1 0 1,-36 0 0,26 0-1,-17 0 1,9 0 0,0 0-1,-18 0 1,26 0-1,1 0 1,0 0 15,-10 0-15,19 0 0,8 0-1,-9 0 1,9-18-1,-17 18 1,17-9 0,-17-8-1,-1 17 1,1-9 0,17 9-1,-18-9 1,1-9-1,17 18 1,-35-8 0,35 8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t" anchorCtr="0" compatLnSpc="1">
            <a:prstTxWarp prst="textNoShape">
              <a:avLst/>
            </a:prstTxWarp>
          </a:bodyPr>
          <a:lstStyle>
            <a:lvl1pPr defTabSz="966788">
              <a:defRPr sz="1200" u="none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t" anchorCtr="0" compatLnSpc="1">
            <a:prstTxWarp prst="textNoShape">
              <a:avLst/>
            </a:prstTxWarp>
          </a:bodyPr>
          <a:lstStyle>
            <a:lvl1pPr algn="r" defTabSz="966788">
              <a:defRPr sz="1200" u="none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47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b" anchorCtr="0" compatLnSpc="1">
            <a:prstTxWarp prst="textNoShape">
              <a:avLst/>
            </a:prstTxWarp>
          </a:bodyPr>
          <a:lstStyle>
            <a:lvl1pPr defTabSz="966788">
              <a:defRPr sz="1200" u="none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b" anchorCtr="0" compatLnSpc="1">
            <a:prstTxWarp prst="textNoShape">
              <a:avLst/>
            </a:prstTxWarp>
          </a:bodyPr>
          <a:lstStyle>
            <a:lvl1pPr algn="r" defTabSz="966788">
              <a:defRPr sz="1200" u="none">
                <a:latin typeface="Times New Roman" pitchFamily="18" charset="0"/>
              </a:defRPr>
            </a:lvl1pPr>
          </a:lstStyle>
          <a:p>
            <a:pPr>
              <a:defRPr/>
            </a:pPr>
            <a:fld id="{DC33D78F-F86D-4F88-A636-AC4ED90571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441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07DF16EA-0A52-40AC-8032-1A8A6703EF69}" type="slidenum">
              <a:rPr lang="en-US" u="none" smtClean="0">
                <a:latin typeface="Times New Roman" pitchFamily="18" charset="0"/>
              </a:rPr>
              <a:pPr/>
              <a:t>1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BB0C8D56-C17E-4E7D-8A59-6A9176951023}" type="slidenum">
              <a:rPr lang="en-US" u="none" smtClean="0">
                <a:latin typeface="Times New Roman" pitchFamily="18" charset="0"/>
              </a:rPr>
              <a:pPr/>
              <a:t>12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D271A37B-45C7-4402-B86A-1EF307ABDBE7}" type="slidenum">
              <a:rPr lang="en-US" u="none" smtClean="0">
                <a:latin typeface="Times New Roman" pitchFamily="18" charset="0"/>
              </a:rPr>
              <a:pPr/>
              <a:t>13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FCF2CBE0-7884-4BB4-A07D-0ADCD9756332}" type="slidenum">
              <a:rPr lang="en-US" u="none" smtClean="0">
                <a:latin typeface="Times New Roman" pitchFamily="18" charset="0"/>
              </a:rPr>
              <a:pPr/>
              <a:t>14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86816901-B5B8-493F-9265-4A62EF986631}" type="slidenum">
              <a:rPr lang="en-US" u="none" smtClean="0">
                <a:latin typeface="Times New Roman" pitchFamily="18" charset="0"/>
              </a:rPr>
              <a:pPr/>
              <a:t>15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>
              <a:buFontTx/>
              <a:buAutoNum type="arabicPeriod"/>
            </a:pPr>
            <a:r>
              <a:rPr lang="it-IT"/>
              <a:t>appare datagramma (nel datagramma deve apparire indirizzo mittente e destinatario)</a:t>
            </a:r>
          </a:p>
          <a:p>
            <a:pPr marL="228600" indent="-228600"/>
            <a:r>
              <a:rPr lang="it-IT"/>
              <a:t>3. appare frame ARP (destinato a tutti). deve comparire mac address mittente: 74-29-ecc-ecc- , destinatario: ff-ff-ff-ff-ff-ff-ff</a:t>
            </a:r>
          </a:p>
          <a:p>
            <a:pPr marL="228600" indent="-228600"/>
            <a:r>
              <a:rPr lang="it-IT"/>
              <a:t>4.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17</a:t>
            </a:fld>
            <a:endParaRPr lang="it-IT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18</a:t>
            </a:fld>
            <a:endParaRPr lang="it-IT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19</a:t>
            </a:fld>
            <a:endParaRPr lang="it-IT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21</a:t>
            </a:fld>
            <a:endParaRPr lang="it-IT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4654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C5E4976-0AB0-4A1C-AB27-85BCE51F49E7}" type="slidenum">
              <a:rPr lang="it-IT" altLang="it-IT"/>
              <a:pPr/>
              <a:t>23</a:t>
            </a:fld>
            <a:endParaRPr lang="it-IT" altLang="it-IT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>
            <a:extLst>
              <a:ext uri="{FF2B5EF4-FFF2-40B4-BE49-F238E27FC236}">
                <a16:creationId xmlns:a16="http://schemas.microsoft.com/office/drawing/2014/main" id="{DDF104BB-8FDD-4B2C-8C42-DA81B08BD4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E7E861D-CBA8-4077-B0D0-B517A9471AC4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US" altLang="it-IT" sz="1300">
              <a:cs typeface="Arial" panose="020B0604020202020204" pitchFamily="34" charset="0"/>
            </a:endParaRPr>
          </a:p>
        </p:txBody>
      </p:sp>
      <p:sp>
        <p:nvSpPr>
          <p:cNvPr id="158723" name="Rectangle 2">
            <a:extLst>
              <a:ext uri="{FF2B5EF4-FFF2-40B4-BE49-F238E27FC236}">
                <a16:creationId xmlns:a16="http://schemas.microsoft.com/office/drawing/2014/main" id="{FFD053EE-795A-4DA4-93C4-533BCFD048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>
            <a:extLst>
              <a:ext uri="{FF2B5EF4-FFF2-40B4-BE49-F238E27FC236}">
                <a16:creationId xmlns:a16="http://schemas.microsoft.com/office/drawing/2014/main" id="{CFD8D0C9-590D-4236-80DA-833AA745AF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187302DB-34E1-41E1-9832-CAC6779F9D93}" type="slidenum">
              <a:rPr lang="it-IT" altLang="it-IT"/>
              <a:pPr/>
              <a:t>24</a:t>
            </a:fld>
            <a:endParaRPr lang="it-IT" altLang="it-IT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D5474C-6495-48F1-9E5B-A8443BD4EED7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26</a:t>
            </a:fld>
            <a:endParaRPr lang="it-IT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3341CFC-0A13-46DC-8656-0DCBBCFB966F}" type="slidenum">
              <a:rPr lang="it-IT" altLang="it-IT"/>
              <a:pPr/>
              <a:t>27</a:t>
            </a:fld>
            <a:endParaRPr lang="it-IT" altLang="it-IT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E742F7E-4824-40BC-8F0F-6B2C27E762D6}" type="slidenum">
              <a:rPr lang="it-IT" altLang="it-IT"/>
              <a:pPr/>
              <a:t>28</a:t>
            </a:fld>
            <a:endParaRPr lang="it-IT" altLang="it-IT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5D1F41E-3474-4B84-AC90-E0AA638B5608}" type="slidenum">
              <a:rPr lang="it-IT" altLang="it-IT"/>
              <a:pPr/>
              <a:t>30</a:t>
            </a:fld>
            <a:endParaRPr lang="it-IT" altLang="it-IT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2B9A284A-8FE5-448B-9155-9A4A09452E5A}" type="slidenum">
              <a:rPr lang="en-US" u="none" smtClean="0">
                <a:latin typeface="Times New Roman" pitchFamily="18" charset="0"/>
              </a:rPr>
              <a:pPr/>
              <a:t>32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it-IT"/>
              <a:t>pallino che parte da uno e va verso tutti gli altri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7F2331E1-0365-4E3A-A278-9A9E12F99E63}" type="slidenum">
              <a:rPr lang="en-US" u="none" smtClean="0">
                <a:latin typeface="Times New Roman" pitchFamily="18" charset="0"/>
              </a:rPr>
              <a:pPr/>
              <a:t>33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9838F889-9370-4A8D-B973-BD416D0F06A6}" type="slidenum">
              <a:rPr lang="en-US" u="none" smtClean="0">
                <a:latin typeface="Times New Roman" pitchFamily="18" charset="0"/>
              </a:rPr>
              <a:pPr/>
              <a:t>34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it-IT"/>
              <a:t>animazione.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DAC286C6-7E43-48E5-918B-3CBA8F5A93E6}" type="slidenum">
              <a:rPr lang="en-US" u="none" smtClean="0">
                <a:latin typeface="Times New Roman" pitchFamily="18" charset="0"/>
              </a:rPr>
              <a:pPr/>
              <a:t>35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it-IT"/>
              <a:t>animazione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F46ED3-6F4A-49DC-AB55-AD17DC6CB92A}" type="slidenum">
              <a:rPr lang="en-US"/>
              <a:pPr/>
              <a:t>5</a:t>
            </a:fld>
            <a:endParaRPr lang="en-US"/>
          </a:p>
        </p:txBody>
      </p:sp>
      <p:sp>
        <p:nvSpPr>
          <p:cNvPr id="559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559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7651C8-8DE4-47D4-B443-C3E2C29FE8ED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it-IT"/>
              <a:t>animazione.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37</a:t>
            </a:fld>
            <a:endParaRPr lang="it-IT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3D78F-F86D-4F88-A636-AC4ED905718B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96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egnaposto immagine diapositiva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8003" name="Segnaposto note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128004" name="Segnaposto numero diapositiva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883" indent="-285725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2898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05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21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B486B6FD-5FBE-460E-B3BF-3B738E287CBB}" type="slidenum">
              <a:rPr lang="en-US" u="none" smtClean="0">
                <a:latin typeface="Times New Roman" pitchFamily="18" charset="0"/>
              </a:rPr>
              <a:pPr/>
              <a:t>42</a:t>
            </a:fld>
            <a:endParaRPr lang="en-US" u="none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883" indent="-285725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2898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05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21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DB1D4716-82E4-40D3-888D-B9D994E0D8B6}" type="slidenum">
              <a:rPr lang="en-US" u="none" smtClean="0">
                <a:latin typeface="Times New Roman" pitchFamily="18" charset="0"/>
              </a:rPr>
              <a:pPr/>
              <a:t>43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883" indent="-285725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2898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05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21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201696E0-46CC-4968-8C4F-301321106B52}" type="slidenum">
              <a:rPr lang="en-US" u="none" smtClean="0">
                <a:latin typeface="Times New Roman" pitchFamily="18" charset="0"/>
              </a:rPr>
              <a:pPr/>
              <a:t>44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883" indent="-285725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2898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05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21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186864E0-2F79-40F7-A82A-55B96634E4A3}" type="slidenum">
              <a:rPr lang="en-US" u="none" smtClean="0">
                <a:latin typeface="Times New Roman" pitchFamily="18" charset="0"/>
              </a:rPr>
              <a:pPr/>
              <a:t>45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egnaposto immagine diapositiva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9027" name="Segnaposto note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129028" name="Segnaposto numero diapositiva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883" indent="-285725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2898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05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21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0B444F26-C878-445E-89C3-A982A2E202CB}" type="slidenum">
              <a:rPr lang="en-US" u="none" smtClean="0">
                <a:latin typeface="Times New Roman" pitchFamily="18" charset="0"/>
              </a:rPr>
              <a:pPr/>
              <a:t>46</a:t>
            </a:fld>
            <a:endParaRPr lang="en-US" u="none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49</a:t>
            </a:fld>
            <a:endParaRPr lang="it-IT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53</a:t>
            </a:fld>
            <a:endParaRPr 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BBD0EE-7AB3-4A4E-8CBF-71A5E06321F5}" type="slidenum">
              <a:rPr lang="en-US"/>
              <a:pPr/>
              <a:t>6</a:t>
            </a:fld>
            <a:endParaRPr lang="en-US"/>
          </a:p>
        </p:txBody>
      </p:sp>
      <p:sp>
        <p:nvSpPr>
          <p:cNvPr id="56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56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54</a:t>
            </a:fld>
            <a:endParaRPr lang="it-IT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55</a:t>
            </a:fld>
            <a:endParaRPr lang="it-IT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56</a:t>
            </a:fld>
            <a:endParaRPr lang="it-IT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18762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77933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59</a:t>
            </a:fld>
            <a:endParaRPr lang="it-IT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61</a:t>
            </a:fld>
            <a:endParaRPr lang="it-IT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62</a:t>
            </a:fld>
            <a:endParaRPr lang="it-IT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3664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64</a:t>
            </a:fld>
            <a:endParaRPr lang="it-IT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D297ED-1FB7-443F-ADBF-ABE21E1D10B7}" type="slidenum">
              <a:rPr lang="en-US"/>
              <a:pPr/>
              <a:t>7</a:t>
            </a:fld>
            <a:endParaRPr lang="en-US"/>
          </a:p>
        </p:txBody>
      </p:sp>
      <p:sp>
        <p:nvSpPr>
          <p:cNvPr id="561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65</a:t>
            </a:fld>
            <a:endParaRPr lang="it-IT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66</a:t>
            </a:fld>
            <a:endParaRPr lang="it-IT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67</a:t>
            </a:fld>
            <a:endParaRPr lang="it-IT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72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96189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75</a:t>
            </a:fld>
            <a:endParaRPr lang="it-IT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A649F-7DC4-43FF-83CB-3F27DC058C89}" type="slidenum">
              <a:rPr lang="en-US"/>
              <a:pPr/>
              <a:t>8</a:t>
            </a:fld>
            <a:endParaRPr lang="en-US"/>
          </a:p>
        </p:txBody>
      </p:sp>
      <p:sp>
        <p:nvSpPr>
          <p:cNvPr id="563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4E1D72-6D7B-48E8-9280-099D819065A1}" type="slidenum">
              <a:rPr lang="en-US"/>
              <a:pPr/>
              <a:t>9</a:t>
            </a:fld>
            <a:endParaRPr lang="en-US"/>
          </a:p>
        </p:txBody>
      </p:sp>
      <p:sp>
        <p:nvSpPr>
          <p:cNvPr id="67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67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386D0F27-8731-4C35-8410-54B58CE29495}" type="slidenum">
              <a:rPr lang="en-US" u="none" smtClean="0">
                <a:latin typeface="Times New Roman" pitchFamily="18" charset="0"/>
              </a:rPr>
              <a:pPr/>
              <a:t>10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it-IT"/>
              <a:t>animazione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F3FDCC89-A402-49B2-B1EF-CDF0D30FAC9E}" type="slidenum">
              <a:rPr lang="en-US" u="none" smtClean="0">
                <a:latin typeface="Times New Roman" pitchFamily="18" charset="0"/>
              </a:rPr>
              <a:pPr/>
              <a:t>11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9FC49F73-0371-4713-9AA3-EDC6BD8D2D7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27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AD14E35B-8E93-44EB-AFB1-A77E9248923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96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0601520E-D8D9-47E2-8ADC-FA6DA4F7C5F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629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olo, testo e Cli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11200" y="228600"/>
            <a:ext cx="10363200" cy="1143000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711200" y="1600200"/>
            <a:ext cx="5080000" cy="46482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lipArt 3"/>
          <p:cNvSpPr>
            <a:spLocks noGrp="1"/>
          </p:cNvSpPr>
          <p:nvPr>
            <p:ph type="clipArt" sz="half" idx="2"/>
          </p:nvPr>
        </p:nvSpPr>
        <p:spPr>
          <a:xfrm>
            <a:off x="5994400" y="1600200"/>
            <a:ext cx="5080000" cy="46482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C169679E-8DEA-48C8-AB92-97EDD2035C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55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574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93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8E23C16C-CAF7-4F86-89B2-3189CF5EC31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70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F1A0F6F2-0460-46D1-BC74-70FCE149033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19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8AEA5A6-34C6-43D2-BBC3-E5546DB32E7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82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87E42F6C-9C1E-448F-9D6A-27DD13C14DC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4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E1193FC7-C796-4D19-B35B-8291749BFBB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86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D2309528-A8F1-4EEC-89CD-D1ECD78890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7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5B616A8D-D7F3-4A7B-94CA-A8032D0849A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49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5-</a:t>
            </a:r>
            <a:fld id="{8B70EA1F-3CD3-4892-99A0-BE9F0BD9092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975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8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oleObject" Target="../embeddings/oleObject6.bin"/><Relationship Id="rId4" Type="http://schemas.openxmlformats.org/officeDocument/2006/relationships/image" Target="../media/image2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2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11.bin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13" Type="http://schemas.openxmlformats.org/officeDocument/2006/relationships/image" Target="../media/image3.png"/><Relationship Id="rId3" Type="http://schemas.openxmlformats.org/officeDocument/2006/relationships/oleObject" Target="../embeddings/oleObject1.bin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2.xml"/><Relationship Id="rId11" Type="http://schemas.openxmlformats.org/officeDocument/2006/relationships/customXml" Target="../ink/ink1.xml"/><Relationship Id="rId5" Type="http://schemas.openxmlformats.org/officeDocument/2006/relationships/oleObject" Target="../embeddings/oleObject2.bin"/><Relationship Id="rId15" Type="http://schemas.openxmlformats.org/officeDocument/2006/relationships/customXml" Target="../ink/ink2.xml"/><Relationship Id="rId10" Type="http://schemas.microsoft.com/office/2007/relationships/diagramDrawing" Target="../diagrams/drawing2.xml"/><Relationship Id="rId4" Type="http://schemas.openxmlformats.org/officeDocument/2006/relationships/image" Target="../media/image2.wmf"/><Relationship Id="rId9" Type="http://schemas.openxmlformats.org/officeDocument/2006/relationships/diagramColors" Target="../diagrams/colors2.xml"/><Relationship Id="rId14" Type="http://schemas.openxmlformats.org/officeDocument/2006/relationships/oleObject" Target="../embeddings/oleObject3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7.bin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6.bin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1.bin"/><Relationship Id="rId12" Type="http://schemas.openxmlformats.org/officeDocument/2006/relationships/oleObject" Target="../embeddings/oleObject26.bin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0.bin"/><Relationship Id="rId11" Type="http://schemas.openxmlformats.org/officeDocument/2006/relationships/oleObject" Target="../embeddings/oleObject25.bin"/><Relationship Id="rId5" Type="http://schemas.openxmlformats.org/officeDocument/2006/relationships/oleObject" Target="../embeddings/oleObject19.bin"/><Relationship Id="rId10" Type="http://schemas.openxmlformats.org/officeDocument/2006/relationships/oleObject" Target="../embeddings/oleObject24.bin"/><Relationship Id="rId4" Type="http://schemas.openxmlformats.org/officeDocument/2006/relationships/image" Target="../media/image2.wmf"/><Relationship Id="rId9" Type="http://schemas.openxmlformats.org/officeDocument/2006/relationships/oleObject" Target="../embeddings/oleObject23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30.bin"/><Relationship Id="rId12" Type="http://schemas.openxmlformats.org/officeDocument/2006/relationships/oleObject" Target="../embeddings/oleObject35.bin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9.bin"/><Relationship Id="rId11" Type="http://schemas.openxmlformats.org/officeDocument/2006/relationships/oleObject" Target="../embeddings/oleObject34.bin"/><Relationship Id="rId5" Type="http://schemas.openxmlformats.org/officeDocument/2006/relationships/oleObject" Target="../embeddings/oleObject28.bin"/><Relationship Id="rId10" Type="http://schemas.openxmlformats.org/officeDocument/2006/relationships/oleObject" Target="../embeddings/oleObject33.bin"/><Relationship Id="rId4" Type="http://schemas.openxmlformats.org/officeDocument/2006/relationships/image" Target="../media/image2.wmf"/><Relationship Id="rId9" Type="http://schemas.openxmlformats.org/officeDocument/2006/relationships/oleObject" Target="../embeddings/oleObject32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9.bin"/><Relationship Id="rId12" Type="http://schemas.openxmlformats.org/officeDocument/2006/relationships/oleObject" Target="../embeddings/oleObject44.bin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8.bin"/><Relationship Id="rId11" Type="http://schemas.openxmlformats.org/officeDocument/2006/relationships/oleObject" Target="../embeddings/oleObject43.bin"/><Relationship Id="rId5" Type="http://schemas.openxmlformats.org/officeDocument/2006/relationships/oleObject" Target="../embeddings/oleObject37.bin"/><Relationship Id="rId10" Type="http://schemas.openxmlformats.org/officeDocument/2006/relationships/oleObject" Target="../embeddings/oleObject42.bin"/><Relationship Id="rId4" Type="http://schemas.openxmlformats.org/officeDocument/2006/relationships/image" Target="../media/image2.wmf"/><Relationship Id="rId9" Type="http://schemas.openxmlformats.org/officeDocument/2006/relationships/oleObject" Target="../embeddings/oleObject41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wireshark.org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3" Type="http://schemas.openxmlformats.org/officeDocument/2006/relationships/image" Target="../media/image31.png"/><Relationship Id="rId7" Type="http://schemas.openxmlformats.org/officeDocument/2006/relationships/image" Target="../media/image33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6.bin"/><Relationship Id="rId5" Type="http://schemas.openxmlformats.org/officeDocument/2006/relationships/image" Target="../media/image32.wmf"/><Relationship Id="rId4" Type="http://schemas.openxmlformats.org/officeDocument/2006/relationships/oleObject" Target="../embeddings/oleObject45.bin"/><Relationship Id="rId9" Type="http://schemas.openxmlformats.org/officeDocument/2006/relationships/oleObject" Target="../embeddings/oleObject48.bin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nderlab.net/projects/WPA-tables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igle.net/gps/gps/Stat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cwe.mitre.org/data/definitions/656.html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Link Layer SECURITY</a:t>
            </a:r>
            <a:endParaRPr lang="en-US"/>
          </a:p>
        </p:txBody>
      </p:sp>
      <p:pic>
        <p:nvPicPr>
          <p:cNvPr id="17416" name="Picture 17415">
            <a:extLst>
              <a:ext uri="{FF2B5EF4-FFF2-40B4-BE49-F238E27FC236}">
                <a16:creationId xmlns:a16="http://schemas.microsoft.com/office/drawing/2014/main" id="{7007B71C-D5C3-43CB-90D2-2D30067DCC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53" r="4897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7410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u="none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5: DataLink Layer</a:t>
            </a:r>
          </a:p>
        </p:txBody>
      </p:sp>
      <p:sp>
        <p:nvSpPr>
          <p:cNvPr id="17411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8610600" y="6356349"/>
            <a:ext cx="27432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u="none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5-</a:t>
            </a:r>
            <a:fld id="{E9A80677-A868-4FBA-8ADC-D5E1B0FDD6C6}" type="slidenum">
              <a:rPr lang="en-US" u="none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eaLnBrk="1" fontAlgn="auto" hangingPunct="1">
                <a:spcBef>
                  <a:spcPts val="0"/>
                </a:spcBef>
                <a:spcAft>
                  <a:spcPts val="600"/>
                </a:spcAft>
                <a:defRPr/>
              </a:pPr>
              <a:t>1</a:t>
            </a:fld>
            <a:endParaRPr lang="en-US" u="none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78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7415" name="Rectangle 3">
            <a:extLst>
              <a:ext uri="{FF2B5EF4-FFF2-40B4-BE49-F238E27FC236}">
                <a16:creationId xmlns:a16="http://schemas.microsoft.com/office/drawing/2014/main" id="{A82A9AF8-B2A3-4677-A493-99F77F99768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16049111"/>
              </p:ext>
            </p:extLst>
          </p:nvPr>
        </p:nvGraphicFramePr>
        <p:xfrm>
          <a:off x="838200" y="1825625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57150"/>
            <a:ext cx="7772400" cy="1143000"/>
          </a:xfrm>
        </p:spPr>
        <p:txBody>
          <a:bodyPr/>
          <a:lstStyle/>
          <a:p>
            <a:r>
              <a:rPr lang="en-US" sz="3200" dirty="0"/>
              <a:t>LINK TYPES</a:t>
            </a:r>
            <a:endParaRPr lang="en-US" dirty="0"/>
          </a:p>
        </p:txBody>
      </p:sp>
      <p:sp>
        <p:nvSpPr>
          <p:cNvPr id="167939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054101"/>
            <a:ext cx="7772400" cy="329247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 typeface="ZapfDingbats" pitchFamily="82" charset="2"/>
              <a:buNone/>
            </a:pPr>
            <a:r>
              <a:rPr lang="en-US" dirty="0"/>
              <a:t>Two fundamental types: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Point-to-point (physical or virtual)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PPP, </a:t>
            </a:r>
            <a:r>
              <a:rPr lang="en-US" sz="2000" dirty="0" err="1"/>
              <a:t>PPPoA</a:t>
            </a:r>
            <a:r>
              <a:rPr lang="en-US" sz="2000" dirty="0"/>
              <a:t>, </a:t>
            </a:r>
            <a:r>
              <a:rPr lang="en-US" sz="2000" dirty="0" err="1"/>
              <a:t>PPPoE</a:t>
            </a:r>
            <a:r>
              <a:rPr lang="en-US" sz="2000" dirty="0"/>
              <a:t> 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FF0000"/>
                </a:solidFill>
              </a:rPr>
              <a:t>broadcast</a:t>
            </a:r>
            <a:r>
              <a:rPr lang="en-US" sz="2400" dirty="0"/>
              <a:t> (shared medium: space, wires, also virtual)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Ethernet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802.11 wireless LAN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802.1q (Virtual LANs)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Broadcast links are evidently a challenge for confidentiality and integrity</a:t>
            </a:r>
            <a:endParaRPr lang="en-US" sz="2400" i="1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sp>
        <p:nvSpPr>
          <p:cNvPr id="23554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23555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9841DDA2-DD89-48B7-80C8-296C86FCCBFD}" type="slidenum">
              <a:rPr lang="en-US" u="none" smtClean="0">
                <a:latin typeface="Arial" charset="0"/>
              </a:rPr>
              <a:pPr/>
              <a:t>10</a:t>
            </a:fld>
            <a:endParaRPr lang="en-US" u="none">
              <a:latin typeface="Arial" charset="0"/>
            </a:endParaRPr>
          </a:p>
        </p:txBody>
      </p:sp>
      <p:pic>
        <p:nvPicPr>
          <p:cNvPr id="167940" name="Picture 4" descr="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237" y="4410076"/>
            <a:ext cx="5800725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7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67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67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67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67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7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67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67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 FRAME STRUCTURE</a:t>
            </a:r>
          </a:p>
        </p:txBody>
      </p:sp>
      <p:sp>
        <p:nvSpPr>
          <p:cNvPr id="3686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Addresses:</a:t>
            </a:r>
            <a:r>
              <a:rPr lang="en-US" sz="2400" dirty="0"/>
              <a:t> 6 bytes</a:t>
            </a:r>
          </a:p>
          <a:p>
            <a:pPr lvl="1"/>
            <a:r>
              <a:rPr lang="en-US" sz="2000" dirty="0"/>
              <a:t>NICs process incoming frames only if </a:t>
            </a:r>
            <a:r>
              <a:rPr lang="en-US" sz="2000" dirty="0" err="1"/>
              <a:t>Dst</a:t>
            </a:r>
            <a:r>
              <a:rPr lang="en-US" sz="2000" dirty="0"/>
              <a:t> MAC corresponds to the NICs MAC, or to a broadcast address (</a:t>
            </a:r>
            <a:r>
              <a:rPr lang="en-US" sz="2000" dirty="0" err="1"/>
              <a:t>ff:ff:ff:ff:ff:ff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Otherwise a NIC </a:t>
            </a:r>
            <a:r>
              <a:rPr lang="en-US" sz="2000" b="1" dirty="0"/>
              <a:t>should</a:t>
            </a:r>
            <a:r>
              <a:rPr lang="en-US" sz="2000" dirty="0"/>
              <a:t> discard the incoming frame</a:t>
            </a:r>
          </a:p>
          <a:p>
            <a:r>
              <a:rPr lang="en-US" sz="2400" dirty="0">
                <a:solidFill>
                  <a:srgbClr val="FF0000"/>
                </a:solidFill>
              </a:rPr>
              <a:t>Type:</a:t>
            </a:r>
            <a:r>
              <a:rPr lang="en-US" sz="2400" dirty="0"/>
              <a:t> code of transported layer 3 protocol (e.g. IP, IPv6, IPX and others were and are possible)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CRC:</a:t>
            </a:r>
            <a:r>
              <a:rPr lang="en-US" sz="2400" dirty="0"/>
              <a:t> checked by receiver. Frame should be discarded if CRC not corresponding. Not cryptographic. Can be counterfeited.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6866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36867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3F93FB50-5A44-46A5-A886-1073F45836E5}" type="slidenum">
              <a:rPr lang="en-US" u="none" smtClean="0">
                <a:latin typeface="Arial" charset="0"/>
              </a:rPr>
              <a:pPr/>
              <a:t>11</a:t>
            </a:fld>
            <a:endParaRPr lang="en-US" u="none">
              <a:latin typeface="Arial" charset="0"/>
            </a:endParaRPr>
          </a:p>
        </p:txBody>
      </p:sp>
      <p:pic>
        <p:nvPicPr>
          <p:cNvPr id="36870" name="Picture 4" descr="552 Ethernet fr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220" y="5262246"/>
            <a:ext cx="7558088" cy="12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 Addresses vs IP addresses</a:t>
            </a:r>
          </a:p>
        </p:txBody>
      </p:sp>
      <p:sp>
        <p:nvSpPr>
          <p:cNvPr id="37893" name="Rectangle 3"/>
          <p:cNvSpPr>
            <a:spLocks noGrp="1" noChangeArrowheads="1"/>
          </p:cNvSpPr>
          <p:nvPr>
            <p:ph idx="1"/>
          </p:nvPr>
        </p:nvSpPr>
        <p:spPr>
          <a:xfrm>
            <a:off x="2057401" y="1600200"/>
            <a:ext cx="8247063" cy="4648200"/>
          </a:xfrm>
        </p:spPr>
        <p:txBody>
          <a:bodyPr>
            <a:normAutofit/>
          </a:bodyPr>
          <a:lstStyle/>
          <a:p>
            <a:r>
              <a:rPr lang="en-US" dirty="0"/>
              <a:t>IP addresses</a:t>
            </a:r>
          </a:p>
          <a:p>
            <a:pPr lvl="1"/>
            <a:r>
              <a:rPr lang="en-US" i="1" dirty="0">
                <a:solidFill>
                  <a:schemeClr val="accent2"/>
                </a:solidFill>
              </a:rPr>
              <a:t>Valid among layer 3 nodes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MAC addresses: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Work only within current link. Do not need configuration.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Supposedly “Hardwired” within NICs. 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Cannot be used</a:t>
            </a:r>
            <a:r>
              <a:rPr lang="en-US" dirty="0">
                <a:solidFill>
                  <a:schemeClr val="accent2"/>
                </a:solidFill>
              </a:rPr>
              <a:t> for authenticating stations. </a:t>
            </a:r>
            <a:r>
              <a:rPr lang="en-US" b="1" dirty="0">
                <a:solidFill>
                  <a:schemeClr val="accent2"/>
                </a:solidFill>
              </a:rPr>
              <a:t>Cannot be used </a:t>
            </a:r>
            <a:r>
              <a:rPr lang="en-US" dirty="0">
                <a:solidFill>
                  <a:schemeClr val="accent2"/>
                </a:solidFill>
              </a:rPr>
              <a:t>for managing Layer 2 </a:t>
            </a:r>
            <a:r>
              <a:rPr lang="en-US" b="1" dirty="0">
                <a:solidFill>
                  <a:schemeClr val="accent2"/>
                </a:solidFill>
              </a:rPr>
              <a:t>ACLs</a:t>
            </a:r>
          </a:p>
          <a:p>
            <a:pPr>
              <a:buFont typeface="ZapfDingbats" pitchFamily="82" charset="2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7890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37891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FC6C5DDF-4453-45E7-93E9-CB5940F3E00A}" type="slidenum">
              <a:rPr lang="en-US" u="none" smtClean="0">
                <a:latin typeface="Arial" charset="0"/>
              </a:rPr>
              <a:pPr/>
              <a:t>12</a:t>
            </a:fld>
            <a:endParaRPr lang="en-US" u="none">
              <a:latin typeface="Arial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3"/>
          <p:cNvSpPr>
            <a:spLocks noGrp="1" noChangeArrowheads="1"/>
          </p:cNvSpPr>
          <p:nvPr>
            <p:ph type="title"/>
          </p:nvPr>
        </p:nvSpPr>
        <p:spPr>
          <a:xfrm>
            <a:off x="2033588" y="249238"/>
            <a:ext cx="8191500" cy="901700"/>
          </a:xfrm>
        </p:spPr>
        <p:txBody>
          <a:bodyPr/>
          <a:lstStyle/>
          <a:p>
            <a:r>
              <a:rPr lang="en-US" sz="3600"/>
              <a:t>ARP: Address Resolution Protocol</a:t>
            </a:r>
            <a:endParaRPr lang="en-US"/>
          </a:p>
        </p:txBody>
      </p:sp>
      <p:sp>
        <p:nvSpPr>
          <p:cNvPr id="40965" name="Rectangle 4"/>
          <p:cNvSpPr>
            <a:spLocks noGrp="1" noChangeArrowheads="1"/>
          </p:cNvSpPr>
          <p:nvPr>
            <p:ph idx="1"/>
          </p:nvPr>
        </p:nvSpPr>
        <p:spPr>
          <a:xfrm>
            <a:off x="6432551" y="1474788"/>
            <a:ext cx="3990975" cy="4648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Any station on a link handles an  </a:t>
            </a:r>
            <a:r>
              <a:rPr lang="en-US" dirty="0">
                <a:solidFill>
                  <a:srgbClr val="FF0000"/>
                </a:solidFill>
              </a:rPr>
              <a:t>ARP </a:t>
            </a:r>
            <a:r>
              <a:rPr lang="en-US" dirty="0"/>
              <a:t>table</a:t>
            </a:r>
          </a:p>
          <a:p>
            <a:pPr>
              <a:lnSpc>
                <a:spcPct val="90000"/>
              </a:lnSpc>
            </a:pPr>
            <a:r>
              <a:rPr lang="en-US" dirty="0"/>
              <a:t>ARP Table: IP/MAC address triples </a:t>
            </a:r>
            <a:br>
              <a:rPr lang="en-US" dirty="0"/>
            </a:br>
            <a:r>
              <a:rPr lang="en-US" sz="2000" dirty="0">
                <a:solidFill>
                  <a:srgbClr val="FF0000"/>
                </a:solidFill>
              </a:rPr>
              <a:t>&lt; IP address; MAC address; TTL&gt;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 </a:t>
            </a:r>
            <a:r>
              <a:rPr lang="en-US" dirty="0"/>
              <a:t>TTL: 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dirty="0"/>
              <a:t>Time To Live, in msec</a:t>
            </a:r>
          </a:p>
        </p:txBody>
      </p:sp>
      <p:sp>
        <p:nvSpPr>
          <p:cNvPr id="40962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40963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EF34EA43-6C6F-41FD-BDA3-9D72975A9DAF}" type="slidenum">
              <a:rPr lang="en-US" u="none" smtClean="0">
                <a:latin typeface="Arial" charset="0"/>
              </a:rPr>
              <a:pPr/>
              <a:t>13</a:t>
            </a:fld>
            <a:endParaRPr lang="en-US" u="none">
              <a:latin typeface="Arial" charset="0"/>
            </a:endParaRPr>
          </a:p>
        </p:txBody>
      </p:sp>
      <p:grpSp>
        <p:nvGrpSpPr>
          <p:cNvPr id="40966" name="Group 5"/>
          <p:cNvGrpSpPr>
            <a:grpSpLocks/>
          </p:cNvGrpSpPr>
          <p:nvPr/>
        </p:nvGrpSpPr>
        <p:grpSpPr bwMode="auto">
          <a:xfrm>
            <a:off x="1754189" y="1487489"/>
            <a:ext cx="4349631" cy="1277937"/>
            <a:chOff x="297" y="3336"/>
            <a:chExt cx="2792" cy="805"/>
          </a:xfrm>
        </p:grpSpPr>
        <p:sp>
          <p:nvSpPr>
            <p:cNvPr id="40997" name="Text Box 6"/>
            <p:cNvSpPr txBox="1">
              <a:spLocks noChangeArrowheads="1"/>
            </p:cNvSpPr>
            <p:nvPr/>
          </p:nvSpPr>
          <p:spPr bwMode="auto">
            <a:xfrm>
              <a:off x="390" y="3380"/>
              <a:ext cx="2699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20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Needed when a host must be </a:t>
              </a:r>
            </a:p>
            <a:p>
              <a:r>
                <a:rPr lang="en-US" sz="20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reached at layer 2. </a:t>
              </a:r>
            </a:p>
            <a:p>
              <a:r>
                <a:rPr lang="en-US" sz="20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Conversion IP -&gt; MAC needed</a:t>
              </a:r>
            </a:p>
          </p:txBody>
        </p:sp>
        <p:sp>
          <p:nvSpPr>
            <p:cNvPr id="40998" name="Rectangle 7"/>
            <p:cNvSpPr>
              <a:spLocks noChangeArrowheads="1"/>
            </p:cNvSpPr>
            <p:nvPr/>
          </p:nvSpPr>
          <p:spPr bwMode="auto">
            <a:xfrm>
              <a:off x="297" y="3336"/>
              <a:ext cx="2788" cy="8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graphicFrame>
        <p:nvGraphicFramePr>
          <p:cNvPr id="4096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9174860"/>
              </p:ext>
            </p:extLst>
          </p:nvPr>
        </p:nvGraphicFramePr>
        <p:xfrm>
          <a:off x="3878264" y="3044825"/>
          <a:ext cx="4159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8264" y="3044825"/>
                        <a:ext cx="415925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8" name="Freeform 10"/>
          <p:cNvSpPr>
            <a:spLocks/>
          </p:cNvSpPr>
          <p:nvPr/>
        </p:nvSpPr>
        <p:spPr bwMode="auto">
          <a:xfrm>
            <a:off x="3324226" y="3944939"/>
            <a:ext cx="1393825" cy="1525587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4096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802301"/>
              </p:ext>
            </p:extLst>
          </p:nvPr>
        </p:nvGraphicFramePr>
        <p:xfrm>
          <a:off x="5376864" y="4397375"/>
          <a:ext cx="4159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" imgW="1307263" imgH="1084139" progId="MS_ClipArt_Gallery.2">
                  <p:embed/>
                </p:oleObj>
              </mc:Choice>
              <mc:Fallback>
                <p:oleObj name="Clip" r:id="rId5" imgW="1307263" imgH="1084139" progId="MS_ClipArt_Gallery.2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6864" y="4397375"/>
                        <a:ext cx="415925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7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6984498"/>
              </p:ext>
            </p:extLst>
          </p:nvPr>
        </p:nvGraphicFramePr>
        <p:xfrm>
          <a:off x="3868739" y="5843588"/>
          <a:ext cx="4159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6" imgW="1307263" imgH="1084139" progId="MS_ClipArt_Gallery.2">
                  <p:embed/>
                </p:oleObj>
              </mc:Choice>
              <mc:Fallback>
                <p:oleObj name="Clip" r:id="rId6" imgW="1307263" imgH="1084139" progId="MS_ClipArt_Gallery.2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8739" y="5843588"/>
                        <a:ext cx="415925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7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4256029"/>
              </p:ext>
            </p:extLst>
          </p:nvPr>
        </p:nvGraphicFramePr>
        <p:xfrm>
          <a:off x="2192339" y="4279900"/>
          <a:ext cx="4159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7" imgW="1307263" imgH="1084139" progId="MS_ClipArt_Gallery.2">
                  <p:embed/>
                </p:oleObj>
              </mc:Choice>
              <mc:Fallback>
                <p:oleObj name="Clip" r:id="rId7" imgW="1307263" imgH="1084139" progId="MS_ClipArt_Gallery.2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2339" y="4279900"/>
                        <a:ext cx="415925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72" name="Rectangle 14"/>
          <p:cNvSpPr>
            <a:spLocks noChangeArrowheads="1"/>
          </p:cNvSpPr>
          <p:nvPr/>
        </p:nvSpPr>
        <p:spPr bwMode="auto">
          <a:xfrm>
            <a:off x="5241925" y="4508500"/>
            <a:ext cx="18415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73" name="Rectangle 15"/>
          <p:cNvSpPr>
            <a:spLocks noChangeArrowheads="1"/>
          </p:cNvSpPr>
          <p:nvPr/>
        </p:nvSpPr>
        <p:spPr bwMode="auto">
          <a:xfrm>
            <a:off x="2565401" y="4371975"/>
            <a:ext cx="182563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74" name="Rectangle 16"/>
          <p:cNvSpPr>
            <a:spLocks noChangeArrowheads="1"/>
          </p:cNvSpPr>
          <p:nvPr/>
        </p:nvSpPr>
        <p:spPr bwMode="auto">
          <a:xfrm>
            <a:off x="4064001" y="3413126"/>
            <a:ext cx="130175" cy="1889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75" name="Rectangle 17"/>
          <p:cNvSpPr>
            <a:spLocks noChangeArrowheads="1"/>
          </p:cNvSpPr>
          <p:nvPr/>
        </p:nvSpPr>
        <p:spPr bwMode="auto">
          <a:xfrm>
            <a:off x="4017964" y="5654675"/>
            <a:ext cx="130175" cy="190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76" name="Line 18"/>
          <p:cNvSpPr>
            <a:spLocks noChangeShapeType="1"/>
          </p:cNvSpPr>
          <p:nvPr/>
        </p:nvSpPr>
        <p:spPr bwMode="auto">
          <a:xfrm>
            <a:off x="2743201" y="4449763"/>
            <a:ext cx="614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77" name="Line 19"/>
          <p:cNvSpPr>
            <a:spLocks noChangeShapeType="1"/>
          </p:cNvSpPr>
          <p:nvPr/>
        </p:nvSpPr>
        <p:spPr bwMode="auto">
          <a:xfrm>
            <a:off x="4111625" y="3606800"/>
            <a:ext cx="0" cy="488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78" name="Line 20"/>
          <p:cNvSpPr>
            <a:spLocks noChangeShapeType="1"/>
          </p:cNvSpPr>
          <p:nvPr/>
        </p:nvSpPr>
        <p:spPr bwMode="auto">
          <a:xfrm flipH="1">
            <a:off x="4700589" y="4575175"/>
            <a:ext cx="542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79" name="Line 21"/>
          <p:cNvSpPr>
            <a:spLocks noChangeShapeType="1"/>
          </p:cNvSpPr>
          <p:nvPr/>
        </p:nvSpPr>
        <p:spPr bwMode="auto">
          <a:xfrm flipV="1">
            <a:off x="4086225" y="5322889"/>
            <a:ext cx="0" cy="327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80" name="Text Box 22"/>
          <p:cNvSpPr txBox="1">
            <a:spLocks noChangeArrowheads="1"/>
          </p:cNvSpPr>
          <p:nvPr/>
        </p:nvSpPr>
        <p:spPr bwMode="auto">
          <a:xfrm>
            <a:off x="4330700" y="3389313"/>
            <a:ext cx="20026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400" u="none">
                <a:latin typeface="Verdana" panose="020B0604030504040204" pitchFamily="34" charset="0"/>
                <a:ea typeface="Verdana" panose="020B0604030504040204" pitchFamily="34" charset="0"/>
              </a:rPr>
              <a:t>1A-2F-BB-76-09-AD</a:t>
            </a:r>
          </a:p>
        </p:txBody>
      </p:sp>
      <p:sp>
        <p:nvSpPr>
          <p:cNvPr id="40981" name="Line 23"/>
          <p:cNvSpPr>
            <a:spLocks noChangeShapeType="1"/>
          </p:cNvSpPr>
          <p:nvPr/>
        </p:nvSpPr>
        <p:spPr bwMode="auto">
          <a:xfrm flipH="1" flipV="1">
            <a:off x="4198938" y="3490914"/>
            <a:ext cx="176212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82" name="Line 24"/>
          <p:cNvSpPr>
            <a:spLocks noChangeShapeType="1"/>
          </p:cNvSpPr>
          <p:nvPr/>
        </p:nvSpPr>
        <p:spPr bwMode="auto">
          <a:xfrm flipV="1">
            <a:off x="5322888" y="4651376"/>
            <a:ext cx="0" cy="277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83" name="Text Box 25"/>
          <p:cNvSpPr txBox="1">
            <a:spLocks noChangeArrowheads="1"/>
          </p:cNvSpPr>
          <p:nvPr/>
        </p:nvSpPr>
        <p:spPr bwMode="auto">
          <a:xfrm>
            <a:off x="4908550" y="4943475"/>
            <a:ext cx="19781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400" u="none">
                <a:latin typeface="Verdana" panose="020B0604030504040204" pitchFamily="34" charset="0"/>
                <a:ea typeface="Verdana" panose="020B0604030504040204" pitchFamily="34" charset="0"/>
              </a:rPr>
              <a:t>58-23-D7-FA-20-B0</a:t>
            </a:r>
          </a:p>
        </p:txBody>
      </p:sp>
      <p:sp>
        <p:nvSpPr>
          <p:cNvPr id="40984" name="Line 26"/>
          <p:cNvSpPr>
            <a:spLocks noChangeShapeType="1"/>
          </p:cNvSpPr>
          <p:nvPr/>
        </p:nvSpPr>
        <p:spPr bwMode="auto">
          <a:xfrm flipH="1">
            <a:off x="4156076" y="5735638"/>
            <a:ext cx="246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85" name="Text Box 27"/>
          <p:cNvSpPr txBox="1">
            <a:spLocks noChangeArrowheads="1"/>
          </p:cNvSpPr>
          <p:nvPr/>
        </p:nvSpPr>
        <p:spPr bwMode="auto">
          <a:xfrm>
            <a:off x="4445001" y="5651500"/>
            <a:ext cx="19660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400" u="none">
                <a:latin typeface="Verdana" panose="020B0604030504040204" pitchFamily="34" charset="0"/>
                <a:ea typeface="Verdana" panose="020B0604030504040204" pitchFamily="34" charset="0"/>
              </a:rPr>
              <a:t>0C-C4-11-6F-E3-98</a:t>
            </a:r>
          </a:p>
        </p:txBody>
      </p:sp>
      <p:sp>
        <p:nvSpPr>
          <p:cNvPr id="40986" name="Line 28"/>
          <p:cNvSpPr>
            <a:spLocks noChangeShapeType="1"/>
          </p:cNvSpPr>
          <p:nvPr/>
        </p:nvSpPr>
        <p:spPr bwMode="auto">
          <a:xfrm flipV="1">
            <a:off x="2654300" y="4524376"/>
            <a:ext cx="0" cy="277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87" name="Text Box 29"/>
          <p:cNvSpPr txBox="1">
            <a:spLocks noChangeArrowheads="1"/>
          </p:cNvSpPr>
          <p:nvPr/>
        </p:nvSpPr>
        <p:spPr bwMode="auto">
          <a:xfrm>
            <a:off x="1524000" y="4833938"/>
            <a:ext cx="195848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400" u="none">
                <a:latin typeface="Verdana" panose="020B0604030504040204" pitchFamily="34" charset="0"/>
                <a:ea typeface="Verdana" panose="020B0604030504040204" pitchFamily="34" charset="0"/>
              </a:rPr>
              <a:t>71-65-F7-2B-08-53</a:t>
            </a:r>
          </a:p>
        </p:txBody>
      </p:sp>
      <p:sp>
        <p:nvSpPr>
          <p:cNvPr id="40988" name="Text Box 30"/>
          <p:cNvSpPr txBox="1">
            <a:spLocks noChangeArrowheads="1"/>
          </p:cNvSpPr>
          <p:nvPr/>
        </p:nvSpPr>
        <p:spPr bwMode="auto">
          <a:xfrm>
            <a:off x="3536950" y="4435476"/>
            <a:ext cx="8883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   LAN</a:t>
            </a:r>
          </a:p>
        </p:txBody>
      </p:sp>
      <p:sp>
        <p:nvSpPr>
          <p:cNvPr id="40989" name="Text Box 31"/>
          <p:cNvSpPr txBox="1">
            <a:spLocks noChangeArrowheads="1"/>
          </p:cNvSpPr>
          <p:nvPr/>
        </p:nvSpPr>
        <p:spPr bwMode="auto">
          <a:xfrm>
            <a:off x="1754189" y="3790950"/>
            <a:ext cx="14061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400" u="none">
                <a:latin typeface="Verdana" panose="020B0604030504040204" pitchFamily="34" charset="0"/>
                <a:ea typeface="Verdana" panose="020B0604030504040204" pitchFamily="34" charset="0"/>
              </a:rPr>
              <a:t>237.196.7.23</a:t>
            </a:r>
          </a:p>
        </p:txBody>
      </p:sp>
      <p:sp>
        <p:nvSpPr>
          <p:cNvPr id="40990" name="Line 32"/>
          <p:cNvSpPr>
            <a:spLocks noChangeShapeType="1"/>
          </p:cNvSpPr>
          <p:nvPr/>
        </p:nvSpPr>
        <p:spPr bwMode="auto">
          <a:xfrm>
            <a:off x="2400300" y="4043363"/>
            <a:ext cx="0" cy="246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91" name="Text Box 33"/>
          <p:cNvSpPr txBox="1">
            <a:spLocks noChangeArrowheads="1"/>
          </p:cNvSpPr>
          <p:nvPr/>
        </p:nvSpPr>
        <p:spPr bwMode="auto">
          <a:xfrm>
            <a:off x="4468814" y="2990850"/>
            <a:ext cx="14061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400" u="none">
                <a:latin typeface="Verdana" panose="020B0604030504040204" pitchFamily="34" charset="0"/>
                <a:ea typeface="Verdana" panose="020B0604030504040204" pitchFamily="34" charset="0"/>
              </a:rPr>
              <a:t>237.196.7.78</a:t>
            </a:r>
          </a:p>
        </p:txBody>
      </p:sp>
      <p:sp>
        <p:nvSpPr>
          <p:cNvPr id="40992" name="Line 34"/>
          <p:cNvSpPr>
            <a:spLocks noChangeShapeType="1"/>
          </p:cNvSpPr>
          <p:nvPr/>
        </p:nvSpPr>
        <p:spPr bwMode="auto">
          <a:xfrm flipH="1" flipV="1">
            <a:off x="4229101" y="3116263"/>
            <a:ext cx="282575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93" name="Line 35"/>
          <p:cNvSpPr>
            <a:spLocks noChangeShapeType="1"/>
          </p:cNvSpPr>
          <p:nvPr/>
        </p:nvSpPr>
        <p:spPr bwMode="auto">
          <a:xfrm>
            <a:off x="5578475" y="4156076"/>
            <a:ext cx="0" cy="246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94" name="Text Box 36"/>
          <p:cNvSpPr txBox="1">
            <a:spLocks noChangeArrowheads="1"/>
          </p:cNvSpPr>
          <p:nvPr/>
        </p:nvSpPr>
        <p:spPr bwMode="auto">
          <a:xfrm>
            <a:off x="4968875" y="3890963"/>
            <a:ext cx="14061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400" u="none">
                <a:latin typeface="Verdana" panose="020B0604030504040204" pitchFamily="34" charset="0"/>
                <a:ea typeface="Verdana" panose="020B0604030504040204" pitchFamily="34" charset="0"/>
              </a:rPr>
              <a:t>237.196.7.14</a:t>
            </a:r>
          </a:p>
        </p:txBody>
      </p:sp>
      <p:sp>
        <p:nvSpPr>
          <p:cNvPr id="40995" name="Line 38"/>
          <p:cNvSpPr>
            <a:spLocks noChangeShapeType="1"/>
          </p:cNvSpPr>
          <p:nvPr/>
        </p:nvSpPr>
        <p:spPr bwMode="auto">
          <a:xfrm>
            <a:off x="3660776" y="6002338"/>
            <a:ext cx="231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96" name="Text Box 39"/>
          <p:cNvSpPr txBox="1">
            <a:spLocks noChangeArrowheads="1"/>
          </p:cNvSpPr>
          <p:nvPr/>
        </p:nvSpPr>
        <p:spPr bwMode="auto">
          <a:xfrm>
            <a:off x="2422526" y="5861050"/>
            <a:ext cx="14061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400" u="none">
                <a:latin typeface="Verdana" panose="020B0604030504040204" pitchFamily="34" charset="0"/>
                <a:ea typeface="Verdana" panose="020B0604030504040204" pitchFamily="34" charset="0"/>
              </a:rPr>
              <a:t>237.196.7.88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3" name="Rectangle 3"/>
          <p:cNvSpPr>
            <a:spLocks noGrp="1" noChangeArrowheads="1"/>
          </p:cNvSpPr>
          <p:nvPr>
            <p:ph type="title"/>
          </p:nvPr>
        </p:nvSpPr>
        <p:spPr>
          <a:xfrm>
            <a:off x="2057400" y="0"/>
            <a:ext cx="77724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Routing between two LANs</a:t>
            </a:r>
          </a:p>
        </p:txBody>
      </p:sp>
      <p:sp>
        <p:nvSpPr>
          <p:cNvPr id="43014" name="Rectangle 4"/>
          <p:cNvSpPr>
            <a:spLocks noGrp="1" noChangeArrowheads="1"/>
          </p:cNvSpPr>
          <p:nvPr>
            <p:ph idx="1"/>
          </p:nvPr>
        </p:nvSpPr>
        <p:spPr>
          <a:xfrm>
            <a:off x="2057400" y="1143000"/>
            <a:ext cx="7772400" cy="4648200"/>
          </a:xfrm>
        </p:spPr>
        <p:txBody>
          <a:bodyPr>
            <a:normAutofit fontScale="62500" lnSpcReduction="20000"/>
          </a:bodyPr>
          <a:lstStyle/>
          <a:p>
            <a:pPr>
              <a:buFont typeface="ZapfDingbats" pitchFamily="82" charset="2"/>
              <a:buNone/>
            </a:pPr>
            <a:r>
              <a:rPr lang="en-US" sz="2400" dirty="0">
                <a:solidFill>
                  <a:srgbClr val="FF0000"/>
                </a:solidFill>
              </a:rPr>
              <a:t>A needs to contact B via R</a:t>
            </a:r>
            <a:endParaRPr lang="en-US" sz="2400" dirty="0"/>
          </a:p>
          <a:p>
            <a:pPr>
              <a:buFont typeface="ZapfDingbats" pitchFamily="82" charset="2"/>
              <a:buNone/>
            </a:pPr>
            <a:r>
              <a:rPr lang="en-US" sz="2400" dirty="0"/>
              <a:t>             Assume A knows B’s IP address.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R ha due </a:t>
            </a:r>
            <a:r>
              <a:rPr lang="en-US" sz="2400" dirty="0" err="1"/>
              <a:t>tabelle</a:t>
            </a:r>
            <a:r>
              <a:rPr lang="en-US" sz="2400" dirty="0"/>
              <a:t> ARP, </a:t>
            </a:r>
            <a:r>
              <a:rPr lang="en-US" sz="2400" dirty="0" err="1"/>
              <a:t>una</a:t>
            </a:r>
            <a:r>
              <a:rPr lang="en-US" sz="2400" dirty="0"/>
              <a:t> per </a:t>
            </a:r>
            <a:r>
              <a:rPr lang="en-US" sz="2400" dirty="0" err="1"/>
              <a:t>dominio</a:t>
            </a:r>
            <a:r>
              <a:rPr lang="en-US" sz="2400" dirty="0"/>
              <a:t> di </a:t>
            </a:r>
            <a:r>
              <a:rPr lang="en-US" sz="2400" dirty="0" err="1"/>
              <a:t>collisione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routing table at source Host, find router 111.111.111.110</a:t>
            </a:r>
          </a:p>
          <a:p>
            <a:r>
              <a:rPr lang="en-US" dirty="0"/>
              <a:t>In ARP table at source, find MAC address E6-E9-00-17-BB-4B,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3010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43011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97DD1D9A-28E1-4361-AB07-2DEB72F98727}" type="slidenum">
              <a:rPr lang="en-US" u="none" smtClean="0">
                <a:latin typeface="Arial" charset="0"/>
              </a:rPr>
              <a:pPr/>
              <a:t>14</a:t>
            </a:fld>
            <a:endParaRPr lang="en-US" u="none">
              <a:latin typeface="Arial" charset="0"/>
            </a:endParaRPr>
          </a:p>
        </p:txBody>
      </p:sp>
      <p:pic>
        <p:nvPicPr>
          <p:cNvPr id="43012" name="Picture 2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38" y="2155826"/>
            <a:ext cx="8208962" cy="319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5" name="Text Box 5"/>
          <p:cNvSpPr txBox="1">
            <a:spLocks noChangeArrowheads="1"/>
          </p:cNvSpPr>
          <p:nvPr/>
        </p:nvSpPr>
        <p:spPr bwMode="auto">
          <a:xfrm>
            <a:off x="2420938" y="3308350"/>
            <a:ext cx="40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u="none">
                <a:solidFill>
                  <a:srgbClr val="FF0000"/>
                </a:solidFill>
              </a:rPr>
              <a:t>A</a:t>
            </a:r>
            <a:endParaRPr lang="en-US" u="none"/>
          </a:p>
        </p:txBody>
      </p:sp>
      <p:sp>
        <p:nvSpPr>
          <p:cNvPr id="43016" name="Text Box 6"/>
          <p:cNvSpPr txBox="1">
            <a:spLocks noChangeArrowheads="1"/>
          </p:cNvSpPr>
          <p:nvPr/>
        </p:nvSpPr>
        <p:spPr bwMode="auto">
          <a:xfrm>
            <a:off x="5608639" y="4602163"/>
            <a:ext cx="376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u="none">
                <a:solidFill>
                  <a:srgbClr val="FF0000"/>
                </a:solidFill>
              </a:rPr>
              <a:t>R</a:t>
            </a:r>
            <a:endParaRPr lang="en-US" u="none"/>
          </a:p>
        </p:txBody>
      </p:sp>
      <p:sp>
        <p:nvSpPr>
          <p:cNvPr id="43017" name="Text Box 7"/>
          <p:cNvSpPr txBox="1">
            <a:spLocks noChangeArrowheads="1"/>
          </p:cNvSpPr>
          <p:nvPr/>
        </p:nvSpPr>
        <p:spPr bwMode="auto">
          <a:xfrm>
            <a:off x="9466264" y="4891088"/>
            <a:ext cx="376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u="none">
                <a:solidFill>
                  <a:srgbClr val="FF0000"/>
                </a:solidFill>
              </a:rPr>
              <a:t>B</a:t>
            </a:r>
            <a:endParaRPr lang="en-US" u="non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5" name="Rectangle 3"/>
          <p:cNvSpPr>
            <a:spLocks noGrp="1" noChangeArrowheads="1"/>
          </p:cNvSpPr>
          <p:nvPr>
            <p:ph idx="1"/>
          </p:nvPr>
        </p:nvSpPr>
        <p:spPr>
          <a:xfrm>
            <a:off x="2046288" y="280989"/>
            <a:ext cx="7772400" cy="34766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600" dirty="0"/>
              <a:t>A originates  datagram D, A -&gt; B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Is B in the same LAN? NO. Routing is needed via R.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R’s MAC address is needed. ARP is the recipe!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D is embedded in a frame F. Note that F goes from MAC A-&gt; MAC R, but D refers IP A -&gt; IP B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R received F, extracts D, sees B IP, and understands that B is within LAN2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R uses ARP for having the MAC address of B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R creates a frame F2, and sends it to B. F2 contains D (unchanged) but at layer 2 the conversation if between R and B.</a:t>
            </a:r>
          </a:p>
        </p:txBody>
      </p:sp>
      <p:sp>
        <p:nvSpPr>
          <p:cNvPr id="44034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44035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CD102004-F98A-4950-9463-D7BDD85A2D93}" type="slidenum">
              <a:rPr lang="en-US" u="none" smtClean="0">
                <a:latin typeface="Arial" charset="0"/>
              </a:rPr>
              <a:pPr/>
              <a:t>15</a:t>
            </a:fld>
            <a:endParaRPr lang="en-US" u="none">
              <a:latin typeface="Arial" charset="0"/>
            </a:endParaRPr>
          </a:p>
        </p:txBody>
      </p:sp>
      <p:pic>
        <p:nvPicPr>
          <p:cNvPr id="44036" name="Picture 2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3941764"/>
            <a:ext cx="6964362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8" name="Text Box 6"/>
          <p:cNvSpPr txBox="1">
            <a:spLocks noChangeArrowheads="1"/>
          </p:cNvSpPr>
          <p:nvPr/>
        </p:nvSpPr>
        <p:spPr bwMode="auto">
          <a:xfrm>
            <a:off x="8764589" y="5605463"/>
            <a:ext cx="376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u="none">
                <a:solidFill>
                  <a:srgbClr val="FF0000"/>
                </a:solidFill>
              </a:rPr>
              <a:t>B</a:t>
            </a:r>
            <a:endParaRPr lang="en-US" u="none"/>
          </a:p>
        </p:txBody>
      </p:sp>
      <p:sp>
        <p:nvSpPr>
          <p:cNvPr id="44039" name="Text Box 8"/>
          <p:cNvSpPr txBox="1">
            <a:spLocks noChangeArrowheads="1"/>
          </p:cNvSpPr>
          <p:nvPr/>
        </p:nvSpPr>
        <p:spPr bwMode="auto">
          <a:xfrm>
            <a:off x="2555876" y="4311650"/>
            <a:ext cx="422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u="none">
                <a:solidFill>
                  <a:srgbClr val="FF0000"/>
                </a:solidFill>
              </a:rPr>
              <a:t>A</a:t>
            </a:r>
            <a:endParaRPr lang="en-US" u="none"/>
          </a:p>
        </p:txBody>
      </p:sp>
      <p:sp>
        <p:nvSpPr>
          <p:cNvPr id="44040" name="Text Box 9"/>
          <p:cNvSpPr txBox="1">
            <a:spLocks noChangeArrowheads="1"/>
          </p:cNvSpPr>
          <p:nvPr/>
        </p:nvSpPr>
        <p:spPr bwMode="auto">
          <a:xfrm>
            <a:off x="5494339" y="5475288"/>
            <a:ext cx="376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u="none">
                <a:solidFill>
                  <a:srgbClr val="FF0000"/>
                </a:solidFill>
              </a:rPr>
              <a:t>R</a:t>
            </a:r>
            <a:endParaRPr lang="en-US" u="none"/>
          </a:p>
        </p:txBody>
      </p:sp>
      <p:pic>
        <p:nvPicPr>
          <p:cNvPr id="402463" name="Picture 31" descr="da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3779838"/>
            <a:ext cx="13335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64" name="Picture 32" descr="imag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25" y="4090988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65" name="Picture 33" descr="broa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164" y="3454400"/>
            <a:ext cx="19335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66" name="Picture 34" descr="images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3832226"/>
            <a:ext cx="590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67" name="Picture 35" descr="ris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326" y="4464051"/>
            <a:ext cx="1679575" cy="96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68" name="Picture 36" descr="images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263" y="4703764"/>
            <a:ext cx="590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69" name="Picture 37" descr="mac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088" y="3506788"/>
            <a:ext cx="14097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0" name="Picture 38" descr="images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713" y="4010026"/>
            <a:ext cx="590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1" name="Picture 39" descr="da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950" y="4562475"/>
            <a:ext cx="13335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2" name="Picture 40" descr="arp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75" y="4400550"/>
            <a:ext cx="1576388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4" name="Picture 42" descr="images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5" y="4808539"/>
            <a:ext cx="590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5" name="Picture 43" descr="images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363" y="4819651"/>
            <a:ext cx="590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6" name="Picture 44" descr="risp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775" y="5614989"/>
            <a:ext cx="142875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7" name="Picture 45" descr="images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938" y="5721351"/>
            <a:ext cx="590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8" name="Picture 46" descr="MAC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26" y="4638676"/>
            <a:ext cx="14192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9" name="Picture 47" descr="images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513" y="4645026"/>
            <a:ext cx="590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80" name="Picture 48" descr="da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650" y="5461000"/>
            <a:ext cx="13335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02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402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402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402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402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6" dur="500"/>
                                        <p:tgtEl>
                                          <p:spTgt spid="4024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402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402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402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402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402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0" dur="500"/>
                                        <p:tgtEl>
                                          <p:spTgt spid="4024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402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00" fill="hold"/>
                                        <p:tgtEl>
                                          <p:spTgt spid="402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402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402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402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44" dur="500"/>
                                        <p:tgtEl>
                                          <p:spTgt spid="4024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9" dur="500"/>
                                        <p:tgtEl>
                                          <p:spTgt spid="40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3 0.0787 C 0.03785 0.12454 0.0724 0.1706 0.10816 0.18611 C 0.14393 0.20162 0.2 0.17361 0.21771 0.17106 " pathEditMode="relative" ptsTypes="aaA">
                                      <p:cBhvr>
                                        <p:cTn id="52" dur="2000" fill="hold"/>
                                        <p:tgtEl>
                                          <p:spTgt spid="4024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6 0.07014 C 0.0566 0.09954 0.10834 0.12917 0.11129 0.16898 C 0.11424 0.2088 0.06841 0.2588 0.02257 0.3088 " pathEditMode="relative" ptsTypes="aaA">
                                      <p:cBhvr>
                                        <p:cTn id="55" dur="2000" fill="hold"/>
                                        <p:tgtEl>
                                          <p:spTgt spid="4024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58" dur="500"/>
                                        <p:tgtEl>
                                          <p:spTgt spid="4024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3" dur="500"/>
                                        <p:tgtEl>
                                          <p:spTgt spid="402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67" dur="500"/>
                                        <p:tgtEl>
                                          <p:spTgt spid="4024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2" dur="500"/>
                                        <p:tgtEl>
                                          <p:spTgt spid="40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15 0.04399 C -0.06719 0.05417 -0.09722 0.06436 -0.13385 0.05047 C -0.17049 0.03658 -0.23594 -0.02476 -0.25642 -0.03981 " pathEditMode="relative" ptsTypes="aaA">
                                      <p:cBhvr>
                                        <p:cTn id="75" dur="2000" fill="hold"/>
                                        <p:tgtEl>
                                          <p:spTgt spid="4024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77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78" dur="500"/>
                                        <p:tgtEl>
                                          <p:spTgt spid="4024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8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3" dur="500"/>
                                        <p:tgtEl>
                                          <p:spTgt spid="40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500" fill="hold"/>
                                        <p:tgtEl>
                                          <p:spTgt spid="402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402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402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402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500" fill="hold"/>
                                        <p:tgtEl>
                                          <p:spTgt spid="402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91" dur="500" fill="hold"/>
                                        <p:tgtEl>
                                          <p:spTgt spid="402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402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402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97" dur="500"/>
                                        <p:tgtEl>
                                          <p:spTgt spid="4024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2" dur="500"/>
                                        <p:tgtEl>
                                          <p:spTgt spid="40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28 0.06134 C 0.02066 0.1081 0.05278 0.15509 0.09358 0.17523 C 0.13438 0.19537 0.21042 0.18056 0.23386 0.18171 " pathEditMode="relative" ptsTypes="aaA">
                                      <p:cBhvr>
                                        <p:cTn id="105" dur="2000" fill="hold"/>
                                        <p:tgtEl>
                                          <p:spTgt spid="4024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07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08" dur="500"/>
                                        <p:tgtEl>
                                          <p:spTgt spid="4024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1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3" dur="500"/>
                                        <p:tgtEl>
                                          <p:spTgt spid="402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17" dur="500"/>
                                        <p:tgtEl>
                                          <p:spTgt spid="4024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2" dur="500"/>
                                        <p:tgtEl>
                                          <p:spTgt spid="402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4" dur="500" fill="hold"/>
                                        <p:tgtEl>
                                          <p:spTgt spid="402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25" dur="500" fill="hold"/>
                                        <p:tgtEl>
                                          <p:spTgt spid="402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6" dur="500" fill="hold"/>
                                        <p:tgtEl>
                                          <p:spTgt spid="402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402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31" dur="500"/>
                                        <p:tgtEl>
                                          <p:spTgt spid="4024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6" dur="500"/>
                                        <p:tgtEl>
                                          <p:spTgt spid="402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9" dur="500"/>
                                        <p:tgtEl>
                                          <p:spTgt spid="402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368 0.02245 C 0.071 0.0588 0.1085 0.09537 0.1434 0.07824 C 0.1783 0.06111 0.21076 -0.00995 0.2434 -0.08079 " pathEditMode="relative" ptsTypes="aaA">
                                      <p:cBhvr>
                                        <p:cTn id="142" dur="2000" fill="hold"/>
                                        <p:tgtEl>
                                          <p:spTgt spid="4024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C 0.05 -0.01875 0.1 -0.03727 0.13871 -0.01713 C 0.17743 0.00301 0.20486 0.06181 0.23229 0.1206 " pathEditMode="relative" rAng="0" ptsTypes="aaA">
                                      <p:cBhvr>
                                        <p:cTn id="144" dur="2000" fill="hold"/>
                                        <p:tgtEl>
                                          <p:spTgt spid="4024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15" y="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46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47" dur="500"/>
                                        <p:tgtEl>
                                          <p:spTgt spid="4024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50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51" dur="500"/>
                                        <p:tgtEl>
                                          <p:spTgt spid="4024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54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55" dur="500"/>
                                        <p:tgtEl>
                                          <p:spTgt spid="4024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58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59" dur="500"/>
                                        <p:tgtEl>
                                          <p:spTgt spid="4024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62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63" dur="500"/>
                                        <p:tgtEl>
                                          <p:spTgt spid="4024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16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8" dur="500"/>
                                        <p:tgtEl>
                                          <p:spTgt spid="402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72" dur="500"/>
                                        <p:tgtEl>
                                          <p:spTgt spid="4024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7" dur="500"/>
                                        <p:tgtEl>
                                          <p:spTgt spid="402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61 -0.01088 C -0.05538 -0.08565 -0.06198 -0.16042 -0.10035 -0.18287 C -0.13871 -0.20533 -0.24948 -0.15232 -0.27934 -0.1463 " pathEditMode="relative" ptsTypes="aaA">
                                      <p:cBhvr>
                                        <p:cTn id="180" dur="2000" fill="hold"/>
                                        <p:tgtEl>
                                          <p:spTgt spid="4024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82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83" dur="500"/>
                                        <p:tgtEl>
                                          <p:spTgt spid="4024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8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8" dur="500"/>
                                        <p:tgtEl>
                                          <p:spTgt spid="402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0" dur="500" fill="hold"/>
                                        <p:tgtEl>
                                          <p:spTgt spid="402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91" dur="500" fill="hold"/>
                                        <p:tgtEl>
                                          <p:spTgt spid="402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2" dur="500" fill="hold"/>
                                        <p:tgtEl>
                                          <p:spTgt spid="402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3" dur="500" fill="hold"/>
                                        <p:tgtEl>
                                          <p:spTgt spid="402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97" dur="500"/>
                                        <p:tgtEl>
                                          <p:spTgt spid="4024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2" dur="500"/>
                                        <p:tgtEl>
                                          <p:spTgt spid="402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59259E-6 C 0.05834 -0.01459 0.11684 -0.02917 0.17257 -0.00417 C 0.2283 0.02083 0.30695 0.125 0.33386 0.15046 " pathEditMode="relative" ptsTypes="aaA">
                                      <p:cBhvr>
                                        <p:cTn id="205" dur="2000" fill="hold"/>
                                        <p:tgtEl>
                                          <p:spTgt spid="4024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07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08" dur="500"/>
                                        <p:tgtEl>
                                          <p:spTgt spid="4024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1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3" dur="500"/>
                                        <p:tgtEl>
                                          <p:spTgt spid="402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C8AF3-FB4A-4023-90A8-E379D2F48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/>
              <a:t>General L2 security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DF053-F61A-435E-AA0F-B2122154E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CPU with binary numbers and blueprint">
            <a:extLst>
              <a:ext uri="{FF2B5EF4-FFF2-40B4-BE49-F238E27FC236}">
                <a16:creationId xmlns:a16="http://schemas.microsoft.com/office/drawing/2014/main" id="{CEAF3B56-90AF-45AC-A2DE-C1FF04B10E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45" r="18707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73B77-9E12-4F0E-B1D4-7A1C4B233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80" y="603504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u="none">
                <a:solidFill>
                  <a:srgbClr val="FFFFFF"/>
                </a:solidFill>
                <a:latin typeface="Calibri" panose="020F0502020204030204"/>
              </a:rPr>
              <a:t>5-</a:t>
            </a:r>
            <a:fld id="{8E23C16C-CAF7-4F86-89B2-3189CF5EC31C}" type="slidenum">
              <a:rPr lang="en-US" u="none">
                <a:solidFill>
                  <a:srgbClr val="FFFFFF"/>
                </a:solidFill>
                <a:latin typeface="Calibri" panose="020F0502020204030204"/>
              </a:rPr>
              <a:pPr algn="ctr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t>16</a:t>
            </a:fld>
            <a:endParaRPr lang="en-US" u="none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7AF809-8AFF-4BD6-8ABD-DFDBB989E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64612" y="6199631"/>
            <a:ext cx="4087304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100" u="none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5: DataLink Layer</a:t>
            </a:r>
          </a:p>
        </p:txBody>
      </p:sp>
    </p:spTree>
    <p:extLst>
      <p:ext uri="{BB962C8B-B14F-4D97-AF65-F5344CB8AC3E}">
        <p14:creationId xmlns:p14="http://schemas.microsoft.com/office/powerpoint/2010/main" val="2513047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ARP </a:t>
            </a:r>
            <a:r>
              <a:rPr lang="it-IT" dirty="0" err="1"/>
              <a:t>Poisoning</a:t>
            </a:r>
            <a:r>
              <a:rPr lang="it-IT" dirty="0"/>
              <a:t> in LAN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81356" y="1142984"/>
            <a:ext cx="5429288" cy="2542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67043" y="3786190"/>
            <a:ext cx="5838659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24278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ARP </a:t>
            </a:r>
            <a:r>
              <a:rPr lang="it-IT" dirty="0" err="1"/>
              <a:t>poisoning</a:t>
            </a:r>
            <a:r>
              <a:rPr lang="it-IT" dirty="0"/>
              <a:t> in LAN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95472" y="1388212"/>
            <a:ext cx="8005178" cy="4541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4965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Half</a:t>
            </a:r>
            <a:r>
              <a:rPr lang="it-IT" dirty="0"/>
              <a:t> </a:t>
            </a:r>
            <a:r>
              <a:rPr lang="it-IT" dirty="0" err="1"/>
              <a:t>mitm</a:t>
            </a:r>
            <a:endParaRPr lang="it-IT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4100" y="2071678"/>
            <a:ext cx="7186042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09391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D6046-9617-42E2-8436-B0C76ECF3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Layer 2 links work: 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53A1F8-4920-4254-B9B1-68587B4A4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52D6ED-8855-4C12-8A7A-8DDAE1766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spcAft>
                <a:spcPts val="600"/>
              </a:spcAft>
              <a:defRPr/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404B63-D59C-4BE7-AE5D-6EEE3F48D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4683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spcAft>
                <a:spcPts val="600"/>
              </a:spcAft>
              <a:defRPr/>
            </a:pP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5-</a:t>
            </a:r>
            <a:fld id="{8E23C16C-CAF7-4F86-89B2-3189CF5EC31C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 eaLnBrk="1" hangingPunct="1">
                <a:spcAft>
                  <a:spcPts val="600"/>
                </a:spcAft>
                <a:defRPr/>
              </a:pPr>
              <a:t>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3108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D0824-37B1-48E8-AAEA-F52A35444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Accidental IP Conflict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13937-0AAA-4529-BFCB-A9DA022E0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2684BF-6D7A-410A-8C22-FEB314699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43D920D-EE95-49C6-9164-D2B354CDC7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841" y="1095983"/>
            <a:ext cx="8000300" cy="533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816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Countermeasures</a:t>
            </a:r>
            <a:r>
              <a:rPr lang="it-IT" dirty="0"/>
              <a:t>	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ARP </a:t>
            </a:r>
            <a:r>
              <a:rPr lang="it-IT" dirty="0" err="1"/>
              <a:t>Watching</a:t>
            </a:r>
            <a:endParaRPr lang="it-IT" dirty="0"/>
          </a:p>
          <a:p>
            <a:r>
              <a:rPr lang="it-IT" dirty="0" err="1"/>
              <a:t>Static</a:t>
            </a:r>
            <a:r>
              <a:rPr lang="it-IT" dirty="0"/>
              <a:t> ARP </a:t>
            </a:r>
            <a:r>
              <a:rPr lang="it-IT" dirty="0" err="1"/>
              <a:t>tables</a:t>
            </a:r>
            <a:endParaRPr lang="it-IT" dirty="0"/>
          </a:p>
          <a:p>
            <a:r>
              <a:rPr lang="it-IT" dirty="0"/>
              <a:t>ARP </a:t>
            </a:r>
            <a:r>
              <a:rPr lang="it-IT" dirty="0" err="1"/>
              <a:t>Jamming</a:t>
            </a:r>
            <a:endParaRPr lang="it-IT" dirty="0"/>
          </a:p>
          <a:p>
            <a:r>
              <a:rPr lang="it-IT" dirty="0"/>
              <a:t>SSL/TLS (</a:t>
            </a:r>
            <a:r>
              <a:rPr lang="it-IT" dirty="0" err="1"/>
              <a:t>but</a:t>
            </a:r>
            <a:r>
              <a:rPr lang="it-IT" dirty="0"/>
              <a:t> works </a:t>
            </a:r>
            <a:r>
              <a:rPr lang="it-IT" dirty="0" err="1"/>
              <a:t>only</a:t>
            </a:r>
            <a:r>
              <a:rPr lang="it-IT" dirty="0"/>
              <a:t> on a per app </a:t>
            </a:r>
            <a:r>
              <a:rPr lang="it-IT" dirty="0" err="1"/>
              <a:t>basis</a:t>
            </a:r>
            <a:r>
              <a:rPr lang="it-IT" dirty="0"/>
              <a:t>)</a:t>
            </a:r>
          </a:p>
          <a:p>
            <a:r>
              <a:rPr lang="it-IT" dirty="0"/>
              <a:t>VPN </a:t>
            </a:r>
            <a:r>
              <a:rPr lang="it-IT" dirty="0" err="1"/>
              <a:t>technologies</a:t>
            </a:r>
            <a:r>
              <a:rPr lang="it-IT" dirty="0"/>
              <a:t>: IP Sec, </a:t>
            </a:r>
            <a:r>
              <a:rPr lang="it-IT" dirty="0" err="1"/>
              <a:t>Tunnels</a:t>
            </a:r>
            <a:r>
              <a:rPr lang="it-IT" dirty="0"/>
              <a:t>, SSH</a:t>
            </a:r>
          </a:p>
          <a:p>
            <a:r>
              <a:rPr lang="it-IT" dirty="0"/>
              <a:t>User </a:t>
            </a:r>
            <a:r>
              <a:rPr lang="it-IT" dirty="0" err="1"/>
              <a:t>isolation</a:t>
            </a:r>
            <a:r>
              <a:rPr lang="it-IT" dirty="0"/>
              <a:t> (a station can talk to the router </a:t>
            </a:r>
            <a:r>
              <a:rPr lang="it-IT" dirty="0" err="1"/>
              <a:t>only</a:t>
            </a:r>
            <a:r>
              <a:rPr lang="it-IT" dirty="0"/>
              <a:t>)</a:t>
            </a:r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77777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36E45-D353-3946-A538-2B642758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144"/>
            <a:ext cx="10515600" cy="894622"/>
          </a:xfrm>
        </p:spPr>
        <p:txBody>
          <a:bodyPr/>
          <a:lstStyle/>
          <a:p>
            <a:r>
              <a:rPr lang="en-US" dirty="0"/>
              <a:t>DHCP: Dynamic Host Configuration Protocol</a:t>
            </a:r>
          </a:p>
        </p:txBody>
      </p:sp>
      <p:sp>
        <p:nvSpPr>
          <p:cNvPr id="81" name="Rectangle 3">
            <a:extLst>
              <a:ext uri="{FF2B5EF4-FFF2-40B4-BE49-F238E27FC236}">
                <a16:creationId xmlns:a16="http://schemas.microsoft.com/office/drawing/2014/main" id="{6B160A08-0872-E943-930F-3549C899DA74}"/>
              </a:ext>
            </a:extLst>
          </p:cNvPr>
          <p:cNvSpPr txBox="1">
            <a:spLocks noChangeArrowheads="1"/>
          </p:cNvSpPr>
          <p:nvPr/>
        </p:nvSpPr>
        <p:spPr>
          <a:xfrm>
            <a:off x="895974" y="1369673"/>
            <a:ext cx="11096157" cy="2317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goal: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host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dynamically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obtains IP address from network server when it “joins” network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can renew its lease on address in use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allows reuse of addresses (only hold address while connected/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on)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support for mobile users who join/leave network </a:t>
            </a:r>
          </a:p>
          <a:p>
            <a:pPr marL="34925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1A4878C-1BFB-0D4A-B7ED-0141B1F98B2A}"/>
              </a:ext>
            </a:extLst>
          </p:cNvPr>
          <p:cNvSpPr txBox="1">
            <a:spLocks noChangeArrowheads="1"/>
          </p:cNvSpPr>
          <p:nvPr/>
        </p:nvSpPr>
        <p:spPr>
          <a:xfrm>
            <a:off x="869430" y="3920499"/>
            <a:ext cx="11096157" cy="2345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65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DHCP overview: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host broadcasts 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DHCP discover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msg [optional]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DHCP server responds with 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DHCP offer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msg [optional]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host requests IP address: 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DHCP request 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msg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DHCP server sends address: 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DHCP ack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msg </a:t>
            </a:r>
          </a:p>
          <a:p>
            <a:pPr marL="34925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56901C4-5463-CC4D-A8BA-E1B660D56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81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FD3B64-4750-48A7-81F1-2450A3DE34D8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/>
              <a:t>Local to remote attacks (1)</a:t>
            </a:r>
            <a:br>
              <a:rPr lang="en-US" sz="4000" dirty="0"/>
            </a:b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DHCP spoofing</a:t>
            </a:r>
          </a:p>
        </p:txBody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defRPr/>
            </a:pPr>
            <a:r>
              <a:rPr lang="en-US" sz="2800"/>
              <a:t>The DHCP requests are made in broadcast mode. </a:t>
            </a:r>
          </a:p>
          <a:p>
            <a:pPr algn="just" eaLnBrk="1" hangingPunct="1">
              <a:defRPr/>
            </a:pPr>
            <a:endParaRPr lang="en-US" sz="2800"/>
          </a:p>
          <a:p>
            <a:pPr algn="just" eaLnBrk="1" hangingPunct="1">
              <a:defRPr/>
            </a:pPr>
            <a:r>
              <a:rPr lang="en-US" sz="2800"/>
              <a:t>If the attacker replies before the real DHCP server it can manipulate:</a:t>
            </a:r>
          </a:p>
          <a:p>
            <a:pPr algn="just" eaLnBrk="1" hangingPunct="1">
              <a:defRPr/>
            </a:pPr>
            <a:endParaRPr lang="en-US" sz="2800"/>
          </a:p>
          <a:p>
            <a:pPr lvl="1" algn="just" eaLnBrk="1" hangingPunct="1">
              <a:defRPr/>
            </a:pPr>
            <a:r>
              <a:rPr lang="en-US" sz="2400"/>
              <a:t>IP address of the victim</a:t>
            </a:r>
          </a:p>
          <a:p>
            <a:pPr lvl="1" algn="just" eaLnBrk="1" hangingPunct="1">
              <a:defRPr/>
            </a:pPr>
            <a:r>
              <a:rPr lang="en-US" sz="2400"/>
              <a:t>GW address assigned to the victim</a:t>
            </a:r>
          </a:p>
          <a:p>
            <a:pPr lvl="1" algn="just" eaLnBrk="1" hangingPunct="1">
              <a:defRPr/>
            </a:pPr>
            <a:r>
              <a:rPr lang="en-US" sz="2400"/>
              <a:t>DNS address</a:t>
            </a:r>
          </a:p>
        </p:txBody>
      </p:sp>
    </p:spTree>
    <p:extLst>
      <p:ext uri="{BB962C8B-B14F-4D97-AF65-F5344CB8AC3E}">
        <p14:creationId xmlns:p14="http://schemas.microsoft.com/office/powerpoint/2010/main" val="2469464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BAE9C-6E7E-4B50-9C58-99C067A6BC9C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/>
              <a:t>Local to remote attacks (1)</a:t>
            </a:r>
            <a:br>
              <a:rPr lang="en-US" sz="4000" dirty="0"/>
            </a:b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DHCP spoofing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/>
              <a:t>- countermeasures</a:t>
            </a:r>
          </a:p>
        </p:txBody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847850"/>
            <a:ext cx="8229600" cy="4533900"/>
          </a:xfrm>
        </p:spPr>
        <p:txBody>
          <a:bodyPr/>
          <a:lstStyle/>
          <a:p>
            <a:pPr algn="just" eaLnBrk="1" hangingPunct="1">
              <a:defRPr/>
            </a:pPr>
            <a:r>
              <a:rPr lang="it-IT" dirty="0">
                <a:solidFill>
                  <a:srgbClr val="66FF33"/>
                </a:solidFill>
              </a:rPr>
              <a:t>YES</a:t>
            </a:r>
            <a:r>
              <a:rPr lang="it-IT" dirty="0"/>
              <a:t> - </a:t>
            </a:r>
            <a:r>
              <a:rPr lang="it-IT" dirty="0" err="1"/>
              <a:t>detection</a:t>
            </a:r>
            <a:r>
              <a:rPr lang="it-IT" dirty="0"/>
              <a:t> of multiple DHCP </a:t>
            </a:r>
            <a:r>
              <a:rPr lang="it-IT" dirty="0" err="1"/>
              <a:t>replies</a:t>
            </a:r>
            <a:endParaRPr lang="it-IT" dirty="0"/>
          </a:p>
          <a:p>
            <a:pPr algn="just" eaLnBrk="1" hangingPunct="1">
              <a:defRPr/>
            </a:pPr>
            <a:r>
              <a:rPr lang="it-IT" dirty="0">
                <a:solidFill>
                  <a:srgbClr val="92D050"/>
                </a:solidFill>
              </a:rPr>
              <a:t>YES</a:t>
            </a:r>
            <a:r>
              <a:rPr lang="it-IT" dirty="0"/>
              <a:t> – </a:t>
            </a:r>
            <a:r>
              <a:rPr lang="it-IT" dirty="0" err="1"/>
              <a:t>dhcp</a:t>
            </a:r>
            <a:r>
              <a:rPr lang="it-IT" dirty="0"/>
              <a:t> probe</a:t>
            </a:r>
          </a:p>
          <a:p>
            <a:pPr algn="just" eaLnBrk="1" hangingPunct="1">
              <a:defRPr/>
            </a:pPr>
            <a:r>
              <a:rPr lang="it-IT" dirty="0"/>
              <a:t>YES – Switch </a:t>
            </a:r>
            <a:r>
              <a:rPr lang="it-IT" dirty="0" err="1"/>
              <a:t>ACLs</a:t>
            </a:r>
            <a:r>
              <a:rPr lang="it-IT" dirty="0"/>
              <a:t>, DHCP </a:t>
            </a:r>
            <a:r>
              <a:rPr lang="it-IT" dirty="0" err="1"/>
              <a:t>snooping</a:t>
            </a:r>
            <a:endParaRPr lang="it-IT" dirty="0"/>
          </a:p>
          <a:p>
            <a:pPr algn="just" eaLnBrk="1" hangingPunct="1">
              <a:defRPr/>
            </a:pPr>
            <a:r>
              <a:rPr lang="it-IT" dirty="0"/>
              <a:t>YES – DHCP </a:t>
            </a:r>
            <a:r>
              <a:rPr lang="it-IT" dirty="0" err="1"/>
              <a:t>starvator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54731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Reflection</a:t>
            </a:r>
            <a:r>
              <a:rPr lang="it-IT" dirty="0"/>
              <a:t> </a:t>
            </a:r>
            <a:r>
              <a:rPr lang="it-IT" dirty="0" err="1"/>
              <a:t>attacks</a:t>
            </a:r>
            <a:r>
              <a:rPr lang="it-IT" dirty="0"/>
              <a:t> with broadcast</a:t>
            </a:r>
          </a:p>
        </p:txBody>
      </p:sp>
      <p:sp>
        <p:nvSpPr>
          <p:cNvPr id="1127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57401" y="1346201"/>
            <a:ext cx="7223125" cy="25114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it-IT" sz="2400" dirty="0" err="1"/>
              <a:t>Example</a:t>
            </a:r>
            <a:r>
              <a:rPr lang="it-IT" sz="2400" dirty="0"/>
              <a:t>:</a:t>
            </a:r>
          </a:p>
          <a:p>
            <a:pPr lvl="1">
              <a:lnSpc>
                <a:spcPct val="90000"/>
              </a:lnSpc>
            </a:pPr>
            <a:r>
              <a:rPr lang="it-IT" sz="2000" dirty="0" err="1"/>
              <a:t>Fake</a:t>
            </a:r>
            <a:r>
              <a:rPr lang="it-IT" sz="2000" dirty="0"/>
              <a:t> </a:t>
            </a:r>
            <a:r>
              <a:rPr lang="it-IT" sz="2000" dirty="0" err="1"/>
              <a:t>victim’s</a:t>
            </a:r>
            <a:r>
              <a:rPr lang="it-IT" sz="2000" dirty="0"/>
              <a:t> IP</a:t>
            </a:r>
          </a:p>
          <a:p>
            <a:pPr lvl="1">
              <a:lnSpc>
                <a:spcPct val="90000"/>
              </a:lnSpc>
            </a:pPr>
            <a:r>
              <a:rPr lang="it-IT" sz="2000" dirty="0"/>
              <a:t>Generate broadcast </a:t>
            </a:r>
            <a:r>
              <a:rPr lang="it-IT" sz="2000" dirty="0" err="1"/>
              <a:t>traffic</a:t>
            </a:r>
            <a:r>
              <a:rPr lang="it-IT" sz="2000" dirty="0"/>
              <a:t> </a:t>
            </a:r>
            <a:r>
              <a:rPr lang="it-IT" sz="2000" dirty="0" err="1"/>
              <a:t>using</a:t>
            </a:r>
            <a:r>
              <a:rPr lang="it-IT" sz="2000" dirty="0"/>
              <a:t> the </a:t>
            </a:r>
            <a:r>
              <a:rPr lang="it-IT" sz="2000" dirty="0" err="1"/>
              <a:t>fake</a:t>
            </a:r>
            <a:r>
              <a:rPr lang="it-IT" sz="2000" dirty="0"/>
              <a:t> IP.</a:t>
            </a:r>
          </a:p>
          <a:p>
            <a:pPr lvl="1">
              <a:lnSpc>
                <a:spcPct val="90000"/>
              </a:lnSpc>
            </a:pPr>
            <a:r>
              <a:rPr lang="it-IT" sz="2000" dirty="0" err="1"/>
              <a:t>Answers</a:t>
            </a:r>
            <a:r>
              <a:rPr lang="it-IT" sz="2000" dirty="0"/>
              <a:t> </a:t>
            </a:r>
            <a:r>
              <a:rPr lang="it-IT" sz="2000" dirty="0" err="1"/>
              <a:t>flood</a:t>
            </a:r>
            <a:r>
              <a:rPr lang="it-IT" sz="2000" dirty="0"/>
              <a:t> the </a:t>
            </a:r>
            <a:r>
              <a:rPr lang="it-IT" sz="2000" dirty="0" err="1"/>
              <a:t>victim</a:t>
            </a:r>
            <a:r>
              <a:rPr lang="it-IT" sz="2000" dirty="0"/>
              <a:t>.</a:t>
            </a:r>
          </a:p>
          <a:p>
            <a:pPr lvl="1">
              <a:lnSpc>
                <a:spcPct val="90000"/>
              </a:lnSpc>
            </a:pPr>
            <a:r>
              <a:rPr lang="it-IT" sz="2000" dirty="0" err="1"/>
              <a:t>Depending</a:t>
            </a:r>
            <a:r>
              <a:rPr lang="it-IT" sz="2000" dirty="0"/>
              <a:t> on the </a:t>
            </a:r>
            <a:r>
              <a:rPr lang="it-IT" sz="2000" dirty="0" err="1"/>
              <a:t>type</a:t>
            </a:r>
            <a:r>
              <a:rPr lang="it-IT" sz="2000" dirty="0"/>
              <a:t> of </a:t>
            </a:r>
            <a:r>
              <a:rPr lang="it-IT" sz="2000" dirty="0" err="1"/>
              <a:t>attack</a:t>
            </a:r>
            <a:r>
              <a:rPr lang="it-IT" sz="2000" dirty="0"/>
              <a:t>, </a:t>
            </a:r>
            <a:r>
              <a:rPr lang="it-IT" sz="2000" dirty="0" err="1"/>
              <a:t>particular</a:t>
            </a:r>
            <a:r>
              <a:rPr lang="it-IT" sz="2000" dirty="0"/>
              <a:t> </a:t>
            </a:r>
            <a:r>
              <a:rPr lang="it-IT" sz="2000" dirty="0" err="1"/>
              <a:t>conditions</a:t>
            </a:r>
            <a:r>
              <a:rPr lang="it-IT" sz="2000" dirty="0"/>
              <a:t> are </a:t>
            </a:r>
            <a:r>
              <a:rPr lang="it-IT" sz="2000" dirty="0" err="1"/>
              <a:t>required</a:t>
            </a:r>
            <a:endParaRPr lang="it-IT" sz="2000" dirty="0"/>
          </a:p>
          <a:p>
            <a:pPr lvl="1">
              <a:lnSpc>
                <a:spcPct val="90000"/>
              </a:lnSpc>
            </a:pPr>
            <a:endParaRPr lang="it-IT" sz="2000" dirty="0"/>
          </a:p>
          <a:p>
            <a:pPr lvl="1">
              <a:lnSpc>
                <a:spcPct val="90000"/>
              </a:lnSpc>
            </a:pPr>
            <a:endParaRPr lang="it-IT" sz="2000" dirty="0"/>
          </a:p>
          <a:p>
            <a:pPr lvl="1">
              <a:lnSpc>
                <a:spcPct val="90000"/>
              </a:lnSpc>
              <a:buFont typeface="ZapfDingbats" pitchFamily="82" charset="2"/>
              <a:buNone/>
            </a:pPr>
            <a:endParaRPr lang="it-IT" sz="2000" dirty="0"/>
          </a:p>
        </p:txBody>
      </p:sp>
      <p:graphicFrame>
        <p:nvGraphicFramePr>
          <p:cNvPr id="11266" name="Object 5"/>
          <p:cNvGraphicFramePr>
            <a:graphicFrameLocks noGrp="1" noChangeAspect="1"/>
          </p:cNvGraphicFramePr>
          <p:nvPr>
            <p:ph type="clipArt" sz="half" idx="2"/>
          </p:nvPr>
        </p:nvGraphicFramePr>
        <p:xfrm>
          <a:off x="2376489" y="4806951"/>
          <a:ext cx="1011237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5000" imgH="1085760" progId="MS_ClipArt_Gallery.2">
                  <p:embed/>
                </p:oleObj>
              </mc:Choice>
              <mc:Fallback>
                <p:oleObj name="Clip" r:id="rId3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6489" y="4806951"/>
                        <a:ext cx="1011237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1" name="Segnaposto piè di pagina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Network Layer</a:t>
            </a:r>
          </a:p>
        </p:txBody>
      </p:sp>
      <p:sp>
        <p:nvSpPr>
          <p:cNvPr id="11272" name="Segnaposto numero diapositiva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4-</a:t>
            </a:r>
            <a:fld id="{8B9119C8-7545-443C-B52D-67A101F86A5F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11267" name="Object 21"/>
          <p:cNvGraphicFramePr>
            <a:graphicFrameLocks noChangeAspect="1"/>
          </p:cNvGraphicFramePr>
          <p:nvPr/>
        </p:nvGraphicFramePr>
        <p:xfrm>
          <a:off x="4152900" y="5297489"/>
          <a:ext cx="1011238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" imgW="1305000" imgH="1085760" progId="MS_ClipArt_Gallery.2">
                  <p:embed/>
                </p:oleObj>
              </mc:Choice>
              <mc:Fallback>
                <p:oleObj name="Clip" r:id="rId5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2900" y="5297489"/>
                        <a:ext cx="1011238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8" name="Object 22"/>
          <p:cNvGraphicFramePr>
            <a:graphicFrameLocks noChangeAspect="1"/>
          </p:cNvGraphicFramePr>
          <p:nvPr/>
        </p:nvGraphicFramePr>
        <p:xfrm>
          <a:off x="6967539" y="5002214"/>
          <a:ext cx="1011237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6" imgW="1305000" imgH="1085760" progId="MS_ClipArt_Gallery.2">
                  <p:embed/>
                </p:oleObj>
              </mc:Choice>
              <mc:Fallback>
                <p:oleObj name="Clip" r:id="rId6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7539" y="5002214"/>
                        <a:ext cx="1011237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9" name="Object 23"/>
          <p:cNvGraphicFramePr>
            <a:graphicFrameLocks noChangeAspect="1"/>
          </p:cNvGraphicFramePr>
          <p:nvPr/>
        </p:nvGraphicFramePr>
        <p:xfrm>
          <a:off x="8034339" y="4310064"/>
          <a:ext cx="1011237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7" imgW="1305000" imgH="1085760" progId="MS_ClipArt_Gallery.2">
                  <p:embed/>
                </p:oleObj>
              </mc:Choice>
              <mc:Fallback>
                <p:oleObj name="Clip" r:id="rId7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4339" y="4310064"/>
                        <a:ext cx="1011237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0" name="Object 24"/>
          <p:cNvGraphicFramePr>
            <a:graphicFrameLocks noChangeAspect="1"/>
          </p:cNvGraphicFramePr>
          <p:nvPr/>
        </p:nvGraphicFramePr>
        <p:xfrm>
          <a:off x="8943975" y="3508376"/>
          <a:ext cx="1011238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8" imgW="1305000" imgH="1085760" progId="MS_ClipArt_Gallery.2">
                  <p:embed/>
                </p:oleObj>
              </mc:Choice>
              <mc:Fallback>
                <p:oleObj name="Clip" r:id="rId8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43975" y="3508376"/>
                        <a:ext cx="1011238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275" name="AutoShape 25"/>
          <p:cNvCxnSpPr>
            <a:cxnSpLocks noChangeShapeType="1"/>
            <a:stCxn id="11281" idx="2"/>
          </p:cNvCxnSpPr>
          <p:nvPr/>
        </p:nvCxnSpPr>
        <p:spPr bwMode="auto">
          <a:xfrm flipH="1">
            <a:off x="4659314" y="4446588"/>
            <a:ext cx="854075" cy="850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276" name="AutoShape 26"/>
          <p:cNvCxnSpPr>
            <a:cxnSpLocks noChangeShapeType="1"/>
            <a:stCxn id="11281" idx="2"/>
          </p:cNvCxnSpPr>
          <p:nvPr/>
        </p:nvCxnSpPr>
        <p:spPr bwMode="auto">
          <a:xfrm flipH="1">
            <a:off x="3387726" y="4446588"/>
            <a:ext cx="2125663" cy="7810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277" name="AutoShape 27"/>
          <p:cNvCxnSpPr>
            <a:cxnSpLocks noChangeShapeType="1"/>
            <a:stCxn id="11281" idx="3"/>
          </p:cNvCxnSpPr>
          <p:nvPr/>
        </p:nvCxnSpPr>
        <p:spPr bwMode="auto">
          <a:xfrm>
            <a:off x="6489700" y="4137025"/>
            <a:ext cx="984250" cy="8651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278" name="AutoShape 28"/>
          <p:cNvCxnSpPr>
            <a:cxnSpLocks noChangeShapeType="1"/>
            <a:stCxn id="11281" idx="3"/>
          </p:cNvCxnSpPr>
          <p:nvPr/>
        </p:nvCxnSpPr>
        <p:spPr bwMode="auto">
          <a:xfrm>
            <a:off x="6489700" y="4137026"/>
            <a:ext cx="1544638" cy="5937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279" name="AutoShape 29"/>
          <p:cNvCxnSpPr>
            <a:cxnSpLocks noChangeShapeType="1"/>
            <a:stCxn id="11281" idx="3"/>
          </p:cNvCxnSpPr>
          <p:nvPr/>
        </p:nvCxnSpPr>
        <p:spPr bwMode="auto">
          <a:xfrm flipV="1">
            <a:off x="6489701" y="3929063"/>
            <a:ext cx="2454275" cy="207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1280" name="Text Box 30"/>
          <p:cNvSpPr txBox="1">
            <a:spLocks noChangeArrowheads="1"/>
          </p:cNvSpPr>
          <p:nvPr/>
        </p:nvSpPr>
        <p:spPr bwMode="auto">
          <a:xfrm>
            <a:off x="1905000" y="4095751"/>
            <a:ext cx="273273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t-IT" u="none" dirty="0" err="1">
                <a:latin typeface="Verdana" panose="020B0604030504040204" pitchFamily="34" charset="0"/>
                <a:ea typeface="Verdana" panose="020B0604030504040204" pitchFamily="34" charset="0"/>
              </a:rPr>
              <a:t>Attacker</a:t>
            </a:r>
            <a:endParaRPr lang="it-IT" u="none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it-IT" u="none" dirty="0">
                <a:latin typeface="Verdana" panose="020B0604030504040204" pitchFamily="34" charset="0"/>
                <a:ea typeface="Verdana" panose="020B0604030504040204" pitchFamily="34" charset="0"/>
              </a:rPr>
              <a:t>Fake IP : 192.168.0.1</a:t>
            </a:r>
          </a:p>
        </p:txBody>
      </p:sp>
      <p:sp>
        <p:nvSpPr>
          <p:cNvPr id="11281" name="AutoShape 31"/>
          <p:cNvSpPr>
            <a:spLocks noChangeArrowheads="1"/>
          </p:cNvSpPr>
          <p:nvPr/>
        </p:nvSpPr>
        <p:spPr bwMode="auto">
          <a:xfrm>
            <a:off x="4881564" y="3641726"/>
            <a:ext cx="1608137" cy="804863"/>
          </a:xfrm>
          <a:prstGeom prst="irregularSeal1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it-IT" u="none" dirty="0">
                <a:latin typeface="Verdana" panose="020B0604030504040204" pitchFamily="34" charset="0"/>
                <a:ea typeface="Verdana" panose="020B0604030504040204" pitchFamily="34" charset="0"/>
              </a:rPr>
              <a:t>Network</a:t>
            </a:r>
          </a:p>
        </p:txBody>
      </p:sp>
      <p:sp>
        <p:nvSpPr>
          <p:cNvPr id="11282" name="Text Box 32"/>
          <p:cNvSpPr txBox="1">
            <a:spLocks noChangeArrowheads="1"/>
          </p:cNvSpPr>
          <p:nvPr/>
        </p:nvSpPr>
        <p:spPr bwMode="auto">
          <a:xfrm>
            <a:off x="5164139" y="5902326"/>
            <a:ext cx="2037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t-IT" u="none" dirty="0" err="1">
                <a:latin typeface="Verdana" panose="020B0604030504040204" pitchFamily="34" charset="0"/>
                <a:ea typeface="Verdana" panose="020B0604030504040204" pitchFamily="34" charset="0"/>
              </a:rPr>
              <a:t>Victim</a:t>
            </a:r>
            <a:endParaRPr lang="it-IT" u="none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it-IT" u="none" dirty="0">
                <a:latin typeface="Verdana" panose="020B0604030504040204" pitchFamily="34" charset="0"/>
                <a:ea typeface="Verdana" panose="020B0604030504040204" pitchFamily="34" charset="0"/>
              </a:rPr>
              <a:t>IP: 192.168.0.1</a:t>
            </a:r>
          </a:p>
        </p:txBody>
      </p:sp>
      <p:sp>
        <p:nvSpPr>
          <p:cNvPr id="11283" name="Text Box 33"/>
          <p:cNvSpPr txBox="1">
            <a:spLocks noChangeArrowheads="1"/>
          </p:cNvSpPr>
          <p:nvPr/>
        </p:nvSpPr>
        <p:spPr bwMode="auto">
          <a:xfrm>
            <a:off x="8399463" y="5305426"/>
            <a:ext cx="226504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t-IT" u="none" dirty="0" err="1">
                <a:latin typeface="Verdana" panose="020B0604030504040204" pitchFamily="34" charset="0"/>
                <a:ea typeface="Verdana" panose="020B0604030504040204" pitchFamily="34" charset="0"/>
              </a:rPr>
              <a:t>Subnet</a:t>
            </a:r>
            <a:r>
              <a:rPr lang="it-IT" u="none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u="none" dirty="0" err="1">
                <a:latin typeface="Verdana" panose="020B0604030504040204" pitchFamily="34" charset="0"/>
                <a:ea typeface="Verdana" panose="020B0604030504040204" pitchFamily="34" charset="0"/>
              </a:rPr>
              <a:t>hosts</a:t>
            </a:r>
            <a:r>
              <a:rPr lang="it-IT" u="none" dirty="0"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</a:p>
          <a:p>
            <a:r>
              <a:rPr lang="it-IT" u="none" dirty="0">
                <a:latin typeface="Verdana" panose="020B0604030504040204" pitchFamily="34" charset="0"/>
                <a:ea typeface="Verdana" panose="020B0604030504040204" pitchFamily="34" charset="0"/>
              </a:rPr>
              <a:t>Passive </a:t>
            </a:r>
            <a:r>
              <a:rPr lang="it-IT" u="none" dirty="0" err="1">
                <a:latin typeface="Verdana" panose="020B0604030504040204" pitchFamily="34" charset="0"/>
                <a:ea typeface="Verdana" panose="020B0604030504040204" pitchFamily="34" charset="0"/>
              </a:rPr>
              <a:t>attackers</a:t>
            </a:r>
            <a:r>
              <a:rPr lang="it-IT" u="none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3387725" y="3929064"/>
            <a:ext cx="5556250" cy="1493837"/>
            <a:chOff x="1174" y="2475"/>
            <a:chExt cx="3500" cy="941"/>
          </a:xfrm>
        </p:grpSpPr>
        <p:cxnSp>
          <p:nvCxnSpPr>
            <p:cNvPr id="11289" name="AutoShape 34"/>
            <p:cNvCxnSpPr>
              <a:cxnSpLocks noChangeShapeType="1"/>
            </p:cNvCxnSpPr>
            <p:nvPr/>
          </p:nvCxnSpPr>
          <p:spPr bwMode="auto">
            <a:xfrm flipV="1">
              <a:off x="1174" y="2475"/>
              <a:ext cx="3500" cy="818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</p:cxnSp>
        <p:cxnSp>
          <p:nvCxnSpPr>
            <p:cNvPr id="11290" name="AutoShape 35"/>
            <p:cNvCxnSpPr>
              <a:cxnSpLocks noChangeShapeType="1"/>
            </p:cNvCxnSpPr>
            <p:nvPr/>
          </p:nvCxnSpPr>
          <p:spPr bwMode="auto">
            <a:xfrm flipV="1">
              <a:off x="1174" y="2980"/>
              <a:ext cx="2927" cy="313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</p:cxnSp>
        <p:cxnSp>
          <p:nvCxnSpPr>
            <p:cNvPr id="11291" name="AutoShape 36"/>
            <p:cNvCxnSpPr>
              <a:cxnSpLocks noChangeShapeType="1"/>
            </p:cNvCxnSpPr>
            <p:nvPr/>
          </p:nvCxnSpPr>
          <p:spPr bwMode="auto">
            <a:xfrm>
              <a:off x="1174" y="3293"/>
              <a:ext cx="2255" cy="123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9"/>
          <p:cNvGrpSpPr>
            <a:grpSpLocks/>
          </p:cNvGrpSpPr>
          <p:nvPr/>
        </p:nvGrpSpPr>
        <p:grpSpPr bwMode="auto">
          <a:xfrm>
            <a:off x="5180014" y="3916364"/>
            <a:ext cx="3844925" cy="1666875"/>
            <a:chOff x="1174" y="2475"/>
            <a:chExt cx="3500" cy="941"/>
          </a:xfrm>
        </p:grpSpPr>
        <p:cxnSp>
          <p:nvCxnSpPr>
            <p:cNvPr id="11286" name="AutoShape 40"/>
            <p:cNvCxnSpPr>
              <a:cxnSpLocks noChangeShapeType="1"/>
            </p:cNvCxnSpPr>
            <p:nvPr/>
          </p:nvCxnSpPr>
          <p:spPr bwMode="auto">
            <a:xfrm flipV="1">
              <a:off x="1174" y="2475"/>
              <a:ext cx="3500" cy="818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/>
            </a:ln>
          </p:spPr>
        </p:cxnSp>
        <p:cxnSp>
          <p:nvCxnSpPr>
            <p:cNvPr id="11287" name="AutoShape 41"/>
            <p:cNvCxnSpPr>
              <a:cxnSpLocks noChangeShapeType="1"/>
            </p:cNvCxnSpPr>
            <p:nvPr/>
          </p:nvCxnSpPr>
          <p:spPr bwMode="auto">
            <a:xfrm flipV="1">
              <a:off x="1174" y="2980"/>
              <a:ext cx="2927" cy="313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/>
            </a:ln>
          </p:spPr>
        </p:cxnSp>
        <p:cxnSp>
          <p:nvCxnSpPr>
            <p:cNvPr id="11288" name="AutoShape 42"/>
            <p:cNvCxnSpPr>
              <a:cxnSpLocks noChangeShapeType="1"/>
            </p:cNvCxnSpPr>
            <p:nvPr/>
          </p:nvCxnSpPr>
          <p:spPr bwMode="auto">
            <a:xfrm>
              <a:off x="1174" y="3293"/>
              <a:ext cx="2255" cy="123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/>
            </a:ln>
          </p:spPr>
        </p:cxnSp>
      </p:grpSp>
    </p:spTree>
    <p:extLst>
      <p:ext uri="{BB962C8B-B14F-4D97-AF65-F5344CB8AC3E}">
        <p14:creationId xmlns:p14="http://schemas.microsoft.com/office/powerpoint/2010/main" val="111599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COUNTERMEASURES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2057400" y="1600200"/>
            <a:ext cx="7824814" cy="4648200"/>
          </a:xfrm>
        </p:spPr>
        <p:txBody>
          <a:bodyPr/>
          <a:lstStyle/>
          <a:p>
            <a:r>
              <a:rPr lang="it-IT" dirty="0" err="1"/>
              <a:t>Limiting</a:t>
            </a:r>
            <a:r>
              <a:rPr lang="it-IT" dirty="0"/>
              <a:t> ICMP and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types</a:t>
            </a:r>
            <a:r>
              <a:rPr lang="it-IT" dirty="0"/>
              <a:t> of broadcast on </a:t>
            </a:r>
            <a:r>
              <a:rPr lang="it-IT" dirty="0" err="1"/>
              <a:t>LANs</a:t>
            </a:r>
            <a:endParaRPr lang="it-IT" dirty="0"/>
          </a:p>
          <a:p>
            <a:r>
              <a:rPr lang="it-IT" dirty="0" err="1"/>
              <a:t>Configure</a:t>
            </a:r>
            <a:r>
              <a:rPr lang="it-IT" dirty="0"/>
              <a:t> firewalls</a:t>
            </a:r>
          </a:p>
          <a:p>
            <a:r>
              <a:rPr lang="it-IT" dirty="0"/>
              <a:t>IP </a:t>
            </a:r>
            <a:r>
              <a:rPr lang="it-IT" dirty="0" err="1"/>
              <a:t>spoofings</a:t>
            </a:r>
            <a:r>
              <a:rPr lang="it-IT" dirty="0"/>
              <a:t> are </a:t>
            </a:r>
            <a:r>
              <a:rPr lang="it-IT" dirty="0" err="1"/>
              <a:t>severely</a:t>
            </a:r>
            <a:r>
              <a:rPr lang="it-IT" dirty="0"/>
              <a:t> limited from LAN to LAN, </a:t>
            </a:r>
            <a:r>
              <a:rPr lang="it-IT" dirty="0" err="1"/>
              <a:t>but</a:t>
            </a:r>
            <a:r>
              <a:rPr lang="it-IT" dirty="0"/>
              <a:t> are </a:t>
            </a:r>
            <a:r>
              <a:rPr lang="it-IT" dirty="0" err="1"/>
              <a:t>still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.</a:t>
            </a:r>
          </a:p>
          <a:p>
            <a:r>
              <a:rPr lang="it-IT" dirty="0"/>
              <a:t>Use Reverse </a:t>
            </a:r>
            <a:r>
              <a:rPr lang="it-IT" dirty="0" err="1"/>
              <a:t>Path</a:t>
            </a:r>
            <a:r>
              <a:rPr lang="it-IT" dirty="0"/>
              <a:t> Filtering </a:t>
            </a:r>
            <a:r>
              <a:rPr lang="it-IT" dirty="0" err="1"/>
              <a:t>wherever</a:t>
            </a:r>
            <a:r>
              <a:rPr lang="it-IT" dirty="0"/>
              <a:t> </a:t>
            </a:r>
            <a:r>
              <a:rPr lang="it-IT" dirty="0" err="1"/>
              <a:t>possible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75723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3386E8-EF6D-4F48-B0F6-A97F2EA75315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it-IT" sz="4800" dirty="0" err="1"/>
              <a:t>Other</a:t>
            </a:r>
            <a:r>
              <a:rPr lang="it-IT" sz="4800" dirty="0"/>
              <a:t> Local MITM Attacks</a:t>
            </a:r>
            <a:br>
              <a:rPr lang="it-IT" sz="4800" dirty="0"/>
            </a:br>
            <a:r>
              <a:rPr lang="it-IT" sz="3200" dirty="0">
                <a:solidFill>
                  <a:schemeClr val="tx2">
                    <a:lumMod val="50000"/>
                  </a:schemeClr>
                </a:solidFill>
              </a:rPr>
              <a:t>DNS </a:t>
            </a:r>
            <a:r>
              <a:rPr lang="it-IT" sz="3200" dirty="0" err="1">
                <a:solidFill>
                  <a:schemeClr val="tx2">
                    <a:lumMod val="50000"/>
                  </a:schemeClr>
                </a:solidFill>
              </a:rPr>
              <a:t>spoofing</a:t>
            </a:r>
            <a:endParaRPr lang="it-IT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268" name="Rectangle 3"/>
          <p:cNvSpPr>
            <a:spLocks noChangeArrowheads="1"/>
          </p:cNvSpPr>
          <p:nvPr/>
        </p:nvSpPr>
        <p:spPr bwMode="auto">
          <a:xfrm>
            <a:off x="3071814" y="3860800"/>
            <a:ext cx="1152525" cy="194468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it-IT" altLang="it-IT"/>
          </a:p>
        </p:txBody>
      </p:sp>
      <p:sp>
        <p:nvSpPr>
          <p:cNvPr id="11269" name="Rectangle 4"/>
          <p:cNvSpPr>
            <a:spLocks noChangeArrowheads="1"/>
          </p:cNvSpPr>
          <p:nvPr/>
        </p:nvSpPr>
        <p:spPr bwMode="auto">
          <a:xfrm>
            <a:off x="8543926" y="3860800"/>
            <a:ext cx="1152525" cy="194468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it-IT" altLang="it-IT"/>
          </a:p>
        </p:txBody>
      </p:sp>
      <p:sp>
        <p:nvSpPr>
          <p:cNvPr id="11270" name="Text Box 5"/>
          <p:cNvSpPr txBox="1">
            <a:spLocks noChangeArrowheads="1"/>
          </p:cNvSpPr>
          <p:nvPr/>
        </p:nvSpPr>
        <p:spPr bwMode="auto">
          <a:xfrm>
            <a:off x="3143250" y="3860800"/>
            <a:ext cx="954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it-IT" sz="2400">
                <a:latin typeface="Tahoma" pitchFamily="34" charset="0"/>
              </a:rPr>
              <a:t>HOST</a:t>
            </a:r>
          </a:p>
        </p:txBody>
      </p:sp>
      <p:sp>
        <p:nvSpPr>
          <p:cNvPr id="11271" name="Text Box 6"/>
          <p:cNvSpPr txBox="1">
            <a:spLocks noChangeArrowheads="1"/>
          </p:cNvSpPr>
          <p:nvPr/>
        </p:nvSpPr>
        <p:spPr bwMode="auto">
          <a:xfrm>
            <a:off x="8688389" y="3933825"/>
            <a:ext cx="7635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it-IT" sz="2400">
                <a:latin typeface="Tahoma" pitchFamily="34" charset="0"/>
              </a:rPr>
              <a:t>DNS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224339" y="3933826"/>
            <a:ext cx="4319587" cy="366713"/>
            <a:chOff x="2018" y="2750"/>
            <a:chExt cx="2087" cy="231"/>
          </a:xfrm>
        </p:grpSpPr>
        <p:sp>
          <p:nvSpPr>
            <p:cNvPr id="11285" name="Line 8"/>
            <p:cNvSpPr>
              <a:spLocks noChangeShapeType="1"/>
            </p:cNvSpPr>
            <p:nvPr/>
          </p:nvSpPr>
          <p:spPr bwMode="auto">
            <a:xfrm>
              <a:off x="2018" y="2976"/>
              <a:ext cx="208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1286" name="Text Box 9"/>
            <p:cNvSpPr txBox="1">
              <a:spLocks noChangeArrowheads="1"/>
            </p:cNvSpPr>
            <p:nvPr/>
          </p:nvSpPr>
          <p:spPr bwMode="auto">
            <a:xfrm>
              <a:off x="2517" y="2750"/>
              <a:ext cx="118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it-IT" altLang="it-IT">
                  <a:latin typeface="Tahoma" pitchFamily="34" charset="0"/>
                </a:rPr>
                <a:t>serverX.localdomain.in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4224339" y="5078413"/>
            <a:ext cx="4319587" cy="366712"/>
            <a:chOff x="1701" y="2659"/>
            <a:chExt cx="2721" cy="231"/>
          </a:xfrm>
        </p:grpSpPr>
        <p:sp>
          <p:nvSpPr>
            <p:cNvPr id="11283" name="Line 11"/>
            <p:cNvSpPr>
              <a:spLocks noChangeShapeType="1"/>
            </p:cNvSpPr>
            <p:nvPr/>
          </p:nvSpPr>
          <p:spPr bwMode="auto">
            <a:xfrm flipH="1">
              <a:off x="1701" y="2886"/>
              <a:ext cx="272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1284" name="Text Box 12"/>
            <p:cNvSpPr txBox="1">
              <a:spLocks noChangeArrowheads="1"/>
            </p:cNvSpPr>
            <p:nvPr/>
          </p:nvSpPr>
          <p:spPr bwMode="auto">
            <a:xfrm>
              <a:off x="1837" y="2659"/>
              <a:ext cx="72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it-IT" altLang="it-IT">
                  <a:latin typeface="Tahoma" pitchFamily="34" charset="0"/>
                </a:rPr>
                <a:t>10.1.1.50</a:t>
              </a:r>
            </a:p>
          </p:txBody>
        </p:sp>
      </p:grpSp>
      <p:sp>
        <p:nvSpPr>
          <p:cNvPr id="11274" name="Rectangle 13"/>
          <p:cNvSpPr>
            <a:spLocks noChangeArrowheads="1"/>
          </p:cNvSpPr>
          <p:nvPr/>
        </p:nvSpPr>
        <p:spPr bwMode="auto">
          <a:xfrm>
            <a:off x="5880101" y="3429000"/>
            <a:ext cx="1152525" cy="237648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it-IT" altLang="it-IT"/>
          </a:p>
        </p:txBody>
      </p:sp>
      <p:sp>
        <p:nvSpPr>
          <p:cNvPr id="11275" name="Text Box 14"/>
          <p:cNvSpPr txBox="1">
            <a:spLocks noChangeArrowheads="1"/>
          </p:cNvSpPr>
          <p:nvPr/>
        </p:nvSpPr>
        <p:spPr bwMode="auto">
          <a:xfrm>
            <a:off x="6070601" y="3463926"/>
            <a:ext cx="8175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it-IT" sz="2000">
                <a:solidFill>
                  <a:srgbClr val="FF0000"/>
                </a:solidFill>
                <a:latin typeface="Tahoma" pitchFamily="34" charset="0"/>
              </a:rPr>
              <a:t>MITM</a:t>
            </a: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4224338" y="4508501"/>
            <a:ext cx="1655762" cy="366713"/>
            <a:chOff x="1701" y="2341"/>
            <a:chExt cx="1043" cy="231"/>
          </a:xfrm>
        </p:grpSpPr>
        <p:sp>
          <p:nvSpPr>
            <p:cNvPr id="11281" name="Line 16"/>
            <p:cNvSpPr>
              <a:spLocks noChangeShapeType="1"/>
            </p:cNvSpPr>
            <p:nvPr/>
          </p:nvSpPr>
          <p:spPr bwMode="auto">
            <a:xfrm flipH="1">
              <a:off x="1701" y="2568"/>
              <a:ext cx="1043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1282" name="Text Box 17"/>
            <p:cNvSpPr txBox="1">
              <a:spLocks noChangeArrowheads="1"/>
            </p:cNvSpPr>
            <p:nvPr/>
          </p:nvSpPr>
          <p:spPr bwMode="auto">
            <a:xfrm>
              <a:off x="1882" y="2341"/>
              <a:ext cx="64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it-IT" altLang="it-IT">
                  <a:solidFill>
                    <a:srgbClr val="FF0000"/>
                  </a:solidFill>
                  <a:latin typeface="Tahoma" pitchFamily="34" charset="0"/>
                </a:rPr>
                <a:t>10.1.1.1</a:t>
              </a:r>
            </a:p>
          </p:txBody>
        </p:sp>
      </p:grp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4151313" y="5300663"/>
            <a:ext cx="215900" cy="215900"/>
            <a:chOff x="2154" y="3385"/>
            <a:chExt cx="136" cy="136"/>
          </a:xfrm>
        </p:grpSpPr>
        <p:sp>
          <p:nvSpPr>
            <p:cNvPr id="11279" name="Line 19"/>
            <p:cNvSpPr>
              <a:spLocks noChangeShapeType="1"/>
            </p:cNvSpPr>
            <p:nvPr/>
          </p:nvSpPr>
          <p:spPr bwMode="auto">
            <a:xfrm>
              <a:off x="2154" y="3385"/>
              <a:ext cx="136" cy="1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1280" name="Line 20"/>
            <p:cNvSpPr>
              <a:spLocks noChangeShapeType="1"/>
            </p:cNvSpPr>
            <p:nvPr/>
          </p:nvSpPr>
          <p:spPr bwMode="auto">
            <a:xfrm flipH="1">
              <a:off x="2154" y="3385"/>
              <a:ext cx="136" cy="1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1278" name="Text Box 21"/>
          <p:cNvSpPr txBox="1">
            <a:spLocks noChangeArrowheads="1"/>
          </p:cNvSpPr>
          <p:nvPr/>
        </p:nvSpPr>
        <p:spPr bwMode="auto">
          <a:xfrm>
            <a:off x="2176337" y="2060576"/>
            <a:ext cx="785009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it-IT" sz="2400" dirty="0">
                <a:latin typeface="Tahoma" pitchFamily="34" charset="0"/>
              </a:rPr>
              <a:t>If the attacker is able to sniff the ID of the DNS request,</a:t>
            </a:r>
          </a:p>
          <a:p>
            <a:pPr eaLnBrk="1" hangingPunct="1"/>
            <a:r>
              <a:rPr lang="en-US" altLang="it-IT" sz="2400" dirty="0">
                <a:latin typeface="Tahoma" pitchFamily="34" charset="0"/>
              </a:rPr>
              <a:t>he/she can reply before the real DNS server</a:t>
            </a:r>
          </a:p>
        </p:txBody>
      </p:sp>
    </p:spTree>
    <p:extLst>
      <p:ext uri="{BB962C8B-B14F-4D97-AF65-F5344CB8AC3E}">
        <p14:creationId xmlns:p14="http://schemas.microsoft.com/office/powerpoint/2010/main" val="369094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A33EF82-FAA2-4988-8503-A205261F5F76}" type="slidenum">
              <a:rPr lang="en-US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it-IT" sz="4800" dirty="0"/>
              <a:t>Local </a:t>
            </a:r>
            <a:r>
              <a:rPr lang="it-IT" sz="4800" dirty="0" err="1"/>
              <a:t>attacks</a:t>
            </a:r>
            <a:br>
              <a:rPr lang="it-IT" sz="4800" dirty="0"/>
            </a:b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DNS spoofing </a:t>
            </a:r>
            <a:r>
              <a:rPr lang="en-US" sz="3200" dirty="0"/>
              <a:t>- countermeasures</a:t>
            </a:r>
          </a:p>
        </p:txBody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dirty="0">
                <a:solidFill>
                  <a:srgbClr val="66FF33"/>
                </a:solidFill>
              </a:rPr>
              <a:t>YES</a:t>
            </a:r>
            <a:r>
              <a:rPr lang="it-IT" dirty="0"/>
              <a:t> - </a:t>
            </a:r>
            <a:r>
              <a:rPr lang="it-IT" dirty="0" err="1"/>
              <a:t>detect</a:t>
            </a:r>
            <a:r>
              <a:rPr lang="it-IT" dirty="0"/>
              <a:t> multiple </a:t>
            </a:r>
            <a:r>
              <a:rPr lang="it-IT" dirty="0" err="1"/>
              <a:t>replies</a:t>
            </a:r>
            <a:r>
              <a:rPr lang="it-IT" dirty="0"/>
              <a:t> (IDS)</a:t>
            </a:r>
          </a:p>
          <a:p>
            <a:pPr eaLnBrk="1" hangingPunct="1">
              <a:defRPr/>
            </a:pPr>
            <a:endParaRPr lang="it-IT" dirty="0"/>
          </a:p>
          <a:p>
            <a:pPr eaLnBrk="1" hangingPunct="1">
              <a:defRPr/>
            </a:pPr>
            <a:r>
              <a:rPr lang="it-IT" dirty="0">
                <a:solidFill>
                  <a:srgbClr val="66FF33"/>
                </a:solidFill>
              </a:rPr>
              <a:t>YES</a:t>
            </a:r>
            <a:r>
              <a:rPr lang="it-IT" dirty="0"/>
              <a:t> - use </a:t>
            </a:r>
            <a:r>
              <a:rPr lang="it-IT" dirty="0" err="1"/>
              <a:t>lmhost</a:t>
            </a:r>
            <a:r>
              <a:rPr lang="it-IT" dirty="0"/>
              <a:t> or </a:t>
            </a:r>
            <a:r>
              <a:rPr lang="it-IT" dirty="0" err="1"/>
              <a:t>hosts</a:t>
            </a:r>
            <a:r>
              <a:rPr lang="it-IT" dirty="0"/>
              <a:t> file for </a:t>
            </a:r>
            <a:r>
              <a:rPr lang="it-IT" dirty="0" err="1"/>
              <a:t>static</a:t>
            </a:r>
            <a:r>
              <a:rPr lang="it-IT" dirty="0"/>
              <a:t> </a:t>
            </a:r>
            <a:r>
              <a:rPr lang="it-IT" dirty="0" err="1"/>
              <a:t>resolution</a:t>
            </a:r>
            <a:r>
              <a:rPr lang="it-IT" dirty="0"/>
              <a:t> of </a:t>
            </a:r>
            <a:r>
              <a:rPr lang="it-IT" dirty="0" err="1"/>
              <a:t>critical</a:t>
            </a:r>
            <a:r>
              <a:rPr lang="it-IT" dirty="0"/>
              <a:t> </a:t>
            </a:r>
            <a:r>
              <a:rPr lang="it-IT" dirty="0" err="1"/>
              <a:t>hosts</a:t>
            </a:r>
            <a:endParaRPr lang="it-IT" dirty="0"/>
          </a:p>
          <a:p>
            <a:pPr eaLnBrk="1" hangingPunct="1">
              <a:defRPr/>
            </a:pPr>
            <a:endParaRPr lang="it-IT" dirty="0"/>
          </a:p>
          <a:p>
            <a:pPr eaLnBrk="1" hangingPunct="1">
              <a:defRPr/>
            </a:pPr>
            <a:r>
              <a:rPr lang="it-IT" dirty="0">
                <a:solidFill>
                  <a:srgbClr val="66FF33"/>
                </a:solidFill>
              </a:rPr>
              <a:t>YES</a:t>
            </a:r>
            <a:r>
              <a:rPr lang="it-IT" dirty="0"/>
              <a:t> – DNSSEC </a:t>
            </a:r>
          </a:p>
          <a:p>
            <a:pPr marL="0" indent="0">
              <a:buNone/>
              <a:defRPr/>
            </a:pPr>
            <a:r>
              <a:rPr lang="it-IT" dirty="0"/>
              <a:t>	</a:t>
            </a:r>
            <a:r>
              <a:rPr lang="it-IT" sz="2400" dirty="0"/>
              <a:t>(</a:t>
            </a:r>
            <a:r>
              <a:rPr lang="it-IT" sz="2400" dirty="0" err="1"/>
              <a:t>not</a:t>
            </a:r>
            <a:r>
              <a:rPr lang="it-IT" sz="2400" dirty="0"/>
              <a:t> to be </a:t>
            </a:r>
            <a:r>
              <a:rPr lang="it-IT" sz="2400" dirty="0" err="1"/>
              <a:t>confused</a:t>
            </a:r>
            <a:r>
              <a:rPr lang="it-IT" sz="2400" dirty="0"/>
              <a:t> with DNS over TLS)</a:t>
            </a:r>
            <a:endParaRPr lang="it-IT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516559-1FD0-45C9-9FB7-B764AE4B44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821" y="5523250"/>
            <a:ext cx="749435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it-IT" altLang="it-IT" sz="1000" u="non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host.example.com. 86400 IN RRSIG A 5 3 86400 20030322173103 ( 20030220173103 2642 example.com. </a:t>
            </a:r>
          </a:p>
          <a:p>
            <a:pPr lvl="8"/>
            <a:r>
              <a:rPr lang="it-IT" altLang="it-IT" sz="1000" u="non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oJB1W6WNGv+ldvQ3WDG0MQkg5IEhjRip8WTr </a:t>
            </a:r>
          </a:p>
          <a:p>
            <a:pPr lvl="8"/>
            <a:r>
              <a:rPr lang="it-IT" altLang="it-IT" sz="1000" u="non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PYGv07h108dUKGMeDPKijVCHX3DDKdfb+v6o </a:t>
            </a:r>
          </a:p>
          <a:p>
            <a:pPr lvl="8"/>
            <a:r>
              <a:rPr lang="it-IT" altLang="it-IT" sz="1000" u="non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B9wfuh3DTJXUAfI/M0zmO/zz8bW0Rznl8O3t </a:t>
            </a:r>
          </a:p>
          <a:p>
            <a:pPr lvl="8"/>
            <a:r>
              <a:rPr lang="it-IT" altLang="it-IT" sz="1000" u="non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GNazPwQKkRN20XPXV6nwwfoXmJQbsLNrLfkG </a:t>
            </a:r>
          </a:p>
          <a:p>
            <a:pPr lvl="8"/>
            <a:r>
              <a:rPr lang="it-IT" altLang="it-IT" sz="1000" u="non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J5D6fwFm8nN+6pBzeDQfsS3Ap3o= )</a:t>
            </a:r>
            <a:r>
              <a:rPr lang="it-IT" altLang="it-IT" sz="3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369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4100F-7B25-47F5-B2C1-41435C68F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MISC: DNS rebinding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58AA196-E9D3-4859-8C44-421464058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9167" y="1600201"/>
            <a:ext cx="6833667" cy="452596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060CA6-8CF5-487C-B6FB-E8FBC47FF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FA7D4D-00A9-49A8-9232-B66ED2F48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410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2827F98-5A5F-4E4A-A2E0-D2B098AF1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953758"/>
              </p:ext>
            </p:extLst>
          </p:nvPr>
        </p:nvGraphicFramePr>
        <p:xfrm>
          <a:off x="5135563" y="666750"/>
          <a:ext cx="1049338" cy="185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9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Application</a:t>
                      </a:r>
                      <a:endParaRPr lang="it-IT" sz="1400" dirty="0"/>
                    </a:p>
                  </a:txBody>
                  <a:tcPr marL="91505" marR="915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Transport</a:t>
                      </a:r>
                      <a:endParaRPr lang="it-IT" sz="1600" dirty="0"/>
                    </a:p>
                  </a:txBody>
                  <a:tcPr marL="91505" marR="915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</a:t>
                      </a:r>
                      <a:endParaRPr lang="it-IT" dirty="0"/>
                    </a:p>
                  </a:txBody>
                  <a:tcPr marL="91505" marR="915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Link</a:t>
                      </a:r>
                      <a:endParaRPr lang="it-IT" dirty="0"/>
                    </a:p>
                  </a:txBody>
                  <a:tcPr marL="91505" marR="915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Physical</a:t>
                      </a:r>
                      <a:endParaRPr lang="it-IT" dirty="0"/>
                    </a:p>
                  </a:txBody>
                  <a:tcPr marL="91505" marR="915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7698" name="Rectangle 168">
            <a:extLst>
              <a:ext uri="{FF2B5EF4-FFF2-40B4-BE49-F238E27FC236}">
                <a16:creationId xmlns:a16="http://schemas.microsoft.com/office/drawing/2014/main" id="{980576F3-9029-4EC8-BB9A-3786196C91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19864" y="58738"/>
            <a:ext cx="3805237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it-IT" sz="3600" dirty="0">
                <a:latin typeface="+mn-lt"/>
              </a:rPr>
              <a:t>Protocol stacks</a:t>
            </a:r>
          </a:p>
        </p:txBody>
      </p:sp>
      <p:sp>
        <p:nvSpPr>
          <p:cNvPr id="172" name="Segnaposto piè di pagina 3">
            <a:extLst>
              <a:ext uri="{FF2B5EF4-FFF2-40B4-BE49-F238E27FC236}">
                <a16:creationId xmlns:a16="http://schemas.microsoft.com/office/drawing/2014/main" id="{40778AFC-20CA-4656-8C38-0BB255F40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u="none"/>
              <a:t> Introduction</a:t>
            </a:r>
          </a:p>
        </p:txBody>
      </p:sp>
      <p:sp>
        <p:nvSpPr>
          <p:cNvPr id="157700" name="Segnaposto numero diapositiva 4">
            <a:extLst>
              <a:ext uri="{FF2B5EF4-FFF2-40B4-BE49-F238E27FC236}">
                <a16:creationId xmlns:a16="http://schemas.microsoft.com/office/drawing/2014/main" id="{D146A722-DD74-42DA-8693-049BF39CD1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defRPr/>
            </a:pPr>
            <a:r>
              <a:rPr lang="en-US" altLang="it-IT" sz="1400" u="none">
                <a:latin typeface="+mn-lt"/>
                <a:cs typeface="Arial" panose="020B0604020202020204" pitchFamily="34" charset="0"/>
              </a:rPr>
              <a:t>1-</a:t>
            </a:r>
            <a:fld id="{93D7628E-42A8-4696-AA6E-AD82C7DC2B9A}" type="slidenum">
              <a:rPr lang="en-US" altLang="it-IT" sz="1400" u="none">
                <a:latin typeface="+mn-lt"/>
                <a:cs typeface="Arial" panose="020B0604020202020204" pitchFamily="34" charset="0"/>
              </a:rPr>
              <a:pPr eaLnBrk="0" hangingPunct="0">
                <a:defRPr/>
              </a:pPr>
              <a:t>3</a:t>
            </a:fld>
            <a:endParaRPr lang="en-US" altLang="it-IT" sz="1400" u="none">
              <a:latin typeface="+mn-lt"/>
              <a:cs typeface="Arial" panose="020B0604020202020204" pitchFamily="34" charset="0"/>
            </a:endParaRPr>
          </a:p>
        </p:txBody>
      </p:sp>
      <p:sp>
        <p:nvSpPr>
          <p:cNvPr id="157701" name="Freeform 2">
            <a:extLst>
              <a:ext uri="{FF2B5EF4-FFF2-40B4-BE49-F238E27FC236}">
                <a16:creationId xmlns:a16="http://schemas.microsoft.com/office/drawing/2014/main" id="{88BD8BC7-C8D3-4E42-A8A2-E43993FCC80D}"/>
              </a:ext>
            </a:extLst>
          </p:cNvPr>
          <p:cNvSpPr>
            <a:spLocks/>
          </p:cNvSpPr>
          <p:nvPr/>
        </p:nvSpPr>
        <p:spPr bwMode="auto">
          <a:xfrm>
            <a:off x="5341939" y="1447801"/>
            <a:ext cx="4048125" cy="3833813"/>
          </a:xfrm>
          <a:custGeom>
            <a:avLst/>
            <a:gdLst>
              <a:gd name="T0" fmla="*/ 2147483646 w 2550"/>
              <a:gd name="T1" fmla="*/ 0 h 2415"/>
              <a:gd name="T2" fmla="*/ 2147483646 w 2550"/>
              <a:gd name="T3" fmla="*/ 0 h 2415"/>
              <a:gd name="T4" fmla="*/ 2147483646 w 2550"/>
              <a:gd name="T5" fmla="*/ 2147483646 h 2415"/>
              <a:gd name="T6" fmla="*/ 0 w 2550"/>
              <a:gd name="T7" fmla="*/ 2147483646 h 2415"/>
              <a:gd name="T8" fmla="*/ 0 60000 65536"/>
              <a:gd name="T9" fmla="*/ 0 60000 65536"/>
              <a:gd name="T10" fmla="*/ 0 60000 65536"/>
              <a:gd name="T11" fmla="*/ 0 60000 65536"/>
              <a:gd name="T12" fmla="*/ 0 w 2550"/>
              <a:gd name="T13" fmla="*/ 0 h 2415"/>
              <a:gd name="T14" fmla="*/ 2550 w 2550"/>
              <a:gd name="T15" fmla="*/ 2415 h 24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50" h="2415">
                <a:moveTo>
                  <a:pt x="592" y="0"/>
                </a:moveTo>
                <a:lnTo>
                  <a:pt x="2544" y="0"/>
                </a:lnTo>
                <a:lnTo>
                  <a:pt x="2550" y="2415"/>
                </a:lnTo>
                <a:lnTo>
                  <a:pt x="0" y="2415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t-IT" u="none"/>
          </a:p>
        </p:txBody>
      </p:sp>
      <p:sp>
        <p:nvSpPr>
          <p:cNvPr id="157702" name="Freeform 3">
            <a:extLst>
              <a:ext uri="{FF2B5EF4-FFF2-40B4-BE49-F238E27FC236}">
                <a16:creationId xmlns:a16="http://schemas.microsoft.com/office/drawing/2014/main" id="{71F71798-6C83-471C-BEED-6A1F6EBBBD6B}"/>
              </a:ext>
            </a:extLst>
          </p:cNvPr>
          <p:cNvSpPr>
            <a:spLocks/>
          </p:cNvSpPr>
          <p:nvPr/>
        </p:nvSpPr>
        <p:spPr bwMode="auto">
          <a:xfrm>
            <a:off x="8653464" y="2246314"/>
            <a:ext cx="638175" cy="852487"/>
          </a:xfrm>
          <a:custGeom>
            <a:avLst/>
            <a:gdLst>
              <a:gd name="T0" fmla="*/ 2147483646 w 402"/>
              <a:gd name="T1" fmla="*/ 2147483646 h 537"/>
              <a:gd name="T2" fmla="*/ 2147483646 w 402"/>
              <a:gd name="T3" fmla="*/ 0 h 537"/>
              <a:gd name="T4" fmla="*/ 0 w 402"/>
              <a:gd name="T5" fmla="*/ 2147483646 h 537"/>
              <a:gd name="T6" fmla="*/ 2147483646 w 402"/>
              <a:gd name="T7" fmla="*/ 2147483646 h 537"/>
              <a:gd name="T8" fmla="*/ 2147483646 w 402"/>
              <a:gd name="T9" fmla="*/ 2147483646 h 5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2"/>
              <a:gd name="T16" fmla="*/ 0 h 537"/>
              <a:gd name="T17" fmla="*/ 402 w 402"/>
              <a:gd name="T18" fmla="*/ 537 h 5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>
              <a:defRPr/>
            </a:pPr>
            <a:endParaRPr lang="it-IT" u="none"/>
          </a:p>
        </p:txBody>
      </p:sp>
      <p:sp>
        <p:nvSpPr>
          <p:cNvPr id="157703" name="Text Box 8">
            <a:extLst>
              <a:ext uri="{FF2B5EF4-FFF2-40B4-BE49-F238E27FC236}">
                <a16:creationId xmlns:a16="http://schemas.microsoft.com/office/drawing/2014/main" id="{25EEB24A-B128-4335-B1EC-C45B96581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7814" y="182563"/>
            <a:ext cx="1292225" cy="4619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400" u="none">
                <a:solidFill>
                  <a:srgbClr val="00B050"/>
                </a:solidFill>
                <a:latin typeface="+mn-lt"/>
              </a:rPr>
              <a:t>Alice.exe</a:t>
            </a:r>
          </a:p>
        </p:txBody>
      </p:sp>
      <p:graphicFrame>
        <p:nvGraphicFramePr>
          <p:cNvPr id="157718" name="Object 9">
            <a:extLst>
              <a:ext uri="{FF2B5EF4-FFF2-40B4-BE49-F238E27FC236}">
                <a16:creationId xmlns:a16="http://schemas.microsoft.com/office/drawing/2014/main" id="{F608740C-CD9A-48D8-BD05-CD235910A8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1070764"/>
              </p:ext>
            </p:extLst>
          </p:nvPr>
        </p:nvGraphicFramePr>
        <p:xfrm>
          <a:off x="6562726" y="1203325"/>
          <a:ext cx="6461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">
                  <p:embed/>
                </p:oleObj>
              </mc:Choice>
              <mc:Fallback>
                <p:oleObj name="Clip" r:id="rId3" imgW="1307263" imgH="1084139" progId="">
                  <p:embed/>
                  <p:pic>
                    <p:nvPicPr>
                      <p:cNvPr id="157718" name="Object 9">
                        <a:extLst>
                          <a:ext uri="{FF2B5EF4-FFF2-40B4-BE49-F238E27FC236}">
                            <a16:creationId xmlns:a16="http://schemas.microsoft.com/office/drawing/2014/main" id="{F608740C-CD9A-48D8-BD05-CD235910A8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2726" y="1203325"/>
                        <a:ext cx="64611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705" name="Freeform 10">
            <a:extLst>
              <a:ext uri="{FF2B5EF4-FFF2-40B4-BE49-F238E27FC236}">
                <a16:creationId xmlns:a16="http://schemas.microsoft.com/office/drawing/2014/main" id="{297BF6CD-7158-4411-A003-82D52BBC06DA}"/>
              </a:ext>
            </a:extLst>
          </p:cNvPr>
          <p:cNvSpPr>
            <a:spLocks/>
          </p:cNvSpPr>
          <p:nvPr/>
        </p:nvSpPr>
        <p:spPr bwMode="auto">
          <a:xfrm>
            <a:off x="6180138" y="654050"/>
            <a:ext cx="360362" cy="1868488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>
              <a:defRPr/>
            </a:pPr>
            <a:endParaRPr lang="it-IT" u="none"/>
          </a:p>
        </p:txBody>
      </p:sp>
      <p:sp>
        <p:nvSpPr>
          <p:cNvPr id="157862" name="Text Box 7">
            <a:extLst>
              <a:ext uri="{FF2B5EF4-FFF2-40B4-BE49-F238E27FC236}">
                <a16:creationId xmlns:a16="http://schemas.microsoft.com/office/drawing/2014/main" id="{099F9403-E04B-4579-B7A5-7B6ACF38CA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90" y="1878173"/>
            <a:ext cx="704850" cy="33813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1600" b="1" u="none" dirty="0">
                <a:solidFill>
                  <a:srgbClr val="FF0000"/>
                </a:solidFill>
                <a:latin typeface="+mn-lt"/>
              </a:rPr>
              <a:t>frame</a:t>
            </a:r>
            <a:endParaRPr lang="en-US" altLang="it-IT" sz="1600" b="1" u="none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7854" name="Text Box 6">
            <a:extLst>
              <a:ext uri="{FF2B5EF4-FFF2-40B4-BE49-F238E27FC236}">
                <a16:creationId xmlns:a16="http://schemas.microsoft.com/office/drawing/2014/main" id="{2D8F7188-4410-4832-8512-D8AD750CC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6600" y="1487489"/>
            <a:ext cx="998607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1600" b="1" u="none" dirty="0">
                <a:solidFill>
                  <a:srgbClr val="FF0000"/>
                </a:solidFill>
                <a:latin typeface="+mn-lt"/>
              </a:rPr>
              <a:t>datagram</a:t>
            </a:r>
            <a:endParaRPr lang="en-US" altLang="it-IT" sz="1600" b="1" u="none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7848" name="Text Box 5">
            <a:extLst>
              <a:ext uri="{FF2B5EF4-FFF2-40B4-BE49-F238E27FC236}">
                <a16:creationId xmlns:a16="http://schemas.microsoft.com/office/drawing/2014/main" id="{3549F639-A478-423A-85E4-AC9C300411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8601" y="1090614"/>
            <a:ext cx="915315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1600" b="1" u="none" dirty="0">
                <a:solidFill>
                  <a:srgbClr val="FF0000"/>
                </a:solidFill>
                <a:latin typeface="+mn-lt"/>
              </a:rPr>
              <a:t>segment</a:t>
            </a:r>
            <a:endParaRPr lang="en-US" altLang="it-IT" sz="1600" b="1" u="none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7844" name="Text Box 4">
            <a:extLst>
              <a:ext uri="{FF2B5EF4-FFF2-40B4-BE49-F238E27FC236}">
                <a16:creationId xmlns:a16="http://schemas.microsoft.com/office/drawing/2014/main" id="{16381C1C-8A19-4357-B20F-EE571FF315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8701" y="701675"/>
            <a:ext cx="916661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1600" b="1" u="none" dirty="0">
                <a:solidFill>
                  <a:srgbClr val="FF0000"/>
                </a:solidFill>
                <a:latin typeface="+mn-lt"/>
              </a:rPr>
              <a:t>message</a:t>
            </a:r>
            <a:endParaRPr lang="en-US" altLang="it-IT" sz="1600" b="1" u="none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Text Box 54">
            <a:extLst>
              <a:ext uri="{FF2B5EF4-FFF2-40B4-BE49-F238E27FC236}">
                <a16:creationId xmlns:a16="http://schemas.microsoft.com/office/drawing/2014/main" id="{CAD3284A-7A58-4A2E-AF7E-626D3CE77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813" y="4157663"/>
            <a:ext cx="1014412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000" u="none">
                <a:solidFill>
                  <a:srgbClr val="00B050"/>
                </a:solidFill>
                <a:latin typeface="+mn-lt"/>
              </a:rPr>
              <a:t>Bob.exe</a:t>
            </a:r>
          </a:p>
        </p:txBody>
      </p:sp>
      <p:graphicFrame>
        <p:nvGraphicFramePr>
          <p:cNvPr id="157725" name="Object 55">
            <a:extLst>
              <a:ext uri="{FF2B5EF4-FFF2-40B4-BE49-F238E27FC236}">
                <a16:creationId xmlns:a16="http://schemas.microsoft.com/office/drawing/2014/main" id="{805AAE7B-A958-40B9-952B-EE3C4A3ED9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158957"/>
              </p:ext>
            </p:extLst>
          </p:nvPr>
        </p:nvGraphicFramePr>
        <p:xfrm>
          <a:off x="4733926" y="5087938"/>
          <a:ext cx="6461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" imgW="1307263" imgH="1084139" progId="">
                  <p:embed/>
                </p:oleObj>
              </mc:Choice>
              <mc:Fallback>
                <p:oleObj name="Clip" r:id="rId5" imgW="1307263" imgH="1084139" progId="">
                  <p:embed/>
                  <p:pic>
                    <p:nvPicPr>
                      <p:cNvPr id="157725" name="Object 55">
                        <a:extLst>
                          <a:ext uri="{FF2B5EF4-FFF2-40B4-BE49-F238E27FC236}">
                            <a16:creationId xmlns:a16="http://schemas.microsoft.com/office/drawing/2014/main" id="{805AAE7B-A958-40B9-952B-EE3C4A3ED9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3926" y="5087938"/>
                        <a:ext cx="64611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720" name="Freeform 56">
            <a:extLst>
              <a:ext uri="{FF2B5EF4-FFF2-40B4-BE49-F238E27FC236}">
                <a16:creationId xmlns:a16="http://schemas.microsoft.com/office/drawing/2014/main" id="{BA60FEC1-06A9-46B6-B882-7EAEF2C6F964}"/>
              </a:ext>
            </a:extLst>
          </p:cNvPr>
          <p:cNvSpPr>
            <a:spLocks/>
          </p:cNvSpPr>
          <p:nvPr/>
        </p:nvSpPr>
        <p:spPr bwMode="auto">
          <a:xfrm>
            <a:off x="4503738" y="4540251"/>
            <a:ext cx="360362" cy="1577975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>
              <a:defRPr/>
            </a:pPr>
            <a:endParaRPr lang="it-IT" u="none"/>
          </a:p>
        </p:txBody>
      </p:sp>
      <p:sp>
        <p:nvSpPr>
          <p:cNvPr id="157721" name="Rectangle 57">
            <a:extLst>
              <a:ext uri="{FF2B5EF4-FFF2-40B4-BE49-F238E27FC236}">
                <a16:creationId xmlns:a16="http://schemas.microsoft.com/office/drawing/2014/main" id="{520EE299-9A37-4EF5-9730-A68F037FC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9775" y="4546601"/>
            <a:ext cx="1296988" cy="15462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endParaRPr lang="it-IT" altLang="it-IT" sz="2400" u="none">
              <a:latin typeface="+mn-lt"/>
            </a:endParaRPr>
          </a:p>
        </p:txBody>
      </p:sp>
      <p:sp>
        <p:nvSpPr>
          <p:cNvPr id="157722" name="Rectangle 58">
            <a:extLst>
              <a:ext uri="{FF2B5EF4-FFF2-40B4-BE49-F238E27FC236}">
                <a16:creationId xmlns:a16="http://schemas.microsoft.com/office/drawing/2014/main" id="{C0BBD1D8-AEA8-4439-A252-57C9B90CC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2151" y="46180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endParaRPr lang="it-IT" altLang="it-IT" sz="2400" u="none">
              <a:latin typeface="+mn-lt"/>
            </a:endParaRPr>
          </a:p>
        </p:txBody>
      </p:sp>
      <p:sp>
        <p:nvSpPr>
          <p:cNvPr id="157723" name="Line 59">
            <a:extLst>
              <a:ext uri="{FF2B5EF4-FFF2-40B4-BE49-F238E27FC236}">
                <a16:creationId xmlns:a16="http://schemas.microsoft.com/office/drawing/2014/main" id="{5DDF0C4E-B65E-43C1-9EC7-6F6DE6CEB64B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2150" y="4935539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it-IT" u="none"/>
          </a:p>
        </p:txBody>
      </p:sp>
      <p:sp>
        <p:nvSpPr>
          <p:cNvPr id="157724" name="Text Box 60">
            <a:extLst>
              <a:ext uri="{FF2B5EF4-FFF2-40B4-BE49-F238E27FC236}">
                <a16:creationId xmlns:a16="http://schemas.microsoft.com/office/drawing/2014/main" id="{0F96CF23-D5F1-4F9F-B5CE-C86361F14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9289" y="4584700"/>
            <a:ext cx="1317625" cy="1600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10000"/>
              </a:lnSpc>
              <a:defRPr/>
            </a:pPr>
            <a:r>
              <a:rPr lang="en-US" altLang="it-IT" u="none">
                <a:latin typeface="+mn-lt"/>
              </a:rPr>
              <a:t>application</a:t>
            </a:r>
          </a:p>
          <a:p>
            <a:pPr algn="ctr">
              <a:lnSpc>
                <a:spcPct val="110000"/>
              </a:lnSpc>
              <a:defRPr/>
            </a:pPr>
            <a:r>
              <a:rPr lang="en-US" altLang="it-IT" u="none">
                <a:latin typeface="+mn-lt"/>
              </a:rPr>
              <a:t>transport</a:t>
            </a:r>
          </a:p>
          <a:p>
            <a:pPr algn="ctr">
              <a:lnSpc>
                <a:spcPct val="110000"/>
              </a:lnSpc>
              <a:defRPr/>
            </a:pPr>
            <a:r>
              <a:rPr lang="en-US" altLang="it-IT" u="none">
                <a:latin typeface="+mn-lt"/>
              </a:rPr>
              <a:t>network</a:t>
            </a:r>
          </a:p>
          <a:p>
            <a:pPr algn="ctr">
              <a:lnSpc>
                <a:spcPct val="110000"/>
              </a:lnSpc>
              <a:defRPr/>
            </a:pPr>
            <a:r>
              <a:rPr lang="en-US" altLang="it-IT" u="none">
                <a:latin typeface="+mn-lt"/>
              </a:rPr>
              <a:t>link</a:t>
            </a:r>
          </a:p>
          <a:p>
            <a:pPr algn="ctr">
              <a:lnSpc>
                <a:spcPct val="110000"/>
              </a:lnSpc>
              <a:defRPr/>
            </a:pPr>
            <a:r>
              <a:rPr lang="en-US" altLang="it-IT" u="none">
                <a:latin typeface="+mn-lt"/>
              </a:rPr>
              <a:t>physical</a:t>
            </a:r>
          </a:p>
        </p:txBody>
      </p:sp>
      <p:sp>
        <p:nvSpPr>
          <p:cNvPr id="5" name="Line 61">
            <a:extLst>
              <a:ext uri="{FF2B5EF4-FFF2-40B4-BE49-F238E27FC236}">
                <a16:creationId xmlns:a16="http://schemas.microsoft.com/office/drawing/2014/main" id="{3A6B137B-99B3-4AA4-94E3-F37ADF77911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0088" y="5256214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it-IT" u="none"/>
          </a:p>
        </p:txBody>
      </p:sp>
      <p:sp>
        <p:nvSpPr>
          <p:cNvPr id="157726" name="Line 62">
            <a:extLst>
              <a:ext uri="{FF2B5EF4-FFF2-40B4-BE49-F238E27FC236}">
                <a16:creationId xmlns:a16="http://schemas.microsoft.com/office/drawing/2014/main" id="{B1DF4F1D-C93B-4929-924F-5D76CCA5A7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4850" y="5537201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it-IT" u="none"/>
          </a:p>
        </p:txBody>
      </p:sp>
      <p:sp>
        <p:nvSpPr>
          <p:cNvPr id="157727" name="Line 63">
            <a:extLst>
              <a:ext uri="{FF2B5EF4-FFF2-40B4-BE49-F238E27FC236}">
                <a16:creationId xmlns:a16="http://schemas.microsoft.com/office/drawing/2014/main" id="{AF380C88-CE4A-4B10-AE4B-9B883EC8D6C0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4850" y="5813426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it-IT" u="none"/>
          </a:p>
        </p:txBody>
      </p:sp>
      <p:grpSp>
        <p:nvGrpSpPr>
          <p:cNvPr id="13" name="Group 64">
            <a:extLst>
              <a:ext uri="{FF2B5EF4-FFF2-40B4-BE49-F238E27FC236}">
                <a16:creationId xmlns:a16="http://schemas.microsoft.com/office/drawing/2014/main" id="{228E6E99-30D9-4E8B-BE49-D0DF74F19722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5527676"/>
            <a:ext cx="1479550" cy="303213"/>
            <a:chOff x="332" y="2224"/>
            <a:chExt cx="932" cy="191"/>
          </a:xfrm>
        </p:grpSpPr>
        <p:sp>
          <p:nvSpPr>
            <p:cNvPr id="157836" name="Rectangle 65">
              <a:extLst>
                <a:ext uri="{FF2B5EF4-FFF2-40B4-BE49-F238E27FC236}">
                  <a16:creationId xmlns:a16="http://schemas.microsoft.com/office/drawing/2014/main" id="{06537549-3666-4F22-BC49-36299E65F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837" name="Rectangle 66">
              <a:extLst>
                <a:ext uri="{FF2B5EF4-FFF2-40B4-BE49-F238E27FC236}">
                  <a16:creationId xmlns:a16="http://schemas.microsoft.com/office/drawing/2014/main" id="{AB730DA6-CA92-4E2B-AC39-147BC463D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838" name="Rectangle 67">
              <a:extLst>
                <a:ext uri="{FF2B5EF4-FFF2-40B4-BE49-F238E27FC236}">
                  <a16:creationId xmlns:a16="http://schemas.microsoft.com/office/drawing/2014/main" id="{0BF83840-BE6B-41F9-9AC7-E9B99B3E7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12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839" name="Rectangle 68">
              <a:extLst>
                <a:ext uri="{FF2B5EF4-FFF2-40B4-BE49-F238E27FC236}">
                  <a16:creationId xmlns:a16="http://schemas.microsoft.com/office/drawing/2014/main" id="{857D710D-A27C-447F-B0C6-419B2FE1E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R2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840" name="Rectangle 69">
              <a:extLst>
                <a:ext uri="{FF2B5EF4-FFF2-40B4-BE49-F238E27FC236}">
                  <a16:creationId xmlns:a16="http://schemas.microsoft.com/office/drawing/2014/main" id="{A88CC2AF-AE01-42CA-9301-AC0458F8E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841" name="Line 70">
              <a:extLst>
                <a:ext uri="{FF2B5EF4-FFF2-40B4-BE49-F238E27FC236}">
                  <a16:creationId xmlns:a16="http://schemas.microsoft.com/office/drawing/2014/main" id="{4E16F1E2-B864-4C68-A989-66632FAA6A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42" name="Line 71">
              <a:extLst>
                <a:ext uri="{FF2B5EF4-FFF2-40B4-BE49-F238E27FC236}">
                  <a16:creationId xmlns:a16="http://schemas.microsoft.com/office/drawing/2014/main" id="{A989B2B8-AE91-4950-A0F0-5E9350C67B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43" name="Line 72">
              <a:extLst>
                <a:ext uri="{FF2B5EF4-FFF2-40B4-BE49-F238E27FC236}">
                  <a16:creationId xmlns:a16="http://schemas.microsoft.com/office/drawing/2014/main" id="{EF219457-CFF0-441B-A004-F0073037C1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14" name="Group 73">
            <a:extLst>
              <a:ext uri="{FF2B5EF4-FFF2-40B4-BE49-F238E27FC236}">
                <a16:creationId xmlns:a16="http://schemas.microsoft.com/office/drawing/2014/main" id="{C0F9C776-6246-40EA-960C-7203A3BF5098}"/>
              </a:ext>
            </a:extLst>
          </p:cNvPr>
          <p:cNvGrpSpPr>
            <a:grpSpLocks/>
          </p:cNvGrpSpPr>
          <p:nvPr/>
        </p:nvGrpSpPr>
        <p:grpSpPr bwMode="auto">
          <a:xfrm>
            <a:off x="1944689" y="5229226"/>
            <a:ext cx="1208087" cy="303213"/>
            <a:chOff x="501" y="1990"/>
            <a:chExt cx="761" cy="191"/>
          </a:xfrm>
        </p:grpSpPr>
        <p:sp>
          <p:nvSpPr>
            <p:cNvPr id="157830" name="Rectangle 74">
              <a:extLst>
                <a:ext uri="{FF2B5EF4-FFF2-40B4-BE49-F238E27FC236}">
                  <a16:creationId xmlns:a16="http://schemas.microsoft.com/office/drawing/2014/main" id="{8BCD051C-A580-4DAD-9E49-ED57AB22E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831" name="Rectangle 75">
              <a:extLst>
                <a:ext uri="{FF2B5EF4-FFF2-40B4-BE49-F238E27FC236}">
                  <a16:creationId xmlns:a16="http://schemas.microsoft.com/office/drawing/2014/main" id="{3B0E33F3-926B-4AA9-B3F0-D946E9987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832" name="Rectangle 76">
              <a:extLst>
                <a:ext uri="{FF2B5EF4-FFF2-40B4-BE49-F238E27FC236}">
                  <a16:creationId xmlns:a16="http://schemas.microsoft.com/office/drawing/2014/main" id="{35F7B855-E51A-4D3B-B4CB-0B4625926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12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833" name="Rectangle 77">
              <a:extLst>
                <a:ext uri="{FF2B5EF4-FFF2-40B4-BE49-F238E27FC236}">
                  <a16:creationId xmlns:a16="http://schemas.microsoft.com/office/drawing/2014/main" id="{A7582AC3-98A5-4801-B85D-E0DD8E0DE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834" name="Line 78">
              <a:extLst>
                <a:ext uri="{FF2B5EF4-FFF2-40B4-BE49-F238E27FC236}">
                  <a16:creationId xmlns:a16="http://schemas.microsoft.com/office/drawing/2014/main" id="{75B51E9C-4B16-4A88-AFAC-5DCF2289B7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35" name="Line 79">
              <a:extLst>
                <a:ext uri="{FF2B5EF4-FFF2-40B4-BE49-F238E27FC236}">
                  <a16:creationId xmlns:a16="http://schemas.microsoft.com/office/drawing/2014/main" id="{D12F3420-935D-4887-885C-D7FA4F1096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15" name="Group 80">
            <a:extLst>
              <a:ext uri="{FF2B5EF4-FFF2-40B4-BE49-F238E27FC236}">
                <a16:creationId xmlns:a16="http://schemas.microsoft.com/office/drawing/2014/main" id="{19C10035-7085-4D0E-9D01-591943F92158}"/>
              </a:ext>
            </a:extLst>
          </p:cNvPr>
          <p:cNvGrpSpPr>
            <a:grpSpLocks/>
          </p:cNvGrpSpPr>
          <p:nvPr/>
        </p:nvGrpSpPr>
        <p:grpSpPr bwMode="auto">
          <a:xfrm>
            <a:off x="2281239" y="4921189"/>
            <a:ext cx="890588" cy="303213"/>
            <a:chOff x="645" y="1734"/>
            <a:chExt cx="561" cy="191"/>
          </a:xfrm>
        </p:grpSpPr>
        <p:sp>
          <p:nvSpPr>
            <p:cNvPr id="157826" name="Rectangle 81">
              <a:extLst>
                <a:ext uri="{FF2B5EF4-FFF2-40B4-BE49-F238E27FC236}">
                  <a16:creationId xmlns:a16="http://schemas.microsoft.com/office/drawing/2014/main" id="{AD30CD4D-B7A8-40AC-A29D-EE3A71ACB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" y="1751"/>
              <a:ext cx="4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827" name="Rectangle 82">
              <a:extLst>
                <a:ext uri="{FF2B5EF4-FFF2-40B4-BE49-F238E27FC236}">
                  <a16:creationId xmlns:a16="http://schemas.microsoft.com/office/drawing/2014/main" id="{0838C6BA-4258-454C-AF1A-060CF2CAB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" y="173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828" name="Rectangle 83">
              <a:extLst>
                <a:ext uri="{FF2B5EF4-FFF2-40B4-BE49-F238E27FC236}">
                  <a16:creationId xmlns:a16="http://schemas.microsoft.com/office/drawing/2014/main" id="{8F54EDB3-3AA8-46C9-8A73-5543CEB4F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" y="173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829" name="Line 84">
              <a:extLst>
                <a:ext uri="{FF2B5EF4-FFF2-40B4-BE49-F238E27FC236}">
                  <a16:creationId xmlns:a16="http://schemas.microsoft.com/office/drawing/2014/main" id="{044A161C-ABC1-4178-A13C-38DB72A9A9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4" y="175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16" name="Group 85">
            <a:extLst>
              <a:ext uri="{FF2B5EF4-FFF2-40B4-BE49-F238E27FC236}">
                <a16:creationId xmlns:a16="http://schemas.microsoft.com/office/drawing/2014/main" id="{856820C9-EF0B-4F17-A0B2-369D21BA0CE5}"/>
              </a:ext>
            </a:extLst>
          </p:cNvPr>
          <p:cNvGrpSpPr>
            <a:grpSpLocks/>
          </p:cNvGrpSpPr>
          <p:nvPr/>
        </p:nvGrpSpPr>
        <p:grpSpPr bwMode="auto">
          <a:xfrm>
            <a:off x="2483149" y="4610101"/>
            <a:ext cx="679450" cy="301625"/>
            <a:chOff x="780" y="1553"/>
            <a:chExt cx="428" cy="190"/>
          </a:xfrm>
        </p:grpSpPr>
        <p:sp>
          <p:nvSpPr>
            <p:cNvPr id="157824" name="Rectangle 86">
              <a:extLst>
                <a:ext uri="{FF2B5EF4-FFF2-40B4-BE49-F238E27FC236}">
                  <a16:creationId xmlns:a16="http://schemas.microsoft.com/office/drawing/2014/main" id="{2DECA778-0F19-4A31-A958-FF3D1623E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825" name="Rectangle 87">
              <a:extLst>
                <a:ext uri="{FF2B5EF4-FFF2-40B4-BE49-F238E27FC236}">
                  <a16:creationId xmlns:a16="http://schemas.microsoft.com/office/drawing/2014/main" id="{1FE1ED8B-493A-41B5-B786-2E24B5755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 dirty="0">
                  <a:latin typeface="+mn-lt"/>
                </a:rPr>
                <a:t>M</a:t>
              </a:r>
            </a:p>
          </p:txBody>
        </p:sp>
      </p:grpSp>
      <p:grpSp>
        <p:nvGrpSpPr>
          <p:cNvPr id="157738" name="Group 88">
            <a:extLst>
              <a:ext uri="{FF2B5EF4-FFF2-40B4-BE49-F238E27FC236}">
                <a16:creationId xmlns:a16="http://schemas.microsoft.com/office/drawing/2014/main" id="{291C78F6-56CB-471C-91D8-146A3A01B74E}"/>
              </a:ext>
            </a:extLst>
          </p:cNvPr>
          <p:cNvGrpSpPr>
            <a:grpSpLocks/>
          </p:cNvGrpSpPr>
          <p:nvPr/>
        </p:nvGrpSpPr>
        <p:grpSpPr bwMode="auto">
          <a:xfrm>
            <a:off x="7178676" y="4164013"/>
            <a:ext cx="1387475" cy="1035050"/>
            <a:chOff x="3601" y="168"/>
            <a:chExt cx="874" cy="652"/>
          </a:xfrm>
        </p:grpSpPr>
        <p:sp>
          <p:nvSpPr>
            <p:cNvPr id="157819" name="Rectangle 89">
              <a:extLst>
                <a:ext uri="{FF2B5EF4-FFF2-40B4-BE49-F238E27FC236}">
                  <a16:creationId xmlns:a16="http://schemas.microsoft.com/office/drawing/2014/main" id="{7EE63915-2329-4FE6-A27C-15A3090B8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8" y="168"/>
              <a:ext cx="817" cy="59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820" name="Rectangle 90">
              <a:extLst>
                <a:ext uri="{FF2B5EF4-FFF2-40B4-BE49-F238E27FC236}">
                  <a16:creationId xmlns:a16="http://schemas.microsoft.com/office/drawing/2014/main" id="{59C62198-292C-41B5-9969-CEADB3DEC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821" name="Line 91">
              <a:extLst>
                <a:ext uri="{FF2B5EF4-FFF2-40B4-BE49-F238E27FC236}">
                  <a16:creationId xmlns:a16="http://schemas.microsoft.com/office/drawing/2014/main" id="{7CE7EE65-1B46-4021-BC7D-1CB22AD6CA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22" name="Text Box 92">
              <a:extLst>
                <a:ext uri="{FF2B5EF4-FFF2-40B4-BE49-F238E27FC236}">
                  <a16:creationId xmlns:a16="http://schemas.microsoft.com/office/drawing/2014/main" id="{BEB61BF3-EC88-45CA-86E3-BED2BD2B3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1" y="192"/>
              <a:ext cx="830" cy="62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10000"/>
                </a:lnSpc>
                <a:defRPr/>
              </a:pPr>
              <a:r>
                <a:rPr lang="en-US" altLang="it-IT" u="none">
                  <a:latin typeface="+mn-lt"/>
                </a:rPr>
                <a:t>network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it-IT" u="none">
                  <a:latin typeface="+mn-lt"/>
                </a:rPr>
                <a:t>link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it-IT" u="none">
                  <a:latin typeface="+mn-lt"/>
                </a:rPr>
                <a:t>physical</a:t>
              </a:r>
            </a:p>
          </p:txBody>
        </p:sp>
        <p:sp>
          <p:nvSpPr>
            <p:cNvPr id="157823" name="Line 93">
              <a:extLst>
                <a:ext uri="{FF2B5EF4-FFF2-40B4-BE49-F238E27FC236}">
                  <a16:creationId xmlns:a16="http://schemas.microsoft.com/office/drawing/2014/main" id="{815134FF-DF0E-46D7-B0B0-7F0FB11280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157739" name="Group 94">
            <a:extLst>
              <a:ext uri="{FF2B5EF4-FFF2-40B4-BE49-F238E27FC236}">
                <a16:creationId xmlns:a16="http://schemas.microsoft.com/office/drawing/2014/main" id="{C8EAD61B-E186-4661-95B3-0A337B86F58D}"/>
              </a:ext>
            </a:extLst>
          </p:cNvPr>
          <p:cNvGrpSpPr>
            <a:grpSpLocks/>
          </p:cNvGrpSpPr>
          <p:nvPr/>
        </p:nvGrpSpPr>
        <p:grpSpPr bwMode="auto">
          <a:xfrm>
            <a:off x="7345364" y="2271714"/>
            <a:ext cx="1387475" cy="733425"/>
            <a:chOff x="4696" y="597"/>
            <a:chExt cx="874" cy="462"/>
          </a:xfrm>
        </p:grpSpPr>
        <p:sp>
          <p:nvSpPr>
            <p:cNvPr id="6" name="Rectangle 95">
              <a:extLst>
                <a:ext uri="{FF2B5EF4-FFF2-40B4-BE49-F238E27FC236}">
                  <a16:creationId xmlns:a16="http://schemas.microsoft.com/office/drawing/2014/main" id="{08A87887-7045-445C-88F3-1BDDBB2DF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3" y="597"/>
              <a:ext cx="817" cy="4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7" name="Rectangle 96">
              <a:extLst>
                <a:ext uri="{FF2B5EF4-FFF2-40B4-BE49-F238E27FC236}">
                  <a16:creationId xmlns:a16="http://schemas.microsoft.com/office/drawing/2014/main" id="{6E8BE8F5-92A8-4E43-8482-3296543B9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3" y="642"/>
              <a:ext cx="802" cy="4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817" name="Line 97">
              <a:extLst>
                <a:ext uri="{FF2B5EF4-FFF2-40B4-BE49-F238E27FC236}">
                  <a16:creationId xmlns:a16="http://schemas.microsoft.com/office/drawing/2014/main" id="{20FC76F6-F00C-460B-949C-DC35F90C35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3" y="842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18" name="Text Box 98">
              <a:extLst>
                <a:ext uri="{FF2B5EF4-FFF2-40B4-BE49-F238E27FC236}">
                  <a16:creationId xmlns:a16="http://schemas.microsoft.com/office/drawing/2014/main" id="{1643A446-341D-46C0-A0C2-6984DBAD50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6" y="621"/>
              <a:ext cx="830" cy="43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10000"/>
                </a:lnSpc>
                <a:defRPr/>
              </a:pPr>
              <a:r>
                <a:rPr lang="en-US" altLang="it-IT" u="none">
                  <a:latin typeface="+mn-lt"/>
                </a:rPr>
                <a:t>link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it-IT" u="none">
                  <a:latin typeface="+mn-lt"/>
                </a:rPr>
                <a:t>physical</a:t>
              </a:r>
            </a:p>
          </p:txBody>
        </p:sp>
      </p:grpSp>
      <p:sp>
        <p:nvSpPr>
          <p:cNvPr id="157734" name="Freeform 99">
            <a:extLst>
              <a:ext uri="{FF2B5EF4-FFF2-40B4-BE49-F238E27FC236}">
                <a16:creationId xmlns:a16="http://schemas.microsoft.com/office/drawing/2014/main" id="{1CA8C4EC-509F-4923-B6AF-3B0641E0D411}"/>
              </a:ext>
            </a:extLst>
          </p:cNvPr>
          <p:cNvSpPr>
            <a:spLocks/>
          </p:cNvSpPr>
          <p:nvPr/>
        </p:nvSpPr>
        <p:spPr bwMode="auto">
          <a:xfrm>
            <a:off x="8502650" y="4156076"/>
            <a:ext cx="655638" cy="1135063"/>
          </a:xfrm>
          <a:custGeom>
            <a:avLst/>
            <a:gdLst>
              <a:gd name="T0" fmla="*/ 2147483646 w 413"/>
              <a:gd name="T1" fmla="*/ 2147483646 h 715"/>
              <a:gd name="T2" fmla="*/ 2147483646 w 413"/>
              <a:gd name="T3" fmla="*/ 0 h 715"/>
              <a:gd name="T4" fmla="*/ 0 w 413"/>
              <a:gd name="T5" fmla="*/ 2147483646 h 715"/>
              <a:gd name="T6" fmla="*/ 2147483646 w 413"/>
              <a:gd name="T7" fmla="*/ 2147483646 h 715"/>
              <a:gd name="T8" fmla="*/ 2147483646 w 413"/>
              <a:gd name="T9" fmla="*/ 2147483646 h 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3"/>
              <a:gd name="T16" fmla="*/ 0 h 715"/>
              <a:gd name="T17" fmla="*/ 413 w 413"/>
              <a:gd name="T18" fmla="*/ 715 h 7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13" h="715">
                <a:moveTo>
                  <a:pt x="413" y="570"/>
                </a:moveTo>
                <a:lnTo>
                  <a:pt x="9" y="0"/>
                </a:lnTo>
                <a:lnTo>
                  <a:pt x="0" y="604"/>
                </a:lnTo>
                <a:lnTo>
                  <a:pt x="397" y="715"/>
                </a:lnTo>
                <a:lnTo>
                  <a:pt x="413" y="57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>
              <a:defRPr/>
            </a:pPr>
            <a:endParaRPr lang="it-IT" u="none"/>
          </a:p>
        </p:txBody>
      </p:sp>
      <p:sp>
        <p:nvSpPr>
          <p:cNvPr id="157736" name="Freeform 114">
            <a:extLst>
              <a:ext uri="{FF2B5EF4-FFF2-40B4-BE49-F238E27FC236}">
                <a16:creationId xmlns:a16="http://schemas.microsoft.com/office/drawing/2014/main" id="{F943D473-CF42-4C56-B0C4-F7A142411484}"/>
              </a:ext>
            </a:extLst>
          </p:cNvPr>
          <p:cNvSpPr>
            <a:spLocks/>
          </p:cNvSpPr>
          <p:nvPr/>
        </p:nvSpPr>
        <p:spPr bwMode="auto">
          <a:xfrm>
            <a:off x="4438650" y="781050"/>
            <a:ext cx="4178300" cy="5259388"/>
          </a:xfrm>
          <a:custGeom>
            <a:avLst/>
            <a:gdLst>
              <a:gd name="T0" fmla="*/ 2147483646 w 3316"/>
              <a:gd name="T1" fmla="*/ 0 h 3461"/>
              <a:gd name="T2" fmla="*/ 2147483646 w 3316"/>
              <a:gd name="T3" fmla="*/ 2147483646 h 3461"/>
              <a:gd name="T4" fmla="*/ 2147483646 w 3316"/>
              <a:gd name="T5" fmla="*/ 2147483646 h 3461"/>
              <a:gd name="T6" fmla="*/ 2147483646 w 3316"/>
              <a:gd name="T7" fmla="*/ 2147483646 h 3461"/>
              <a:gd name="T8" fmla="*/ 2147483646 w 3316"/>
              <a:gd name="T9" fmla="*/ 2147483646 h 3461"/>
              <a:gd name="T10" fmla="*/ 2147483646 w 3316"/>
              <a:gd name="T11" fmla="*/ 2147483646 h 3461"/>
              <a:gd name="T12" fmla="*/ 2147483646 w 3316"/>
              <a:gd name="T13" fmla="*/ 2147483646 h 3461"/>
              <a:gd name="T14" fmla="*/ 2147483646 w 3316"/>
              <a:gd name="T15" fmla="*/ 2147483646 h 3461"/>
              <a:gd name="T16" fmla="*/ 2147483646 w 3316"/>
              <a:gd name="T17" fmla="*/ 2147483646 h 3461"/>
              <a:gd name="T18" fmla="*/ 2147483646 w 3316"/>
              <a:gd name="T19" fmla="*/ 2147483646 h 3461"/>
              <a:gd name="T20" fmla="*/ 2147483646 w 3316"/>
              <a:gd name="T21" fmla="*/ 2147483646 h 3461"/>
              <a:gd name="T22" fmla="*/ 0 w 3316"/>
              <a:gd name="T23" fmla="*/ 2147483646 h 3461"/>
              <a:gd name="T24" fmla="*/ 0 w 3316"/>
              <a:gd name="T25" fmla="*/ 2147483646 h 346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16"/>
              <a:gd name="T40" fmla="*/ 0 h 3461"/>
              <a:gd name="T41" fmla="*/ 3316 w 3316"/>
              <a:gd name="T42" fmla="*/ 3461 h 3461"/>
              <a:gd name="connsiteX0" fmla="*/ 2630 w 10000"/>
              <a:gd name="connsiteY0" fmla="*/ 0 h 9549"/>
              <a:gd name="connsiteX1" fmla="*/ 2648 w 10000"/>
              <a:gd name="connsiteY1" fmla="*/ 3828 h 9549"/>
              <a:gd name="connsiteX2" fmla="*/ 7877 w 10000"/>
              <a:gd name="connsiteY2" fmla="*/ 3828 h 9549"/>
              <a:gd name="connsiteX3" fmla="*/ 7877 w 10000"/>
              <a:gd name="connsiteY3" fmla="*/ 2956 h 9549"/>
              <a:gd name="connsiteX4" fmla="*/ 9934 w 10000"/>
              <a:gd name="connsiteY4" fmla="*/ 2956 h 9549"/>
              <a:gd name="connsiteX5" fmla="*/ 10000 w 10000"/>
              <a:gd name="connsiteY5" fmla="*/ 8596 h 9549"/>
              <a:gd name="connsiteX6" fmla="*/ 9493 w 10000"/>
              <a:gd name="connsiteY6" fmla="*/ 8177 h 9549"/>
              <a:gd name="connsiteX7" fmla="*/ 9478 w 10000"/>
              <a:gd name="connsiteY7" fmla="*/ 6446 h 9549"/>
              <a:gd name="connsiteX8" fmla="*/ 7554 w 10000"/>
              <a:gd name="connsiteY8" fmla="*/ 6446 h 9549"/>
              <a:gd name="connsiteX9" fmla="*/ 7554 w 10000"/>
              <a:gd name="connsiteY9" fmla="*/ 8419 h 9549"/>
              <a:gd name="connsiteX10" fmla="*/ 3188 w 10000"/>
              <a:gd name="connsiteY10" fmla="*/ 9549 h 9549"/>
              <a:gd name="connsiteX11" fmla="*/ 0 w 10000"/>
              <a:gd name="connsiteY11" fmla="*/ 9549 h 9549"/>
              <a:gd name="connsiteX12" fmla="*/ 0 w 10000"/>
              <a:gd name="connsiteY12" fmla="*/ 6787 h 9549"/>
              <a:gd name="connsiteX0" fmla="*/ 2630 w 10000"/>
              <a:gd name="connsiteY0" fmla="*/ 0 h 10024"/>
              <a:gd name="connsiteX1" fmla="*/ 2648 w 10000"/>
              <a:gd name="connsiteY1" fmla="*/ 4009 h 10024"/>
              <a:gd name="connsiteX2" fmla="*/ 7877 w 10000"/>
              <a:gd name="connsiteY2" fmla="*/ 4009 h 10024"/>
              <a:gd name="connsiteX3" fmla="*/ 7877 w 10000"/>
              <a:gd name="connsiteY3" fmla="*/ 3096 h 10024"/>
              <a:gd name="connsiteX4" fmla="*/ 9934 w 10000"/>
              <a:gd name="connsiteY4" fmla="*/ 3096 h 10024"/>
              <a:gd name="connsiteX5" fmla="*/ 10000 w 10000"/>
              <a:gd name="connsiteY5" fmla="*/ 9002 h 10024"/>
              <a:gd name="connsiteX6" fmla="*/ 9493 w 10000"/>
              <a:gd name="connsiteY6" fmla="*/ 8563 h 10024"/>
              <a:gd name="connsiteX7" fmla="*/ 9478 w 10000"/>
              <a:gd name="connsiteY7" fmla="*/ 6750 h 10024"/>
              <a:gd name="connsiteX8" fmla="*/ 7554 w 10000"/>
              <a:gd name="connsiteY8" fmla="*/ 6750 h 10024"/>
              <a:gd name="connsiteX9" fmla="*/ 7554 w 10000"/>
              <a:gd name="connsiteY9" fmla="*/ 8817 h 10024"/>
              <a:gd name="connsiteX10" fmla="*/ 3188 w 10000"/>
              <a:gd name="connsiteY10" fmla="*/ 10000 h 10024"/>
              <a:gd name="connsiteX11" fmla="*/ 1227 w 10000"/>
              <a:gd name="connsiteY11" fmla="*/ 10024 h 10024"/>
              <a:gd name="connsiteX12" fmla="*/ 0 w 10000"/>
              <a:gd name="connsiteY12" fmla="*/ 7108 h 10024"/>
              <a:gd name="connsiteX0" fmla="*/ 1403 w 8773"/>
              <a:gd name="connsiteY0" fmla="*/ 0 h 10024"/>
              <a:gd name="connsiteX1" fmla="*/ 1421 w 8773"/>
              <a:gd name="connsiteY1" fmla="*/ 4009 h 10024"/>
              <a:gd name="connsiteX2" fmla="*/ 6650 w 8773"/>
              <a:gd name="connsiteY2" fmla="*/ 4009 h 10024"/>
              <a:gd name="connsiteX3" fmla="*/ 6650 w 8773"/>
              <a:gd name="connsiteY3" fmla="*/ 3096 h 10024"/>
              <a:gd name="connsiteX4" fmla="*/ 8707 w 8773"/>
              <a:gd name="connsiteY4" fmla="*/ 3096 h 10024"/>
              <a:gd name="connsiteX5" fmla="*/ 8773 w 8773"/>
              <a:gd name="connsiteY5" fmla="*/ 9002 h 10024"/>
              <a:gd name="connsiteX6" fmla="*/ 8266 w 8773"/>
              <a:gd name="connsiteY6" fmla="*/ 8563 h 10024"/>
              <a:gd name="connsiteX7" fmla="*/ 8251 w 8773"/>
              <a:gd name="connsiteY7" fmla="*/ 6750 h 10024"/>
              <a:gd name="connsiteX8" fmla="*/ 6327 w 8773"/>
              <a:gd name="connsiteY8" fmla="*/ 6750 h 10024"/>
              <a:gd name="connsiteX9" fmla="*/ 6327 w 8773"/>
              <a:gd name="connsiteY9" fmla="*/ 8817 h 10024"/>
              <a:gd name="connsiteX10" fmla="*/ 1961 w 8773"/>
              <a:gd name="connsiteY10" fmla="*/ 10000 h 10024"/>
              <a:gd name="connsiteX11" fmla="*/ 0 w 8773"/>
              <a:gd name="connsiteY11" fmla="*/ 10024 h 10024"/>
              <a:gd name="connsiteX12" fmla="*/ 13 w 8773"/>
              <a:gd name="connsiteY12" fmla="*/ 7568 h 10024"/>
              <a:gd name="connsiteX0" fmla="*/ 1599 w 10000"/>
              <a:gd name="connsiteY0" fmla="*/ 0 h 10000"/>
              <a:gd name="connsiteX1" fmla="*/ 1620 w 10000"/>
              <a:gd name="connsiteY1" fmla="*/ 3999 h 10000"/>
              <a:gd name="connsiteX2" fmla="*/ 7580 w 10000"/>
              <a:gd name="connsiteY2" fmla="*/ 3999 h 10000"/>
              <a:gd name="connsiteX3" fmla="*/ 7580 w 10000"/>
              <a:gd name="connsiteY3" fmla="*/ 3089 h 10000"/>
              <a:gd name="connsiteX4" fmla="*/ 9925 w 10000"/>
              <a:gd name="connsiteY4" fmla="*/ 3089 h 10000"/>
              <a:gd name="connsiteX5" fmla="*/ 10000 w 10000"/>
              <a:gd name="connsiteY5" fmla="*/ 8980 h 10000"/>
              <a:gd name="connsiteX6" fmla="*/ 9422 w 10000"/>
              <a:gd name="connsiteY6" fmla="*/ 8542 h 10000"/>
              <a:gd name="connsiteX7" fmla="*/ 9405 w 10000"/>
              <a:gd name="connsiteY7" fmla="*/ 6734 h 10000"/>
              <a:gd name="connsiteX8" fmla="*/ 6984 w 10000"/>
              <a:gd name="connsiteY8" fmla="*/ 6734 h 10000"/>
              <a:gd name="connsiteX9" fmla="*/ 7212 w 10000"/>
              <a:gd name="connsiteY9" fmla="*/ 8796 h 10000"/>
              <a:gd name="connsiteX10" fmla="*/ 2235 w 10000"/>
              <a:gd name="connsiteY10" fmla="*/ 9976 h 10000"/>
              <a:gd name="connsiteX11" fmla="*/ 0 w 10000"/>
              <a:gd name="connsiteY11" fmla="*/ 10000 h 10000"/>
              <a:gd name="connsiteX12" fmla="*/ 15 w 10000"/>
              <a:gd name="connsiteY12" fmla="*/ 7550 h 10000"/>
              <a:gd name="connsiteX0" fmla="*/ 1599 w 10000"/>
              <a:gd name="connsiteY0" fmla="*/ 0 h 10000"/>
              <a:gd name="connsiteX1" fmla="*/ 1620 w 10000"/>
              <a:gd name="connsiteY1" fmla="*/ 3999 h 10000"/>
              <a:gd name="connsiteX2" fmla="*/ 7580 w 10000"/>
              <a:gd name="connsiteY2" fmla="*/ 3999 h 10000"/>
              <a:gd name="connsiteX3" fmla="*/ 7580 w 10000"/>
              <a:gd name="connsiteY3" fmla="*/ 3089 h 10000"/>
              <a:gd name="connsiteX4" fmla="*/ 9925 w 10000"/>
              <a:gd name="connsiteY4" fmla="*/ 3089 h 10000"/>
              <a:gd name="connsiteX5" fmla="*/ 10000 w 10000"/>
              <a:gd name="connsiteY5" fmla="*/ 8980 h 10000"/>
              <a:gd name="connsiteX6" fmla="*/ 9422 w 10000"/>
              <a:gd name="connsiteY6" fmla="*/ 8542 h 10000"/>
              <a:gd name="connsiteX7" fmla="*/ 9405 w 10000"/>
              <a:gd name="connsiteY7" fmla="*/ 6734 h 10000"/>
              <a:gd name="connsiteX8" fmla="*/ 6984 w 10000"/>
              <a:gd name="connsiteY8" fmla="*/ 6734 h 10000"/>
              <a:gd name="connsiteX9" fmla="*/ 6954 w 10000"/>
              <a:gd name="connsiteY9" fmla="*/ 8796 h 10000"/>
              <a:gd name="connsiteX10" fmla="*/ 2235 w 10000"/>
              <a:gd name="connsiteY10" fmla="*/ 9976 h 10000"/>
              <a:gd name="connsiteX11" fmla="*/ 0 w 10000"/>
              <a:gd name="connsiteY11" fmla="*/ 10000 h 10000"/>
              <a:gd name="connsiteX12" fmla="*/ 15 w 10000"/>
              <a:gd name="connsiteY12" fmla="*/ 7550 h 10000"/>
              <a:gd name="connsiteX0" fmla="*/ 1599 w 10000"/>
              <a:gd name="connsiteY0" fmla="*/ 0 h 10000"/>
              <a:gd name="connsiteX1" fmla="*/ 1620 w 10000"/>
              <a:gd name="connsiteY1" fmla="*/ 3999 h 10000"/>
              <a:gd name="connsiteX2" fmla="*/ 7580 w 10000"/>
              <a:gd name="connsiteY2" fmla="*/ 3999 h 10000"/>
              <a:gd name="connsiteX3" fmla="*/ 7337 w 10000"/>
              <a:gd name="connsiteY3" fmla="*/ 3089 h 10000"/>
              <a:gd name="connsiteX4" fmla="*/ 9925 w 10000"/>
              <a:gd name="connsiteY4" fmla="*/ 3089 h 10000"/>
              <a:gd name="connsiteX5" fmla="*/ 10000 w 10000"/>
              <a:gd name="connsiteY5" fmla="*/ 8980 h 10000"/>
              <a:gd name="connsiteX6" fmla="*/ 9422 w 10000"/>
              <a:gd name="connsiteY6" fmla="*/ 8542 h 10000"/>
              <a:gd name="connsiteX7" fmla="*/ 9405 w 10000"/>
              <a:gd name="connsiteY7" fmla="*/ 6734 h 10000"/>
              <a:gd name="connsiteX8" fmla="*/ 6984 w 10000"/>
              <a:gd name="connsiteY8" fmla="*/ 6734 h 10000"/>
              <a:gd name="connsiteX9" fmla="*/ 6954 w 10000"/>
              <a:gd name="connsiteY9" fmla="*/ 8796 h 10000"/>
              <a:gd name="connsiteX10" fmla="*/ 2235 w 10000"/>
              <a:gd name="connsiteY10" fmla="*/ 9976 h 10000"/>
              <a:gd name="connsiteX11" fmla="*/ 0 w 10000"/>
              <a:gd name="connsiteY11" fmla="*/ 10000 h 10000"/>
              <a:gd name="connsiteX12" fmla="*/ 15 w 10000"/>
              <a:gd name="connsiteY12" fmla="*/ 7550 h 10000"/>
              <a:gd name="connsiteX0" fmla="*/ 1599 w 10000"/>
              <a:gd name="connsiteY0" fmla="*/ 0 h 10000"/>
              <a:gd name="connsiteX1" fmla="*/ 1620 w 10000"/>
              <a:gd name="connsiteY1" fmla="*/ 3999 h 10000"/>
              <a:gd name="connsiteX2" fmla="*/ 7352 w 10000"/>
              <a:gd name="connsiteY2" fmla="*/ 3999 h 10000"/>
              <a:gd name="connsiteX3" fmla="*/ 7337 w 10000"/>
              <a:gd name="connsiteY3" fmla="*/ 3089 h 10000"/>
              <a:gd name="connsiteX4" fmla="*/ 9925 w 10000"/>
              <a:gd name="connsiteY4" fmla="*/ 3089 h 10000"/>
              <a:gd name="connsiteX5" fmla="*/ 10000 w 10000"/>
              <a:gd name="connsiteY5" fmla="*/ 8980 h 10000"/>
              <a:gd name="connsiteX6" fmla="*/ 9422 w 10000"/>
              <a:gd name="connsiteY6" fmla="*/ 8542 h 10000"/>
              <a:gd name="connsiteX7" fmla="*/ 9405 w 10000"/>
              <a:gd name="connsiteY7" fmla="*/ 6734 h 10000"/>
              <a:gd name="connsiteX8" fmla="*/ 6984 w 10000"/>
              <a:gd name="connsiteY8" fmla="*/ 6734 h 10000"/>
              <a:gd name="connsiteX9" fmla="*/ 6954 w 10000"/>
              <a:gd name="connsiteY9" fmla="*/ 8796 h 10000"/>
              <a:gd name="connsiteX10" fmla="*/ 2235 w 10000"/>
              <a:gd name="connsiteY10" fmla="*/ 9976 h 10000"/>
              <a:gd name="connsiteX11" fmla="*/ 0 w 10000"/>
              <a:gd name="connsiteY11" fmla="*/ 10000 h 10000"/>
              <a:gd name="connsiteX12" fmla="*/ 15 w 10000"/>
              <a:gd name="connsiteY12" fmla="*/ 7550 h 10000"/>
              <a:gd name="connsiteX0" fmla="*/ 1797 w 10000"/>
              <a:gd name="connsiteY0" fmla="*/ 0 h 10000"/>
              <a:gd name="connsiteX1" fmla="*/ 1620 w 10000"/>
              <a:gd name="connsiteY1" fmla="*/ 3999 h 10000"/>
              <a:gd name="connsiteX2" fmla="*/ 7352 w 10000"/>
              <a:gd name="connsiteY2" fmla="*/ 3999 h 10000"/>
              <a:gd name="connsiteX3" fmla="*/ 7337 w 10000"/>
              <a:gd name="connsiteY3" fmla="*/ 3089 h 10000"/>
              <a:gd name="connsiteX4" fmla="*/ 9925 w 10000"/>
              <a:gd name="connsiteY4" fmla="*/ 3089 h 10000"/>
              <a:gd name="connsiteX5" fmla="*/ 10000 w 10000"/>
              <a:gd name="connsiteY5" fmla="*/ 8980 h 10000"/>
              <a:gd name="connsiteX6" fmla="*/ 9422 w 10000"/>
              <a:gd name="connsiteY6" fmla="*/ 8542 h 10000"/>
              <a:gd name="connsiteX7" fmla="*/ 9405 w 10000"/>
              <a:gd name="connsiteY7" fmla="*/ 6734 h 10000"/>
              <a:gd name="connsiteX8" fmla="*/ 6984 w 10000"/>
              <a:gd name="connsiteY8" fmla="*/ 6734 h 10000"/>
              <a:gd name="connsiteX9" fmla="*/ 6954 w 10000"/>
              <a:gd name="connsiteY9" fmla="*/ 8796 h 10000"/>
              <a:gd name="connsiteX10" fmla="*/ 2235 w 10000"/>
              <a:gd name="connsiteY10" fmla="*/ 9976 h 10000"/>
              <a:gd name="connsiteX11" fmla="*/ 0 w 10000"/>
              <a:gd name="connsiteY11" fmla="*/ 10000 h 10000"/>
              <a:gd name="connsiteX12" fmla="*/ 15 w 10000"/>
              <a:gd name="connsiteY12" fmla="*/ 7550 h 10000"/>
              <a:gd name="connsiteX0" fmla="*/ 1797 w 10000"/>
              <a:gd name="connsiteY0" fmla="*/ 0 h 10000"/>
              <a:gd name="connsiteX1" fmla="*/ 1833 w 10000"/>
              <a:gd name="connsiteY1" fmla="*/ 3999 h 10000"/>
              <a:gd name="connsiteX2" fmla="*/ 7352 w 10000"/>
              <a:gd name="connsiteY2" fmla="*/ 3999 h 10000"/>
              <a:gd name="connsiteX3" fmla="*/ 7337 w 10000"/>
              <a:gd name="connsiteY3" fmla="*/ 3089 h 10000"/>
              <a:gd name="connsiteX4" fmla="*/ 9925 w 10000"/>
              <a:gd name="connsiteY4" fmla="*/ 3089 h 10000"/>
              <a:gd name="connsiteX5" fmla="*/ 10000 w 10000"/>
              <a:gd name="connsiteY5" fmla="*/ 8980 h 10000"/>
              <a:gd name="connsiteX6" fmla="*/ 9422 w 10000"/>
              <a:gd name="connsiteY6" fmla="*/ 8542 h 10000"/>
              <a:gd name="connsiteX7" fmla="*/ 9405 w 10000"/>
              <a:gd name="connsiteY7" fmla="*/ 6734 h 10000"/>
              <a:gd name="connsiteX8" fmla="*/ 6984 w 10000"/>
              <a:gd name="connsiteY8" fmla="*/ 6734 h 10000"/>
              <a:gd name="connsiteX9" fmla="*/ 6954 w 10000"/>
              <a:gd name="connsiteY9" fmla="*/ 8796 h 10000"/>
              <a:gd name="connsiteX10" fmla="*/ 2235 w 10000"/>
              <a:gd name="connsiteY10" fmla="*/ 9976 h 10000"/>
              <a:gd name="connsiteX11" fmla="*/ 0 w 10000"/>
              <a:gd name="connsiteY11" fmla="*/ 10000 h 10000"/>
              <a:gd name="connsiteX12" fmla="*/ 15 w 10000"/>
              <a:gd name="connsiteY12" fmla="*/ 755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" h="10000">
                <a:moveTo>
                  <a:pt x="1797" y="0"/>
                </a:moveTo>
                <a:cubicBezTo>
                  <a:pt x="1804" y="1333"/>
                  <a:pt x="1826" y="2667"/>
                  <a:pt x="1833" y="3999"/>
                </a:cubicBezTo>
                <a:lnTo>
                  <a:pt x="7352" y="3999"/>
                </a:lnTo>
                <a:cubicBezTo>
                  <a:pt x="7347" y="3696"/>
                  <a:pt x="7342" y="3392"/>
                  <a:pt x="7337" y="3089"/>
                </a:cubicBezTo>
                <a:lnTo>
                  <a:pt x="9925" y="3089"/>
                </a:lnTo>
                <a:cubicBezTo>
                  <a:pt x="9950" y="5053"/>
                  <a:pt x="9975" y="7016"/>
                  <a:pt x="10000" y="8980"/>
                </a:cubicBezTo>
                <a:lnTo>
                  <a:pt x="9422" y="8542"/>
                </a:lnTo>
                <a:cubicBezTo>
                  <a:pt x="9416" y="7940"/>
                  <a:pt x="9411" y="7336"/>
                  <a:pt x="9405" y="6734"/>
                </a:cubicBezTo>
                <a:lnTo>
                  <a:pt x="6984" y="6734"/>
                </a:lnTo>
                <a:cubicBezTo>
                  <a:pt x="6974" y="7421"/>
                  <a:pt x="6964" y="8109"/>
                  <a:pt x="6954" y="8796"/>
                </a:cubicBezTo>
                <a:lnTo>
                  <a:pt x="2235" y="9976"/>
                </a:lnTo>
                <a:lnTo>
                  <a:pt x="0" y="10000"/>
                </a:lnTo>
                <a:cubicBezTo>
                  <a:pt x="5" y="9183"/>
                  <a:pt x="10" y="8367"/>
                  <a:pt x="15" y="755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>
              <a:defRPr/>
            </a:pPr>
            <a:endParaRPr lang="it-IT" u="none" dirty="0"/>
          </a:p>
        </p:txBody>
      </p:sp>
      <p:grpSp>
        <p:nvGrpSpPr>
          <p:cNvPr id="22" name="Group 115">
            <a:extLst>
              <a:ext uri="{FF2B5EF4-FFF2-40B4-BE49-F238E27FC236}">
                <a16:creationId xmlns:a16="http://schemas.microsoft.com/office/drawing/2014/main" id="{893E5B23-DB07-470A-BA9E-F483979CA2B0}"/>
              </a:ext>
            </a:extLst>
          </p:cNvPr>
          <p:cNvGrpSpPr>
            <a:grpSpLocks/>
          </p:cNvGrpSpPr>
          <p:nvPr/>
        </p:nvGrpSpPr>
        <p:grpSpPr bwMode="auto">
          <a:xfrm>
            <a:off x="5447558" y="4546601"/>
            <a:ext cx="1794619" cy="303213"/>
            <a:chOff x="256" y="2224"/>
            <a:chExt cx="1008" cy="191"/>
          </a:xfrm>
        </p:grpSpPr>
        <p:sp>
          <p:nvSpPr>
            <p:cNvPr id="157794" name="Rectangle 116">
              <a:extLst>
                <a:ext uri="{FF2B5EF4-FFF2-40B4-BE49-F238E27FC236}">
                  <a16:creationId xmlns:a16="http://schemas.microsoft.com/office/drawing/2014/main" id="{09B5196E-16BF-469E-B96B-5655CF745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795" name="Rectangle 117">
              <a:extLst>
                <a:ext uri="{FF2B5EF4-FFF2-40B4-BE49-F238E27FC236}">
                  <a16:creationId xmlns:a16="http://schemas.microsoft.com/office/drawing/2014/main" id="{C2034EEB-1DE9-417C-8B96-2F6B71BD5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8" name="Rectangle 118">
              <a:extLst>
                <a:ext uri="{FF2B5EF4-FFF2-40B4-BE49-F238E27FC236}">
                  <a16:creationId xmlns:a16="http://schemas.microsoft.com/office/drawing/2014/main" id="{8C9CAC22-D3B2-42C9-B3AC-394337431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12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9" name="Rectangle 119">
              <a:extLst>
                <a:ext uri="{FF2B5EF4-FFF2-40B4-BE49-F238E27FC236}">
                  <a16:creationId xmlns:a16="http://schemas.microsoft.com/office/drawing/2014/main" id="{4B64B6BF-1D16-4568-8C00-BF856ACC0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" y="2232"/>
              <a:ext cx="325" cy="176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 dirty="0">
                  <a:solidFill>
                    <a:srgbClr val="FF0000"/>
                  </a:solidFill>
                  <a:latin typeface="+mn-lt"/>
                </a:rPr>
                <a:t> R</a:t>
              </a:r>
              <a:r>
                <a:rPr lang="en-US" altLang="it-IT" sz="1400" u="none" baseline="-25000" dirty="0">
                  <a:solidFill>
                    <a:srgbClr val="FF0000"/>
                  </a:solidFill>
                  <a:latin typeface="+mn-lt"/>
                </a:rPr>
                <a:t>2</a:t>
              </a:r>
              <a:r>
                <a:rPr lang="en-US" altLang="it-IT" sz="1400" u="none" dirty="0">
                  <a:solidFill>
                    <a:srgbClr val="FF0000"/>
                  </a:solidFill>
                  <a:latin typeface="+mn-lt"/>
                </a:rPr>
                <a:t> 2</a:t>
              </a:r>
              <a:endParaRPr lang="en-US" altLang="it-IT" u="none" baseline="-250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57798" name="Rectangle 120">
              <a:extLst>
                <a:ext uri="{FF2B5EF4-FFF2-40B4-BE49-F238E27FC236}">
                  <a16:creationId xmlns:a16="http://schemas.microsoft.com/office/drawing/2014/main" id="{23C7EBFF-75F7-4F52-9D82-BC7A93D79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799" name="Line 121">
              <a:extLst>
                <a:ext uri="{FF2B5EF4-FFF2-40B4-BE49-F238E27FC236}">
                  <a16:creationId xmlns:a16="http://schemas.microsoft.com/office/drawing/2014/main" id="{B96FC941-C86A-4F4A-ADB0-CCCEA2E75F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00" name="Line 122">
              <a:extLst>
                <a:ext uri="{FF2B5EF4-FFF2-40B4-BE49-F238E27FC236}">
                  <a16:creationId xmlns:a16="http://schemas.microsoft.com/office/drawing/2014/main" id="{612EB48C-A200-4F42-9779-A30524E767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01" name="Line 123">
              <a:extLst>
                <a:ext uri="{FF2B5EF4-FFF2-40B4-BE49-F238E27FC236}">
                  <a16:creationId xmlns:a16="http://schemas.microsoft.com/office/drawing/2014/main" id="{46C0A092-A4FE-4CCE-96FC-AC4AF180C3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23" name="Group 124">
            <a:extLst>
              <a:ext uri="{FF2B5EF4-FFF2-40B4-BE49-F238E27FC236}">
                <a16:creationId xmlns:a16="http://schemas.microsoft.com/office/drawing/2014/main" id="{391ABD3D-0D98-4655-88DA-22A83C7E48EB}"/>
              </a:ext>
            </a:extLst>
          </p:cNvPr>
          <p:cNvGrpSpPr>
            <a:grpSpLocks/>
          </p:cNvGrpSpPr>
          <p:nvPr/>
        </p:nvGrpSpPr>
        <p:grpSpPr bwMode="auto">
          <a:xfrm>
            <a:off x="6021389" y="4240213"/>
            <a:ext cx="1208087" cy="303212"/>
            <a:chOff x="501" y="1990"/>
            <a:chExt cx="761" cy="191"/>
          </a:xfrm>
        </p:grpSpPr>
        <p:sp>
          <p:nvSpPr>
            <p:cNvPr id="157788" name="Rectangle 125">
              <a:extLst>
                <a:ext uri="{FF2B5EF4-FFF2-40B4-BE49-F238E27FC236}">
                  <a16:creationId xmlns:a16="http://schemas.microsoft.com/office/drawing/2014/main" id="{1A4025D4-52BA-4CA3-9D20-325BA6F7C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789" name="Rectangle 126">
              <a:extLst>
                <a:ext uri="{FF2B5EF4-FFF2-40B4-BE49-F238E27FC236}">
                  <a16:creationId xmlns:a16="http://schemas.microsoft.com/office/drawing/2014/main" id="{1B6CA4FF-F311-444A-A97C-1487A034F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90" name="Rectangle 127">
              <a:extLst>
                <a:ext uri="{FF2B5EF4-FFF2-40B4-BE49-F238E27FC236}">
                  <a16:creationId xmlns:a16="http://schemas.microsoft.com/office/drawing/2014/main" id="{9C6A14B5-5464-46D4-A995-D1F713401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12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0" name="Rectangle 128">
              <a:extLst>
                <a:ext uri="{FF2B5EF4-FFF2-40B4-BE49-F238E27FC236}">
                  <a16:creationId xmlns:a16="http://schemas.microsoft.com/office/drawing/2014/main" id="{F603484E-A1C6-403B-BC7F-16E18B6C3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792" name="Line 129">
              <a:extLst>
                <a:ext uri="{FF2B5EF4-FFF2-40B4-BE49-F238E27FC236}">
                  <a16:creationId xmlns:a16="http://schemas.microsoft.com/office/drawing/2014/main" id="{5012A440-31D8-4E41-8267-4C003F9F4C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793" name="Line 130">
              <a:extLst>
                <a:ext uri="{FF2B5EF4-FFF2-40B4-BE49-F238E27FC236}">
                  <a16:creationId xmlns:a16="http://schemas.microsoft.com/office/drawing/2014/main" id="{0FE7D0F2-FACB-414E-A40D-B8C6609229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26" name="Group 147">
            <a:extLst>
              <a:ext uri="{FF2B5EF4-FFF2-40B4-BE49-F238E27FC236}">
                <a16:creationId xmlns:a16="http://schemas.microsoft.com/office/drawing/2014/main" id="{58C051E0-CB7D-48FC-8DCE-D6F029354D5D}"/>
              </a:ext>
            </a:extLst>
          </p:cNvPr>
          <p:cNvGrpSpPr>
            <a:grpSpLocks/>
          </p:cNvGrpSpPr>
          <p:nvPr/>
        </p:nvGrpSpPr>
        <p:grpSpPr bwMode="auto">
          <a:xfrm>
            <a:off x="5932488" y="2354263"/>
            <a:ext cx="1479550" cy="303212"/>
            <a:chOff x="332" y="2224"/>
            <a:chExt cx="932" cy="191"/>
          </a:xfrm>
        </p:grpSpPr>
        <p:sp>
          <p:nvSpPr>
            <p:cNvPr id="157766" name="Rectangle 148">
              <a:extLst>
                <a:ext uri="{FF2B5EF4-FFF2-40B4-BE49-F238E27FC236}">
                  <a16:creationId xmlns:a16="http://schemas.microsoft.com/office/drawing/2014/main" id="{3EC13DF7-DEAD-46CB-A140-EE4FAB701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767" name="Rectangle 149">
              <a:extLst>
                <a:ext uri="{FF2B5EF4-FFF2-40B4-BE49-F238E27FC236}">
                  <a16:creationId xmlns:a16="http://schemas.microsoft.com/office/drawing/2014/main" id="{E2E23DEF-5BF5-4FD2-B47C-08ED3A476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68" name="Rectangle 150">
              <a:extLst>
                <a:ext uri="{FF2B5EF4-FFF2-40B4-BE49-F238E27FC236}">
                  <a16:creationId xmlns:a16="http://schemas.microsoft.com/office/drawing/2014/main" id="{B56F560C-5D39-469D-B4E0-1036E26A1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12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69" name="Rectangle 151">
              <a:extLst>
                <a:ext uri="{FF2B5EF4-FFF2-40B4-BE49-F238E27FC236}">
                  <a16:creationId xmlns:a16="http://schemas.microsoft.com/office/drawing/2014/main" id="{9D54D306-87CE-45FF-81FF-0ABBACE6A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1R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70" name="Rectangle 152">
              <a:extLst>
                <a:ext uri="{FF2B5EF4-FFF2-40B4-BE49-F238E27FC236}">
                  <a16:creationId xmlns:a16="http://schemas.microsoft.com/office/drawing/2014/main" id="{7D0FD937-673C-41D0-AE63-FC29CABBB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771" name="Line 153">
              <a:extLst>
                <a:ext uri="{FF2B5EF4-FFF2-40B4-BE49-F238E27FC236}">
                  <a16:creationId xmlns:a16="http://schemas.microsoft.com/office/drawing/2014/main" id="{AE5957E3-FD39-4BC2-BBCD-F2C134252E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772" name="Line 154">
              <a:extLst>
                <a:ext uri="{FF2B5EF4-FFF2-40B4-BE49-F238E27FC236}">
                  <a16:creationId xmlns:a16="http://schemas.microsoft.com/office/drawing/2014/main" id="{E3F42461-78B7-4E44-B957-7B0521E889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773" name="Line 155">
              <a:extLst>
                <a:ext uri="{FF2B5EF4-FFF2-40B4-BE49-F238E27FC236}">
                  <a16:creationId xmlns:a16="http://schemas.microsoft.com/office/drawing/2014/main" id="{F8B3A364-C3B0-4D94-80E2-21E3B444D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sp>
        <p:nvSpPr>
          <p:cNvPr id="157743" name="Text Box 166">
            <a:extLst>
              <a:ext uri="{FF2B5EF4-FFF2-40B4-BE49-F238E27FC236}">
                <a16:creationId xmlns:a16="http://schemas.microsoft.com/office/drawing/2014/main" id="{D56CABCF-A01E-41C1-8DD6-F46655D053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6501" y="5411789"/>
            <a:ext cx="1158875" cy="36988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it-IT" b="1" u="none">
                <a:latin typeface="+mn-lt"/>
              </a:rPr>
              <a:t>Router (R)</a:t>
            </a:r>
          </a:p>
        </p:txBody>
      </p:sp>
      <p:sp>
        <p:nvSpPr>
          <p:cNvPr id="157744" name="Text Box 167">
            <a:extLst>
              <a:ext uri="{FF2B5EF4-FFF2-40B4-BE49-F238E27FC236}">
                <a16:creationId xmlns:a16="http://schemas.microsoft.com/office/drawing/2014/main" id="{FBEEE352-F9F9-4682-AF07-7EF5EAE9F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10638" y="3098800"/>
            <a:ext cx="1122362" cy="36988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it-IT" b="1" u="none">
                <a:latin typeface="+mn-lt"/>
              </a:rPr>
              <a:t>Switch (S)</a:t>
            </a:r>
          </a:p>
        </p:txBody>
      </p:sp>
      <p:graphicFrame>
        <p:nvGraphicFramePr>
          <p:cNvPr id="176" name="Diagramma 175">
            <a:extLst>
              <a:ext uri="{FF2B5EF4-FFF2-40B4-BE49-F238E27FC236}">
                <a16:creationId xmlns:a16="http://schemas.microsoft.com/office/drawing/2014/main" id="{EAE97FBB-C185-43B1-96CD-133203AD85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2771593"/>
              </p:ext>
            </p:extLst>
          </p:nvPr>
        </p:nvGraphicFramePr>
        <p:xfrm>
          <a:off x="1749523" y="3004135"/>
          <a:ext cx="4903691" cy="1101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57746" name="Text Box 54">
            <a:extLst>
              <a:ext uri="{FF2B5EF4-FFF2-40B4-BE49-F238E27FC236}">
                <a16:creationId xmlns:a16="http://schemas.microsoft.com/office/drawing/2014/main" id="{C7816EC7-BB43-4C1E-A4F7-D63A8A922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1" y="5570538"/>
            <a:ext cx="31432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000" u="none">
                <a:solidFill>
                  <a:schemeClr val="accent2"/>
                </a:solidFill>
                <a:latin typeface="+mn-lt"/>
              </a:rPr>
              <a:t>2</a:t>
            </a:r>
          </a:p>
        </p:txBody>
      </p:sp>
      <p:sp>
        <p:nvSpPr>
          <p:cNvPr id="157747" name="Text Box 8">
            <a:extLst>
              <a:ext uri="{FF2B5EF4-FFF2-40B4-BE49-F238E27FC236}">
                <a16:creationId xmlns:a16="http://schemas.microsoft.com/office/drawing/2014/main" id="{68849CF0-A40E-4E6F-B0D6-3FF961B5D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4064" y="1374776"/>
            <a:ext cx="912429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400" u="none" dirty="0">
                <a:solidFill>
                  <a:schemeClr val="accent2"/>
                </a:solidFill>
                <a:latin typeface="+mn-lt"/>
              </a:rPr>
              <a:t>I1,M1</a:t>
            </a:r>
          </a:p>
        </p:txBody>
      </p:sp>
      <p:sp>
        <p:nvSpPr>
          <p:cNvPr id="157748" name="Text Box 8">
            <a:extLst>
              <a:ext uri="{FF2B5EF4-FFF2-40B4-BE49-F238E27FC236}">
                <a16:creationId xmlns:a16="http://schemas.microsoft.com/office/drawing/2014/main" id="{A33A0AAD-E403-4D1D-9A63-2C9CC5F77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6689" y="214313"/>
            <a:ext cx="137477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000" u="none">
                <a:solidFill>
                  <a:schemeClr val="accent2"/>
                </a:solidFill>
                <a:latin typeface="+mn-lt"/>
              </a:rPr>
              <a:t>word.exe …</a:t>
            </a:r>
          </a:p>
        </p:txBody>
      </p:sp>
      <p:sp>
        <p:nvSpPr>
          <p:cNvPr id="157749" name="Text Box 8">
            <a:extLst>
              <a:ext uri="{FF2B5EF4-FFF2-40B4-BE49-F238E27FC236}">
                <a16:creationId xmlns:a16="http://schemas.microsoft.com/office/drawing/2014/main" id="{374E1714-BD87-49EF-A0D6-A2EDE443CF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088" y="30163"/>
            <a:ext cx="1306512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000" u="none">
                <a:solidFill>
                  <a:schemeClr val="accent2"/>
                </a:solidFill>
                <a:latin typeface="+mn-lt"/>
              </a:rPr>
              <a:t>…excel.exe</a:t>
            </a:r>
          </a:p>
        </p:txBody>
      </p:sp>
      <p:sp>
        <p:nvSpPr>
          <p:cNvPr id="157750" name="Text Box 8">
            <a:extLst>
              <a:ext uri="{FF2B5EF4-FFF2-40B4-BE49-F238E27FC236}">
                <a16:creationId xmlns:a16="http://schemas.microsoft.com/office/drawing/2014/main" id="{8D117FFC-80A1-42CC-9B8F-A5D64F1FC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0539" y="4114800"/>
            <a:ext cx="122872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000" u="none">
                <a:solidFill>
                  <a:schemeClr val="accent2"/>
                </a:solidFill>
                <a:latin typeface="+mn-lt"/>
              </a:rPr>
              <a:t>ffox.exe …</a:t>
            </a:r>
          </a:p>
        </p:txBody>
      </p:sp>
      <p:sp>
        <p:nvSpPr>
          <p:cNvPr id="157751" name="Text Box 8">
            <a:extLst>
              <a:ext uri="{FF2B5EF4-FFF2-40B4-BE49-F238E27FC236}">
                <a16:creationId xmlns:a16="http://schemas.microsoft.com/office/drawing/2014/main" id="{301BDD16-4B6E-48F9-8AD1-A1150973E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7489" y="4114800"/>
            <a:ext cx="1436687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000" u="none">
                <a:solidFill>
                  <a:schemeClr val="accent2"/>
                </a:solidFill>
                <a:latin typeface="+mn-lt"/>
              </a:rPr>
              <a:t>…emule.exe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BE186E8-9D6F-4F32-A34C-866DB13C6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227582"/>
              </p:ext>
            </p:extLst>
          </p:nvPr>
        </p:nvGraphicFramePr>
        <p:xfrm>
          <a:off x="2006601" y="1879600"/>
          <a:ext cx="3051174" cy="342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24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0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25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53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M1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MR</a:t>
                      </a:r>
                      <a:r>
                        <a:rPr lang="en-US" sz="1400" baseline="-25000" dirty="0">
                          <a:sym typeface="Wingdings" panose="05000000000000000000" pitchFamily="2" charset="2"/>
                        </a:rPr>
                        <a:t>1</a:t>
                      </a:r>
                      <a:endParaRPr lang="it-IT" sz="1400" dirty="0"/>
                    </a:p>
                  </a:txBody>
                  <a:tcPr marL="91434" marR="91434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I1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I2</a:t>
                      </a:r>
                      <a:endParaRPr lang="it-IT" sz="1400" dirty="0"/>
                    </a:p>
                  </a:txBody>
                  <a:tcPr marL="91434" marR="91434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dirty="0"/>
                        <a:t>PB</a:t>
                      </a:r>
                      <a:endParaRPr lang="it-IT" sz="1400" dirty="0"/>
                    </a:p>
                  </a:txBody>
                  <a:tcPr marL="91434" marR="91434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</a:t>
                      </a:r>
                      <a:endParaRPr lang="it-IT" sz="1400" dirty="0"/>
                    </a:p>
                  </a:txBody>
                  <a:tcPr marL="91434" marR="91434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8" name="Table 2">
            <a:extLst>
              <a:ext uri="{FF2B5EF4-FFF2-40B4-BE49-F238E27FC236}">
                <a16:creationId xmlns:a16="http://schemas.microsoft.com/office/drawing/2014/main" id="{FA4442C6-9AA2-46F1-B440-2B55A3BD9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371027"/>
              </p:ext>
            </p:extLst>
          </p:nvPr>
        </p:nvGraphicFramePr>
        <p:xfrm>
          <a:off x="2987675" y="1484313"/>
          <a:ext cx="2070100" cy="342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67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18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4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I1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I2</a:t>
                      </a:r>
                      <a:endParaRPr lang="it-IT" sz="1400" dirty="0"/>
                    </a:p>
                  </a:txBody>
                  <a:tcPr marL="91446" marR="91446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dirty="0"/>
                        <a:t>PB</a:t>
                      </a:r>
                      <a:endParaRPr lang="it-IT" sz="1400" dirty="0"/>
                    </a:p>
                  </a:txBody>
                  <a:tcPr marL="91446" marR="91446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</a:t>
                      </a:r>
                      <a:endParaRPr lang="it-IT" sz="1400" dirty="0"/>
                    </a:p>
                  </a:txBody>
                  <a:tcPr marL="91446" marR="91446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0" name="Table 2">
            <a:extLst>
              <a:ext uri="{FF2B5EF4-FFF2-40B4-BE49-F238E27FC236}">
                <a16:creationId xmlns:a16="http://schemas.microsoft.com/office/drawing/2014/main" id="{12A11EB4-655E-428D-BF03-592EFEFE2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086045"/>
              </p:ext>
            </p:extLst>
          </p:nvPr>
        </p:nvGraphicFramePr>
        <p:xfrm>
          <a:off x="3678238" y="1087439"/>
          <a:ext cx="1382712" cy="3444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1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44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dirty="0"/>
                        <a:t>PB</a:t>
                      </a:r>
                      <a:endParaRPr lang="it-IT" sz="1400" dirty="0"/>
                    </a:p>
                  </a:txBody>
                  <a:tcPr marL="91405" marR="91405" marT="45760" marB="457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</a:t>
                      </a:r>
                      <a:endParaRPr lang="it-IT" sz="1400" dirty="0"/>
                    </a:p>
                  </a:txBody>
                  <a:tcPr marL="91405" marR="91405" marT="45760" marB="457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1" name="Table 2">
            <a:extLst>
              <a:ext uri="{FF2B5EF4-FFF2-40B4-BE49-F238E27FC236}">
                <a16:creationId xmlns:a16="http://schemas.microsoft.com/office/drawing/2014/main" id="{A611618B-D368-488E-A6F4-66E9705F90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06340"/>
              </p:ext>
            </p:extLst>
          </p:nvPr>
        </p:nvGraphicFramePr>
        <p:xfrm>
          <a:off x="4465639" y="692150"/>
          <a:ext cx="592137" cy="342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2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</a:t>
                      </a:r>
                      <a:endParaRPr lang="it-IT" sz="1400" dirty="0"/>
                    </a:p>
                  </a:txBody>
                  <a:tcPr marL="91551" marR="91551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040C28A-82C0-41FE-B1C2-5A778159ADDF}"/>
                  </a:ext>
                </a:extLst>
              </p14:cNvPr>
              <p14:cNvContentPartPr/>
              <p14:nvPr/>
            </p14:nvContentPartPr>
            <p14:xfrm>
              <a:off x="7582894" y="1246167"/>
              <a:ext cx="2107800" cy="3840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040C28A-82C0-41FE-B1C2-5A778159ADD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73534" y="1236807"/>
                <a:ext cx="2126520" cy="385884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57791" name="Object 9">
            <a:extLst>
              <a:ext uri="{FF2B5EF4-FFF2-40B4-BE49-F238E27FC236}">
                <a16:creationId xmlns:a16="http://schemas.microsoft.com/office/drawing/2014/main" id="{82B8EB52-588A-493F-820A-F8B93642C4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642274"/>
              </p:ext>
            </p:extLst>
          </p:nvPr>
        </p:nvGraphicFramePr>
        <p:xfrm>
          <a:off x="9078913" y="1165225"/>
          <a:ext cx="64611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4" imgW="1307263" imgH="1084139" progId="">
                  <p:embed/>
                </p:oleObj>
              </mc:Choice>
              <mc:Fallback>
                <p:oleObj name="Clip" r:id="rId14" imgW="1307263" imgH="1084139" progId="">
                  <p:embed/>
                  <p:pic>
                    <p:nvPicPr>
                      <p:cNvPr id="157791" name="Object 9">
                        <a:extLst>
                          <a:ext uri="{FF2B5EF4-FFF2-40B4-BE49-F238E27FC236}">
                            <a16:creationId xmlns:a16="http://schemas.microsoft.com/office/drawing/2014/main" id="{82B8EB52-588A-493F-820A-F8B93642C4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78913" y="1165225"/>
                        <a:ext cx="646112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8" name="Text Box 8">
            <a:extLst>
              <a:ext uri="{FF2B5EF4-FFF2-40B4-BE49-F238E27FC236}">
                <a16:creationId xmlns:a16="http://schemas.microsoft.com/office/drawing/2014/main" id="{3558FB6E-6428-4EC9-8022-C02FFE14C9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476" y="1330326"/>
            <a:ext cx="981359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400" u="none" dirty="0">
                <a:solidFill>
                  <a:schemeClr val="accent2"/>
                </a:solidFill>
                <a:latin typeface="+mn-lt"/>
              </a:rPr>
              <a:t>I3, M3</a:t>
            </a:r>
          </a:p>
        </p:txBody>
      </p:sp>
      <p:grpSp>
        <p:nvGrpSpPr>
          <p:cNvPr id="25" name="Group 140">
            <a:extLst>
              <a:ext uri="{FF2B5EF4-FFF2-40B4-BE49-F238E27FC236}">
                <a16:creationId xmlns:a16="http://schemas.microsoft.com/office/drawing/2014/main" id="{299A9C42-92FE-4640-A5AE-1E5AD13B2E7A}"/>
              </a:ext>
            </a:extLst>
          </p:cNvPr>
          <p:cNvGrpSpPr>
            <a:grpSpLocks/>
          </p:cNvGrpSpPr>
          <p:nvPr/>
        </p:nvGrpSpPr>
        <p:grpSpPr bwMode="auto">
          <a:xfrm>
            <a:off x="8818564" y="4268788"/>
            <a:ext cx="1208087" cy="303212"/>
            <a:chOff x="501" y="1990"/>
            <a:chExt cx="761" cy="191"/>
          </a:xfrm>
        </p:grpSpPr>
        <p:sp>
          <p:nvSpPr>
            <p:cNvPr id="157774" name="Rectangle 141">
              <a:extLst>
                <a:ext uri="{FF2B5EF4-FFF2-40B4-BE49-F238E27FC236}">
                  <a16:creationId xmlns:a16="http://schemas.microsoft.com/office/drawing/2014/main" id="{D49A9884-070E-4791-9E5F-8F4D7C7E19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775" name="Rectangle 142">
              <a:extLst>
                <a:ext uri="{FF2B5EF4-FFF2-40B4-BE49-F238E27FC236}">
                  <a16:creationId xmlns:a16="http://schemas.microsoft.com/office/drawing/2014/main" id="{BCBCE3BE-2421-405F-9E9A-7E81A8B47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76" name="Rectangle 143">
              <a:extLst>
                <a:ext uri="{FF2B5EF4-FFF2-40B4-BE49-F238E27FC236}">
                  <a16:creationId xmlns:a16="http://schemas.microsoft.com/office/drawing/2014/main" id="{850B7F2A-1162-4BFF-9399-BF83CB5BA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 dirty="0">
                  <a:latin typeface="+mn-lt"/>
                </a:rPr>
                <a:t>12</a:t>
              </a:r>
              <a:endParaRPr lang="en-US" altLang="it-IT" u="none" baseline="-25000" dirty="0">
                <a:latin typeface="+mn-lt"/>
              </a:endParaRPr>
            </a:p>
          </p:txBody>
        </p:sp>
        <p:sp>
          <p:nvSpPr>
            <p:cNvPr id="157777" name="Rectangle 144">
              <a:extLst>
                <a:ext uri="{FF2B5EF4-FFF2-40B4-BE49-F238E27FC236}">
                  <a16:creationId xmlns:a16="http://schemas.microsoft.com/office/drawing/2014/main" id="{B6AE1F4F-8638-411C-B702-021CB40C6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778" name="Line 145">
              <a:extLst>
                <a:ext uri="{FF2B5EF4-FFF2-40B4-BE49-F238E27FC236}">
                  <a16:creationId xmlns:a16="http://schemas.microsoft.com/office/drawing/2014/main" id="{D56105C1-AA78-476B-94CD-92362D8913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779" name="Line 146">
              <a:extLst>
                <a:ext uri="{FF2B5EF4-FFF2-40B4-BE49-F238E27FC236}">
                  <a16:creationId xmlns:a16="http://schemas.microsoft.com/office/drawing/2014/main" id="{A8B737F6-1299-4E5F-A43B-7337A7A298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24" name="Group 131">
            <a:extLst>
              <a:ext uri="{FF2B5EF4-FFF2-40B4-BE49-F238E27FC236}">
                <a16:creationId xmlns:a16="http://schemas.microsoft.com/office/drawing/2014/main" id="{0A771816-1215-49B4-9D82-F05C715B4678}"/>
              </a:ext>
            </a:extLst>
          </p:cNvPr>
          <p:cNvGrpSpPr>
            <a:grpSpLocks/>
          </p:cNvGrpSpPr>
          <p:nvPr/>
        </p:nvGrpSpPr>
        <p:grpSpPr bwMode="auto">
          <a:xfrm>
            <a:off x="8559800" y="4575176"/>
            <a:ext cx="1479550" cy="303213"/>
            <a:chOff x="332" y="2224"/>
            <a:chExt cx="932" cy="191"/>
          </a:xfrm>
        </p:grpSpPr>
        <p:sp>
          <p:nvSpPr>
            <p:cNvPr id="157780" name="Rectangle 132">
              <a:extLst>
                <a:ext uri="{FF2B5EF4-FFF2-40B4-BE49-F238E27FC236}">
                  <a16:creationId xmlns:a16="http://schemas.microsoft.com/office/drawing/2014/main" id="{0AA0B039-539B-4D24-B326-FF0F3D4EB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781" name="Rectangle 133">
              <a:extLst>
                <a:ext uri="{FF2B5EF4-FFF2-40B4-BE49-F238E27FC236}">
                  <a16:creationId xmlns:a16="http://schemas.microsoft.com/office/drawing/2014/main" id="{5B38FB4F-CC9F-408E-9541-8A760D0C2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82" name="Rectangle 134">
              <a:extLst>
                <a:ext uri="{FF2B5EF4-FFF2-40B4-BE49-F238E27FC236}">
                  <a16:creationId xmlns:a16="http://schemas.microsoft.com/office/drawing/2014/main" id="{CB45959F-2B34-44E1-A0D9-301BE363D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12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83" name="Rectangle 135">
              <a:extLst>
                <a:ext uri="{FF2B5EF4-FFF2-40B4-BE49-F238E27FC236}">
                  <a16:creationId xmlns:a16="http://schemas.microsoft.com/office/drawing/2014/main" id="{A30BEC6F-5A9C-4382-ADE0-30B72DEDE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1R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84" name="Rectangle 136">
              <a:extLst>
                <a:ext uri="{FF2B5EF4-FFF2-40B4-BE49-F238E27FC236}">
                  <a16:creationId xmlns:a16="http://schemas.microsoft.com/office/drawing/2014/main" id="{B05CCE78-ED6C-4AE5-B00C-27A1924CC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785" name="Line 137">
              <a:extLst>
                <a:ext uri="{FF2B5EF4-FFF2-40B4-BE49-F238E27FC236}">
                  <a16:creationId xmlns:a16="http://schemas.microsoft.com/office/drawing/2014/main" id="{A533F249-DB1A-4323-8E78-2F627B1CC9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786" name="Line 138">
              <a:extLst>
                <a:ext uri="{FF2B5EF4-FFF2-40B4-BE49-F238E27FC236}">
                  <a16:creationId xmlns:a16="http://schemas.microsoft.com/office/drawing/2014/main" id="{2DD8A925-582D-4E57-A87F-1308DF949D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787" name="Line 139">
              <a:extLst>
                <a:ext uri="{FF2B5EF4-FFF2-40B4-BE49-F238E27FC236}">
                  <a16:creationId xmlns:a16="http://schemas.microsoft.com/office/drawing/2014/main" id="{B59E78D5-6601-4BB6-B435-335D9600D3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27" name="Group 156">
            <a:extLst>
              <a:ext uri="{FF2B5EF4-FFF2-40B4-BE49-F238E27FC236}">
                <a16:creationId xmlns:a16="http://schemas.microsoft.com/office/drawing/2014/main" id="{5E9B90CC-BE9E-4E8A-9AF8-4820133651DA}"/>
              </a:ext>
            </a:extLst>
          </p:cNvPr>
          <p:cNvGrpSpPr>
            <a:grpSpLocks/>
          </p:cNvGrpSpPr>
          <p:nvPr/>
        </p:nvGrpSpPr>
        <p:grpSpPr bwMode="auto">
          <a:xfrm>
            <a:off x="8774113" y="2382838"/>
            <a:ext cx="1479550" cy="303212"/>
            <a:chOff x="332" y="2224"/>
            <a:chExt cx="932" cy="191"/>
          </a:xfrm>
        </p:grpSpPr>
        <p:sp>
          <p:nvSpPr>
            <p:cNvPr id="157758" name="Rectangle 157">
              <a:extLst>
                <a:ext uri="{FF2B5EF4-FFF2-40B4-BE49-F238E27FC236}">
                  <a16:creationId xmlns:a16="http://schemas.microsoft.com/office/drawing/2014/main" id="{238E20E2-E0D0-465D-9C25-A93345B91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759" name="Rectangle 158">
              <a:extLst>
                <a:ext uri="{FF2B5EF4-FFF2-40B4-BE49-F238E27FC236}">
                  <a16:creationId xmlns:a16="http://schemas.microsoft.com/office/drawing/2014/main" id="{81FDB3F9-5BE0-40E0-8C75-B049E7A32E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60" name="Rectangle 159">
              <a:extLst>
                <a:ext uri="{FF2B5EF4-FFF2-40B4-BE49-F238E27FC236}">
                  <a16:creationId xmlns:a16="http://schemas.microsoft.com/office/drawing/2014/main" id="{1B4889B3-7FF2-4903-A652-551A7BEE9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12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61" name="Rectangle 160">
              <a:extLst>
                <a:ext uri="{FF2B5EF4-FFF2-40B4-BE49-F238E27FC236}">
                  <a16:creationId xmlns:a16="http://schemas.microsoft.com/office/drawing/2014/main" id="{34FE4B0F-C787-4F5D-9E70-E5554C6240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1R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62" name="Rectangle 161">
              <a:extLst>
                <a:ext uri="{FF2B5EF4-FFF2-40B4-BE49-F238E27FC236}">
                  <a16:creationId xmlns:a16="http://schemas.microsoft.com/office/drawing/2014/main" id="{BAFB8063-3647-47E9-8317-181328625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763" name="Line 162">
              <a:extLst>
                <a:ext uri="{FF2B5EF4-FFF2-40B4-BE49-F238E27FC236}">
                  <a16:creationId xmlns:a16="http://schemas.microsoft.com/office/drawing/2014/main" id="{414C906B-D452-4776-ACF7-823BC3D1B8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764" name="Line 163">
              <a:extLst>
                <a:ext uri="{FF2B5EF4-FFF2-40B4-BE49-F238E27FC236}">
                  <a16:creationId xmlns:a16="http://schemas.microsoft.com/office/drawing/2014/main" id="{C6A2FEE6-C393-4B99-A8DF-419457BDF0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765" name="Line 164">
              <a:extLst>
                <a:ext uri="{FF2B5EF4-FFF2-40B4-BE49-F238E27FC236}">
                  <a16:creationId xmlns:a16="http://schemas.microsoft.com/office/drawing/2014/main" id="{6916A5B3-E4A3-472A-AD71-5DF6758358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157796" name="Group 100">
            <a:extLst>
              <a:ext uri="{FF2B5EF4-FFF2-40B4-BE49-F238E27FC236}">
                <a16:creationId xmlns:a16="http://schemas.microsoft.com/office/drawing/2014/main" id="{257C4869-7006-4110-BA3D-41C629E43CC4}"/>
              </a:ext>
            </a:extLst>
          </p:cNvPr>
          <p:cNvGrpSpPr>
            <a:grpSpLocks/>
          </p:cNvGrpSpPr>
          <p:nvPr/>
        </p:nvGrpSpPr>
        <p:grpSpPr bwMode="auto">
          <a:xfrm>
            <a:off x="9105901" y="4983164"/>
            <a:ext cx="766763" cy="433387"/>
            <a:chOff x="3600" y="219"/>
            <a:chExt cx="360" cy="175"/>
          </a:xfrm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1039661B-8531-4954-9A0F-5D1C087D6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8" name="Line 102">
              <a:extLst>
                <a:ext uri="{FF2B5EF4-FFF2-40B4-BE49-F238E27FC236}">
                  <a16:creationId xmlns:a16="http://schemas.microsoft.com/office/drawing/2014/main" id="{DE8AE4D5-AEB8-4F8B-8D86-4E5CA0E4C7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04" name="Line 103">
              <a:extLst>
                <a:ext uri="{FF2B5EF4-FFF2-40B4-BE49-F238E27FC236}">
                  <a16:creationId xmlns:a16="http://schemas.microsoft.com/office/drawing/2014/main" id="{37864B31-205F-4F31-AABF-0A32F48BC2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05" name="Rectangle 104">
              <a:extLst>
                <a:ext uri="{FF2B5EF4-FFF2-40B4-BE49-F238E27FC236}">
                  <a16:creationId xmlns:a16="http://schemas.microsoft.com/office/drawing/2014/main" id="{F73806AD-4A68-4E8F-A268-1E7AE65CB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806" name="Oval 105">
              <a:extLst>
                <a:ext uri="{FF2B5EF4-FFF2-40B4-BE49-F238E27FC236}">
                  <a16:creationId xmlns:a16="http://schemas.microsoft.com/office/drawing/2014/main" id="{21855FDD-310F-4A04-A095-2729BBF69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grpSp>
          <p:nvGrpSpPr>
            <p:cNvPr id="157815" name="Group 106">
              <a:extLst>
                <a:ext uri="{FF2B5EF4-FFF2-40B4-BE49-F238E27FC236}">
                  <a16:creationId xmlns:a16="http://schemas.microsoft.com/office/drawing/2014/main" id="{2B89B6ED-66C5-4D85-B026-A1D6692B76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57812" name="Line 107">
                <a:extLst>
                  <a:ext uri="{FF2B5EF4-FFF2-40B4-BE49-F238E27FC236}">
                    <a16:creationId xmlns:a16="http://schemas.microsoft.com/office/drawing/2014/main" id="{E8CD462A-0FCB-46E4-9A60-877B5875E3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  <p:sp>
            <p:nvSpPr>
              <p:cNvPr id="157813" name="Line 108">
                <a:extLst>
                  <a:ext uri="{FF2B5EF4-FFF2-40B4-BE49-F238E27FC236}">
                    <a16:creationId xmlns:a16="http://schemas.microsoft.com/office/drawing/2014/main" id="{E88C285F-5ACC-4624-A2B0-F85FE78A00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  <p:sp>
            <p:nvSpPr>
              <p:cNvPr id="157814" name="Line 109">
                <a:extLst>
                  <a:ext uri="{FF2B5EF4-FFF2-40B4-BE49-F238E27FC236}">
                    <a16:creationId xmlns:a16="http://schemas.microsoft.com/office/drawing/2014/main" id="{D10C89C1-508E-4C3A-BBCE-1E1A8826CB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</p:grpSp>
        <p:grpSp>
          <p:nvGrpSpPr>
            <p:cNvPr id="157816" name="Group 110">
              <a:extLst>
                <a:ext uri="{FF2B5EF4-FFF2-40B4-BE49-F238E27FC236}">
                  <a16:creationId xmlns:a16="http://schemas.microsoft.com/office/drawing/2014/main" id="{36DC74AE-D438-4D7C-8E28-D4C5816322FC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57809" name="Line 111">
                <a:extLst>
                  <a:ext uri="{FF2B5EF4-FFF2-40B4-BE49-F238E27FC236}">
                    <a16:creationId xmlns:a16="http://schemas.microsoft.com/office/drawing/2014/main" id="{BE79A399-5354-494F-9F6F-D4C79C6DB5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  <p:sp>
            <p:nvSpPr>
              <p:cNvPr id="157810" name="Line 112">
                <a:extLst>
                  <a:ext uri="{FF2B5EF4-FFF2-40B4-BE49-F238E27FC236}">
                    <a16:creationId xmlns:a16="http://schemas.microsoft.com/office/drawing/2014/main" id="{ECDEE813-1954-498D-836B-AD9E9F6F1A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  <p:sp>
            <p:nvSpPr>
              <p:cNvPr id="157811" name="Line 113">
                <a:extLst>
                  <a:ext uri="{FF2B5EF4-FFF2-40B4-BE49-F238E27FC236}">
                    <a16:creationId xmlns:a16="http://schemas.microsoft.com/office/drawing/2014/main" id="{B5CEFAB4-AB49-4048-A3BA-AD3D8C2514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</p:grpSp>
      </p:grpSp>
      <p:grpSp>
        <p:nvGrpSpPr>
          <p:cNvPr id="157797" name="Group 11">
            <a:extLst>
              <a:ext uri="{FF2B5EF4-FFF2-40B4-BE49-F238E27FC236}">
                <a16:creationId xmlns:a16="http://schemas.microsoft.com/office/drawing/2014/main" id="{AD2D8DC8-AC76-4559-B2FC-76F9D8DC1189}"/>
              </a:ext>
            </a:extLst>
          </p:cNvPr>
          <p:cNvGrpSpPr>
            <a:grpSpLocks/>
          </p:cNvGrpSpPr>
          <p:nvPr/>
        </p:nvGrpSpPr>
        <p:grpSpPr bwMode="auto">
          <a:xfrm>
            <a:off x="9012238" y="2827338"/>
            <a:ext cx="976312" cy="277812"/>
            <a:chOff x="198" y="3765"/>
            <a:chExt cx="693" cy="287"/>
          </a:xfrm>
        </p:grpSpPr>
        <p:sp>
          <p:nvSpPr>
            <p:cNvPr id="157872" name="Freeform 12">
              <a:extLst>
                <a:ext uri="{FF2B5EF4-FFF2-40B4-BE49-F238E27FC236}">
                  <a16:creationId xmlns:a16="http://schemas.microsoft.com/office/drawing/2014/main" id="{DA35A7E9-EEE2-4840-9064-B3ABAF636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" y="3888"/>
              <a:ext cx="672" cy="164"/>
            </a:xfrm>
            <a:custGeom>
              <a:avLst/>
              <a:gdLst>
                <a:gd name="T0" fmla="*/ 179 w 672"/>
                <a:gd name="T1" fmla="*/ 0 h 164"/>
                <a:gd name="T2" fmla="*/ 672 w 672"/>
                <a:gd name="T3" fmla="*/ 0 h 164"/>
                <a:gd name="T4" fmla="*/ 508 w 672"/>
                <a:gd name="T5" fmla="*/ 164 h 164"/>
                <a:gd name="T6" fmla="*/ 0 w 672"/>
                <a:gd name="T7" fmla="*/ 164 h 164"/>
                <a:gd name="T8" fmla="*/ 179 w 672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2"/>
                <a:gd name="T16" fmla="*/ 0 h 164"/>
                <a:gd name="T17" fmla="*/ 672 w 672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2" h="164">
                  <a:moveTo>
                    <a:pt x="179" y="0"/>
                  </a:moveTo>
                  <a:lnTo>
                    <a:pt x="672" y="0"/>
                  </a:lnTo>
                  <a:lnTo>
                    <a:pt x="508" y="164"/>
                  </a:lnTo>
                  <a:lnTo>
                    <a:pt x="0" y="16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73" name="Freeform 13">
              <a:extLst>
                <a:ext uri="{FF2B5EF4-FFF2-40B4-BE49-F238E27FC236}">
                  <a16:creationId xmlns:a16="http://schemas.microsoft.com/office/drawing/2014/main" id="{6B6BE6BE-04B6-4264-9036-5C9BE1D0E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" y="3765"/>
              <a:ext cx="658" cy="280"/>
            </a:xfrm>
            <a:custGeom>
              <a:avLst/>
              <a:gdLst>
                <a:gd name="T0" fmla="*/ 0 w 658"/>
                <a:gd name="T1" fmla="*/ 281 h 281"/>
                <a:gd name="T2" fmla="*/ 13 w 658"/>
                <a:gd name="T3" fmla="*/ 150 h 281"/>
                <a:gd name="T4" fmla="*/ 658 w 658"/>
                <a:gd name="T5" fmla="*/ 0 h 281"/>
                <a:gd name="T6" fmla="*/ 658 w 658"/>
                <a:gd name="T7" fmla="*/ 130 h 281"/>
                <a:gd name="T8" fmla="*/ 0 w 658"/>
                <a:gd name="T9" fmla="*/ 281 h 2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8"/>
                <a:gd name="T16" fmla="*/ 0 h 281"/>
                <a:gd name="T17" fmla="*/ 658 w 658"/>
                <a:gd name="T18" fmla="*/ 281 h 2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8" h="281">
                  <a:moveTo>
                    <a:pt x="0" y="281"/>
                  </a:moveTo>
                  <a:lnTo>
                    <a:pt x="13" y="150"/>
                  </a:lnTo>
                  <a:lnTo>
                    <a:pt x="658" y="0"/>
                  </a:lnTo>
                  <a:lnTo>
                    <a:pt x="658" y="130"/>
                  </a:lnTo>
                  <a:lnTo>
                    <a:pt x="0" y="28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74" name="Freeform 14">
              <a:extLst>
                <a:ext uri="{FF2B5EF4-FFF2-40B4-BE49-F238E27FC236}">
                  <a16:creationId xmlns:a16="http://schemas.microsoft.com/office/drawing/2014/main" id="{AFC8AD2F-AAC8-4764-9648-6FB99A12B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" y="3765"/>
              <a:ext cx="672" cy="164"/>
            </a:xfrm>
            <a:custGeom>
              <a:avLst/>
              <a:gdLst>
                <a:gd name="T0" fmla="*/ 179 w 672"/>
                <a:gd name="T1" fmla="*/ 0 h 164"/>
                <a:gd name="T2" fmla="*/ 672 w 672"/>
                <a:gd name="T3" fmla="*/ 0 h 164"/>
                <a:gd name="T4" fmla="*/ 508 w 672"/>
                <a:gd name="T5" fmla="*/ 164 h 164"/>
                <a:gd name="T6" fmla="*/ 0 w 672"/>
                <a:gd name="T7" fmla="*/ 164 h 164"/>
                <a:gd name="T8" fmla="*/ 179 w 672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2"/>
                <a:gd name="T16" fmla="*/ 0 h 164"/>
                <a:gd name="T17" fmla="*/ 672 w 672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2" h="164">
                  <a:moveTo>
                    <a:pt x="179" y="0"/>
                  </a:moveTo>
                  <a:lnTo>
                    <a:pt x="672" y="0"/>
                  </a:lnTo>
                  <a:lnTo>
                    <a:pt x="508" y="164"/>
                  </a:lnTo>
                  <a:lnTo>
                    <a:pt x="0" y="16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grpSp>
          <p:nvGrpSpPr>
            <p:cNvPr id="157802" name="Group 15">
              <a:extLst>
                <a:ext uri="{FF2B5EF4-FFF2-40B4-BE49-F238E27FC236}">
                  <a16:creationId xmlns:a16="http://schemas.microsoft.com/office/drawing/2014/main" id="{BAD75372-F6AE-46FE-A9DA-49067F3C4A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3" y="3789"/>
              <a:ext cx="238" cy="103"/>
              <a:chOff x="2848" y="848"/>
              <a:chExt cx="140" cy="98"/>
            </a:xfrm>
          </p:grpSpPr>
          <p:sp>
            <p:nvSpPr>
              <p:cNvPr id="157880" name="Line 16">
                <a:extLst>
                  <a:ext uri="{FF2B5EF4-FFF2-40B4-BE49-F238E27FC236}">
                    <a16:creationId xmlns:a16="http://schemas.microsoft.com/office/drawing/2014/main" id="{40F553A2-DA3B-42D2-9437-5177135467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50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  <p:sp>
            <p:nvSpPr>
              <p:cNvPr id="157881" name="Line 17">
                <a:extLst>
                  <a:ext uri="{FF2B5EF4-FFF2-40B4-BE49-F238E27FC236}">
                    <a16:creationId xmlns:a16="http://schemas.microsoft.com/office/drawing/2014/main" id="{7FBF37BC-A374-4515-B1AA-1E3B48D6DD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4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  <p:sp>
            <p:nvSpPr>
              <p:cNvPr id="157882" name="Line 18">
                <a:extLst>
                  <a:ext uri="{FF2B5EF4-FFF2-40B4-BE49-F238E27FC236}">
                    <a16:creationId xmlns:a16="http://schemas.microsoft.com/office/drawing/2014/main" id="{11931AEE-F8C4-4F88-ACDC-79F1188326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</p:grpSp>
        <p:grpSp>
          <p:nvGrpSpPr>
            <p:cNvPr id="157803" name="Group 19">
              <a:extLst>
                <a:ext uri="{FF2B5EF4-FFF2-40B4-BE49-F238E27FC236}">
                  <a16:creationId xmlns:a16="http://schemas.microsoft.com/office/drawing/2014/main" id="{03ECEDAC-A18E-49D6-A1D6-3FEC08F78987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437" y="3787"/>
              <a:ext cx="238" cy="103"/>
              <a:chOff x="2848" y="848"/>
              <a:chExt cx="140" cy="98"/>
            </a:xfrm>
          </p:grpSpPr>
          <p:sp>
            <p:nvSpPr>
              <p:cNvPr id="157877" name="Line 20">
                <a:extLst>
                  <a:ext uri="{FF2B5EF4-FFF2-40B4-BE49-F238E27FC236}">
                    <a16:creationId xmlns:a16="http://schemas.microsoft.com/office/drawing/2014/main" id="{AB293548-896F-45AB-8B5D-C2C7FB2C02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  <p:sp>
            <p:nvSpPr>
              <p:cNvPr id="157878" name="Line 21">
                <a:extLst>
                  <a:ext uri="{FF2B5EF4-FFF2-40B4-BE49-F238E27FC236}">
                    <a16:creationId xmlns:a16="http://schemas.microsoft.com/office/drawing/2014/main" id="{B7EA5912-AB27-4078-8585-676D89EA61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8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  <p:sp>
            <p:nvSpPr>
              <p:cNvPr id="157879" name="Line 22">
                <a:extLst>
                  <a:ext uri="{FF2B5EF4-FFF2-40B4-BE49-F238E27FC236}">
                    <a16:creationId xmlns:a16="http://schemas.microsoft.com/office/drawing/2014/main" id="{B6AC7F4F-7769-48F1-9BEC-7C542CA069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2621B1A-DD3C-4C4E-B8EE-FEBCF3021569}"/>
                  </a:ext>
                </a:extLst>
              </p14:cNvPr>
              <p14:cNvContentPartPr/>
              <p14:nvPr/>
            </p14:nvContentPartPr>
            <p14:xfrm>
              <a:off x="5384640" y="5213520"/>
              <a:ext cx="3750120" cy="2606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2621B1A-DD3C-4C4E-B8EE-FEBCF302156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75280" y="5204160"/>
                <a:ext cx="3768840" cy="279360"/>
              </a:xfrm>
              <a:prstGeom prst="rect">
                <a:avLst/>
              </a:prstGeom>
            </p:spPr>
          </p:pic>
        </mc:Fallback>
      </mc:AlternateContent>
      <p:sp>
        <p:nvSpPr>
          <p:cNvPr id="156" name="Text Box 8">
            <a:extLst>
              <a:ext uri="{FF2B5EF4-FFF2-40B4-BE49-F238E27FC236}">
                <a16:creationId xmlns:a16="http://schemas.microsoft.com/office/drawing/2014/main" id="{FBE7302F-2F2C-4D1A-AD42-0151FD4A32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5027" y="4813897"/>
            <a:ext cx="1223972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u="none" dirty="0">
                <a:solidFill>
                  <a:schemeClr val="accent2"/>
                </a:solidFill>
                <a:latin typeface="+mn-lt"/>
              </a:rPr>
              <a:t>IR</a:t>
            </a:r>
            <a:r>
              <a:rPr lang="en-US" altLang="it-IT" u="none" baseline="-25000" dirty="0">
                <a:solidFill>
                  <a:schemeClr val="accent2"/>
                </a:solidFill>
                <a:latin typeface="+mn-lt"/>
              </a:rPr>
              <a:t>1</a:t>
            </a:r>
            <a:r>
              <a:rPr lang="en-US" altLang="it-IT" u="none" dirty="0">
                <a:solidFill>
                  <a:schemeClr val="accent2"/>
                </a:solidFill>
                <a:latin typeface="+mn-lt"/>
              </a:rPr>
              <a:t>, MR</a:t>
            </a:r>
            <a:r>
              <a:rPr lang="en-US" altLang="it-IT" u="none" baseline="-25000" dirty="0">
                <a:solidFill>
                  <a:schemeClr val="accent2"/>
                </a:solidFill>
                <a:latin typeface="+mn-lt"/>
              </a:rPr>
              <a:t>1</a:t>
            </a:r>
          </a:p>
        </p:txBody>
      </p:sp>
      <p:sp>
        <p:nvSpPr>
          <p:cNvPr id="157" name="Text Box 8">
            <a:extLst>
              <a:ext uri="{FF2B5EF4-FFF2-40B4-BE49-F238E27FC236}">
                <a16:creationId xmlns:a16="http://schemas.microsoft.com/office/drawing/2014/main" id="{C306AF3B-23DB-4AC3-BC2B-29735D1FD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4166" y="5461000"/>
            <a:ext cx="1223972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u="none" dirty="0">
                <a:solidFill>
                  <a:schemeClr val="accent2"/>
                </a:solidFill>
                <a:latin typeface="+mn-lt"/>
              </a:rPr>
              <a:t>IR</a:t>
            </a:r>
            <a:r>
              <a:rPr lang="en-US" altLang="it-IT" u="none" baseline="-25000" dirty="0">
                <a:solidFill>
                  <a:schemeClr val="accent2"/>
                </a:solidFill>
                <a:latin typeface="+mn-lt"/>
              </a:rPr>
              <a:t>2</a:t>
            </a:r>
            <a:r>
              <a:rPr lang="en-US" altLang="it-IT" u="none" dirty="0">
                <a:solidFill>
                  <a:schemeClr val="accent2"/>
                </a:solidFill>
                <a:latin typeface="+mn-lt"/>
              </a:rPr>
              <a:t>, MR</a:t>
            </a:r>
            <a:r>
              <a:rPr lang="en-US" altLang="it-IT" u="none" baseline="-25000" dirty="0">
                <a:solidFill>
                  <a:schemeClr val="accent2"/>
                </a:solidFill>
                <a:latin typeface="+mn-lt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7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7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7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7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7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7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7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7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862" grpId="0"/>
      <p:bldP spid="157854" grpId="0"/>
      <p:bldP spid="157848" grpId="0"/>
      <p:bldP spid="15784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34CD9B-426C-436A-9068-4B4D861464CF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/>
              <a:t>Local to remote attacks </a:t>
            </a:r>
            <a:r>
              <a:rPr lang="it-IT" sz="4000" dirty="0"/>
              <a:t>(2)</a:t>
            </a:r>
            <a:br>
              <a:rPr lang="it-IT" sz="4000" dirty="0"/>
            </a:br>
            <a:r>
              <a:rPr lang="it-IT" sz="2800" dirty="0"/>
              <a:t>ICMP </a:t>
            </a:r>
            <a:r>
              <a:rPr lang="it-IT" sz="2800" dirty="0" err="1"/>
              <a:t>redirect</a:t>
            </a:r>
            <a:endParaRPr lang="it-IT" sz="2800" dirty="0"/>
          </a:p>
        </p:txBody>
      </p:sp>
      <p:sp>
        <p:nvSpPr>
          <p:cNvPr id="24580" name="Oval 3"/>
          <p:cNvSpPr>
            <a:spLocks noChangeArrowheads="1"/>
          </p:cNvSpPr>
          <p:nvPr/>
        </p:nvSpPr>
        <p:spPr bwMode="auto">
          <a:xfrm>
            <a:off x="3359151" y="3571875"/>
            <a:ext cx="4968875" cy="2736850"/>
          </a:xfrm>
          <a:prstGeom prst="ellipse">
            <a:avLst/>
          </a:prstGeom>
          <a:solidFill>
            <a:srgbClr val="DDDDDD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it-IT" altLang="it-IT"/>
          </a:p>
        </p:txBody>
      </p:sp>
      <p:sp>
        <p:nvSpPr>
          <p:cNvPr id="24581" name="Rectangle 4"/>
          <p:cNvSpPr>
            <a:spLocks noChangeArrowheads="1"/>
          </p:cNvSpPr>
          <p:nvPr/>
        </p:nvSpPr>
        <p:spPr bwMode="auto">
          <a:xfrm>
            <a:off x="4006851" y="4219575"/>
            <a:ext cx="576263" cy="5032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it-IT" altLang="it-IT"/>
          </a:p>
        </p:txBody>
      </p:sp>
      <p:sp>
        <p:nvSpPr>
          <p:cNvPr id="24582" name="Text Box 5"/>
          <p:cNvSpPr txBox="1">
            <a:spLocks noChangeArrowheads="1"/>
          </p:cNvSpPr>
          <p:nvPr/>
        </p:nvSpPr>
        <p:spPr bwMode="auto">
          <a:xfrm>
            <a:off x="4006851" y="4291014"/>
            <a:ext cx="5048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it-IT" sz="2000">
                <a:latin typeface="Tahoma" pitchFamily="34" charset="0"/>
              </a:rPr>
              <a:t>G1</a:t>
            </a:r>
          </a:p>
        </p:txBody>
      </p:sp>
      <p:grpSp>
        <p:nvGrpSpPr>
          <p:cNvPr id="24583" name="Group 6"/>
          <p:cNvGrpSpPr>
            <a:grpSpLocks/>
          </p:cNvGrpSpPr>
          <p:nvPr/>
        </p:nvGrpSpPr>
        <p:grpSpPr bwMode="auto">
          <a:xfrm>
            <a:off x="7248526" y="4219575"/>
            <a:ext cx="576263" cy="503238"/>
            <a:chOff x="1247" y="1888"/>
            <a:chExt cx="363" cy="317"/>
          </a:xfrm>
        </p:grpSpPr>
        <p:sp>
          <p:nvSpPr>
            <p:cNvPr id="24600" name="Rectangle 7"/>
            <p:cNvSpPr>
              <a:spLocks noChangeArrowheads="1"/>
            </p:cNvSpPr>
            <p:nvPr/>
          </p:nvSpPr>
          <p:spPr bwMode="auto">
            <a:xfrm>
              <a:off x="1247" y="1888"/>
              <a:ext cx="363" cy="31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it-IT" altLang="it-IT"/>
            </a:p>
          </p:txBody>
        </p:sp>
        <p:sp>
          <p:nvSpPr>
            <p:cNvPr id="24601" name="Text Box 8"/>
            <p:cNvSpPr txBox="1">
              <a:spLocks noChangeArrowheads="1"/>
            </p:cNvSpPr>
            <p:nvPr/>
          </p:nvSpPr>
          <p:spPr bwMode="auto">
            <a:xfrm>
              <a:off x="1292" y="1933"/>
              <a:ext cx="3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it-IT" altLang="it-IT" sz="2000">
                  <a:latin typeface="Tahoma" pitchFamily="34" charset="0"/>
                </a:rPr>
                <a:t>AT</a:t>
              </a:r>
            </a:p>
          </p:txBody>
        </p:sp>
      </p:grpSp>
      <p:sp>
        <p:nvSpPr>
          <p:cNvPr id="24584" name="Rectangle 9"/>
          <p:cNvSpPr>
            <a:spLocks noChangeArrowheads="1"/>
          </p:cNvSpPr>
          <p:nvPr/>
        </p:nvSpPr>
        <p:spPr bwMode="auto">
          <a:xfrm>
            <a:off x="5230813" y="5588000"/>
            <a:ext cx="576262" cy="503238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it-IT" altLang="it-IT"/>
          </a:p>
        </p:txBody>
      </p:sp>
      <p:sp>
        <p:nvSpPr>
          <p:cNvPr id="24585" name="Text Box 10"/>
          <p:cNvSpPr txBox="1">
            <a:spLocks noChangeArrowheads="1"/>
          </p:cNvSpPr>
          <p:nvPr/>
        </p:nvSpPr>
        <p:spPr bwMode="auto">
          <a:xfrm>
            <a:off x="5303838" y="5659439"/>
            <a:ext cx="355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it-IT" sz="2000">
                <a:latin typeface="Tahoma" pitchFamily="34" charset="0"/>
              </a:rPr>
              <a:t>H</a:t>
            </a:r>
          </a:p>
        </p:txBody>
      </p:sp>
      <p:sp>
        <p:nvSpPr>
          <p:cNvPr id="24586" name="Rectangle 11"/>
          <p:cNvSpPr>
            <a:spLocks noChangeArrowheads="1"/>
          </p:cNvSpPr>
          <p:nvPr/>
        </p:nvSpPr>
        <p:spPr bwMode="auto">
          <a:xfrm>
            <a:off x="6672263" y="2852739"/>
            <a:ext cx="576262" cy="50323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it-IT" altLang="it-IT"/>
          </a:p>
        </p:txBody>
      </p:sp>
      <p:sp>
        <p:nvSpPr>
          <p:cNvPr id="24587" name="Text Box 12"/>
          <p:cNvSpPr txBox="1">
            <a:spLocks noChangeArrowheads="1"/>
          </p:cNvSpPr>
          <p:nvPr/>
        </p:nvSpPr>
        <p:spPr bwMode="auto">
          <a:xfrm>
            <a:off x="6816725" y="2924176"/>
            <a:ext cx="3317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it-IT" sz="2000">
                <a:latin typeface="Tahoma" pitchFamily="34" charset="0"/>
              </a:rPr>
              <a:t>T</a:t>
            </a:r>
          </a:p>
        </p:txBody>
      </p:sp>
      <p:cxnSp>
        <p:nvCxnSpPr>
          <p:cNvPr id="24588" name="AutoShape 13"/>
          <p:cNvCxnSpPr>
            <a:cxnSpLocks noChangeShapeType="1"/>
            <a:stCxn id="24584" idx="1"/>
            <a:endCxn id="24581" idx="2"/>
          </p:cNvCxnSpPr>
          <p:nvPr/>
        </p:nvCxnSpPr>
        <p:spPr bwMode="auto">
          <a:xfrm rot="10800000">
            <a:off x="4295775" y="4741863"/>
            <a:ext cx="915988" cy="109855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89" name="AutoShape 14"/>
          <p:cNvCxnSpPr>
            <a:cxnSpLocks noChangeShapeType="1"/>
            <a:endCxn id="24586" idx="1"/>
          </p:cNvCxnSpPr>
          <p:nvPr/>
        </p:nvCxnSpPr>
        <p:spPr bwMode="auto">
          <a:xfrm flipV="1">
            <a:off x="4295775" y="3105151"/>
            <a:ext cx="2357438" cy="1095375"/>
          </a:xfrm>
          <a:prstGeom prst="bentConnector3">
            <a:avLst>
              <a:gd name="adj1" fmla="val -741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6415" name="AutoShape 15"/>
          <p:cNvCxnSpPr>
            <a:cxnSpLocks noChangeShapeType="1"/>
            <a:stCxn id="24584" idx="1"/>
            <a:endCxn id="24581" idx="2"/>
          </p:cNvCxnSpPr>
          <p:nvPr/>
        </p:nvCxnSpPr>
        <p:spPr bwMode="auto">
          <a:xfrm rot="10800000">
            <a:off x="4295775" y="4741863"/>
            <a:ext cx="915988" cy="1098550"/>
          </a:xfrm>
          <a:prstGeom prst="bentConnector2">
            <a:avLst/>
          </a:prstGeom>
          <a:noFill/>
          <a:ln w="381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6416" name="AutoShape 16"/>
          <p:cNvCxnSpPr>
            <a:cxnSpLocks noChangeShapeType="1"/>
            <a:stCxn id="24584" idx="3"/>
            <a:endCxn id="24600" idx="2"/>
          </p:cNvCxnSpPr>
          <p:nvPr/>
        </p:nvCxnSpPr>
        <p:spPr bwMode="auto">
          <a:xfrm flipV="1">
            <a:off x="5826126" y="4741863"/>
            <a:ext cx="1711325" cy="1098550"/>
          </a:xfrm>
          <a:prstGeom prst="bentConnector2">
            <a:avLst/>
          </a:prstGeom>
          <a:noFill/>
          <a:ln w="381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6417" name="AutoShape 17"/>
          <p:cNvCxnSpPr>
            <a:cxnSpLocks noChangeShapeType="1"/>
            <a:stCxn id="24600" idx="1"/>
            <a:endCxn id="24581" idx="3"/>
          </p:cNvCxnSpPr>
          <p:nvPr/>
        </p:nvCxnSpPr>
        <p:spPr bwMode="auto">
          <a:xfrm rot="10800000">
            <a:off x="4602163" y="4471988"/>
            <a:ext cx="2627312" cy="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93" name="Text Box 18"/>
          <p:cNvSpPr txBox="1">
            <a:spLocks noChangeArrowheads="1"/>
          </p:cNvSpPr>
          <p:nvPr/>
        </p:nvSpPr>
        <p:spPr bwMode="auto">
          <a:xfrm>
            <a:off x="7875589" y="5602288"/>
            <a:ext cx="5873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it-IT" dirty="0">
                <a:latin typeface="Tahoma" pitchFamily="34" charset="0"/>
              </a:rPr>
              <a:t>LAN</a:t>
            </a:r>
          </a:p>
        </p:txBody>
      </p:sp>
      <p:sp>
        <p:nvSpPr>
          <p:cNvPr id="24594" name="Text Box 19"/>
          <p:cNvSpPr txBox="1">
            <a:spLocks noChangeArrowheads="1"/>
          </p:cNvSpPr>
          <p:nvPr/>
        </p:nvSpPr>
        <p:spPr bwMode="auto">
          <a:xfrm>
            <a:off x="2566989" y="1916114"/>
            <a:ext cx="77854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it-IT" sz="2400">
                <a:latin typeface="Tahoma" pitchFamily="34" charset="0"/>
              </a:rPr>
              <a:t>The attacker can forge ICMP redirect packet in order to </a:t>
            </a:r>
          </a:p>
          <a:p>
            <a:pPr eaLnBrk="1" hangingPunct="1"/>
            <a:r>
              <a:rPr lang="it-IT" altLang="it-IT" sz="2400">
                <a:latin typeface="Tahoma" pitchFamily="34" charset="0"/>
              </a:rPr>
              <a:t>redirect traffic to himself</a:t>
            </a:r>
          </a:p>
        </p:txBody>
      </p: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4583113" y="4652964"/>
            <a:ext cx="2665412" cy="935037"/>
            <a:chOff x="1927" y="2931"/>
            <a:chExt cx="1633" cy="589"/>
          </a:xfrm>
        </p:grpSpPr>
        <p:sp>
          <p:nvSpPr>
            <p:cNvPr id="24597" name="Line 21"/>
            <p:cNvSpPr>
              <a:spLocks noChangeShapeType="1"/>
            </p:cNvSpPr>
            <p:nvPr/>
          </p:nvSpPr>
          <p:spPr bwMode="auto">
            <a:xfrm>
              <a:off x="1927" y="2975"/>
              <a:ext cx="408" cy="545"/>
            </a:xfrm>
            <a:prstGeom prst="line">
              <a:avLst/>
            </a:prstGeom>
            <a:noFill/>
            <a:ln w="38100">
              <a:solidFill>
                <a:srgbClr val="00CC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4598" name="Text Box 22"/>
            <p:cNvSpPr txBox="1">
              <a:spLocks noChangeArrowheads="1"/>
            </p:cNvSpPr>
            <p:nvPr/>
          </p:nvSpPr>
          <p:spPr bwMode="auto">
            <a:xfrm>
              <a:off x="2051" y="2985"/>
              <a:ext cx="132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it-IT" altLang="it-IT">
                  <a:solidFill>
                    <a:schemeClr val="accent1"/>
                  </a:solidFill>
                  <a:latin typeface="Tahoma" pitchFamily="34" charset="0"/>
                </a:rPr>
                <a:t>ICMP redirect to AT</a:t>
              </a:r>
            </a:p>
          </p:txBody>
        </p:sp>
        <p:sp>
          <p:nvSpPr>
            <p:cNvPr id="24599" name="Line 23"/>
            <p:cNvSpPr>
              <a:spLocks noChangeShapeType="1"/>
            </p:cNvSpPr>
            <p:nvPr/>
          </p:nvSpPr>
          <p:spPr bwMode="auto">
            <a:xfrm flipH="1">
              <a:off x="1927" y="2931"/>
              <a:ext cx="1633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</p:grpSp>
      <p:cxnSp>
        <p:nvCxnSpPr>
          <p:cNvPr id="486424" name="AutoShape 24"/>
          <p:cNvCxnSpPr>
            <a:cxnSpLocks noChangeShapeType="1"/>
            <a:stCxn id="24581" idx="0"/>
            <a:endCxn id="24586" idx="1"/>
          </p:cNvCxnSpPr>
          <p:nvPr/>
        </p:nvCxnSpPr>
        <p:spPr bwMode="auto">
          <a:xfrm rot="-5400000">
            <a:off x="4926807" y="2474119"/>
            <a:ext cx="1095375" cy="2357438"/>
          </a:xfrm>
          <a:prstGeom prst="bentConnector2">
            <a:avLst/>
          </a:prstGeom>
          <a:noFill/>
          <a:ln w="381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7575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6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4864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6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6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86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86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1A18B-E3F2-4BA8-A3A8-668207477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/>
              <a:t>Specific 802.3 (Ethernet) security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C88AA-F50F-4355-B1CB-5FC2A8BFA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Close-up of a server network panel with lights and cables">
            <a:extLst>
              <a:ext uri="{FF2B5EF4-FFF2-40B4-BE49-F238E27FC236}">
                <a16:creationId xmlns:a16="http://schemas.microsoft.com/office/drawing/2014/main" id="{F641CA11-5A56-4891-B86C-7113A4B878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589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CE59CC-DCF5-40AE-B2FE-C0CAB4232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80" y="603504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u="none">
                <a:solidFill>
                  <a:srgbClr val="FFFFFF"/>
                </a:solidFill>
                <a:latin typeface="Calibri" panose="020F0502020204030204"/>
              </a:rPr>
              <a:t>5-</a:t>
            </a:r>
            <a:fld id="{8E23C16C-CAF7-4F86-89B2-3189CF5EC31C}" type="slidenum">
              <a:rPr lang="en-US" u="none">
                <a:solidFill>
                  <a:srgbClr val="FFFFFF"/>
                </a:solidFill>
                <a:latin typeface="Calibri" panose="020F0502020204030204"/>
              </a:rPr>
              <a:pPr algn="ctr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t>31</a:t>
            </a:fld>
            <a:endParaRPr lang="en-US" u="none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B73AA-1423-4DE8-A968-331AB2240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64612" y="6199631"/>
            <a:ext cx="4087304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100" u="none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5: DataLink Layer</a:t>
            </a:r>
          </a:p>
        </p:txBody>
      </p:sp>
    </p:spTree>
    <p:extLst>
      <p:ext uri="{BB962C8B-B14F-4D97-AF65-F5344CB8AC3E}">
        <p14:creationId xmlns:p14="http://schemas.microsoft.com/office/powerpoint/2010/main" val="142720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>
          <a:xfrm>
            <a:off x="2046288" y="0"/>
            <a:ext cx="7772400" cy="1143000"/>
          </a:xfrm>
        </p:spPr>
        <p:txBody>
          <a:bodyPr/>
          <a:lstStyle/>
          <a:p>
            <a:r>
              <a:rPr lang="en-US"/>
              <a:t>Hubs</a:t>
            </a:r>
          </a:p>
        </p:txBody>
      </p:sp>
      <p:sp>
        <p:nvSpPr>
          <p:cNvPr id="47109" name="Rectangle 3"/>
          <p:cNvSpPr>
            <a:spLocks noGrp="1" noChangeArrowheads="1"/>
          </p:cNvSpPr>
          <p:nvPr>
            <p:ph idx="1"/>
          </p:nvPr>
        </p:nvSpPr>
        <p:spPr>
          <a:xfrm>
            <a:off x="2009775" y="977900"/>
            <a:ext cx="7772400" cy="2319338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sz="2000" dirty="0"/>
              <a:t>An hub repeats frames on each ports (expect the incoming one)</a:t>
            </a:r>
          </a:p>
        </p:txBody>
      </p:sp>
      <p:sp>
        <p:nvSpPr>
          <p:cNvPr id="47106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47107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F386D5FD-6F7C-4507-8812-4CA9D494A54C}" type="slidenum">
              <a:rPr lang="en-US" u="none" smtClean="0">
                <a:latin typeface="Arial" charset="0"/>
              </a:rPr>
              <a:pPr/>
              <a:t>32</a:t>
            </a:fld>
            <a:endParaRPr lang="en-US" u="none">
              <a:latin typeface="Arial" charset="0"/>
            </a:endParaRPr>
          </a:p>
        </p:txBody>
      </p:sp>
      <p:grpSp>
        <p:nvGrpSpPr>
          <p:cNvPr id="47110" name="Group 21"/>
          <p:cNvGrpSpPr>
            <a:grpSpLocks/>
          </p:cNvGrpSpPr>
          <p:nvPr/>
        </p:nvGrpSpPr>
        <p:grpSpPr bwMode="auto">
          <a:xfrm>
            <a:off x="3868738" y="3763964"/>
            <a:ext cx="4856162" cy="2708275"/>
            <a:chOff x="1234" y="2136"/>
            <a:chExt cx="3647" cy="1982"/>
          </a:xfrm>
        </p:grpSpPr>
        <p:sp>
          <p:nvSpPr>
            <p:cNvPr id="47114" name="Rectangle 22"/>
            <p:cNvSpPr>
              <a:spLocks noChangeArrowheads="1"/>
            </p:cNvSpPr>
            <p:nvPr/>
          </p:nvSpPr>
          <p:spPr bwMode="auto">
            <a:xfrm>
              <a:off x="2304" y="3074"/>
              <a:ext cx="267" cy="65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endParaRPr lang="it-IT"/>
            </a:p>
          </p:txBody>
        </p:sp>
        <p:graphicFrame>
          <p:nvGraphicFramePr>
            <p:cNvPr id="47115" name="Object 23"/>
            <p:cNvGraphicFramePr>
              <a:graphicFrameLocks noChangeAspect="1"/>
            </p:cNvGraphicFramePr>
            <p:nvPr/>
          </p:nvGraphicFramePr>
          <p:xfrm>
            <a:off x="2299" y="2136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3" imgW="1307263" imgH="1084139" progId="MS_ClipArt_Gallery.2">
                    <p:embed/>
                  </p:oleObj>
                </mc:Choice>
                <mc:Fallback>
                  <p:oleObj name="Clip" r:id="rId3" imgW="1307263" imgH="1084139" progId="MS_ClipArt_Gallery.2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9" y="2136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16" name="Object 24"/>
            <p:cNvGraphicFramePr>
              <a:graphicFrameLocks noChangeAspect="1"/>
            </p:cNvGraphicFramePr>
            <p:nvPr/>
          </p:nvGraphicFramePr>
          <p:xfrm>
            <a:off x="2322" y="3790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5" imgW="1307263" imgH="1084139" progId="MS_ClipArt_Gallery.2">
                    <p:embed/>
                  </p:oleObj>
                </mc:Choice>
                <mc:Fallback>
                  <p:oleObj name="Clip" r:id="rId5" imgW="1307263" imgH="1084139" progId="MS_ClipArt_Gallery.2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2" y="3790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17" name="Object 25"/>
            <p:cNvGraphicFramePr>
              <a:graphicFrameLocks noChangeAspect="1"/>
            </p:cNvGraphicFramePr>
            <p:nvPr/>
          </p:nvGraphicFramePr>
          <p:xfrm>
            <a:off x="3361" y="2889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6" imgW="1307263" imgH="1084139" progId="MS_ClipArt_Gallery.2">
                    <p:embed/>
                  </p:oleObj>
                </mc:Choice>
                <mc:Fallback>
                  <p:oleObj name="Clip" r:id="rId6" imgW="1307263" imgH="1084139" progId="MS_ClipArt_Gallery.2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1" y="2889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18" name="Object 26"/>
            <p:cNvGraphicFramePr>
              <a:graphicFrameLocks noChangeAspect="1"/>
            </p:cNvGraphicFramePr>
            <p:nvPr/>
          </p:nvGraphicFramePr>
          <p:xfrm>
            <a:off x="1234" y="2897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7" imgW="1307263" imgH="1084139" progId="MS_ClipArt_Gallery.2">
                    <p:embed/>
                  </p:oleObj>
                </mc:Choice>
                <mc:Fallback>
                  <p:oleObj name="Clip" r:id="rId7" imgW="1307263" imgH="1084139" progId="MS_ClipArt_Gallery.2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34" y="2897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19" name="Rectangle 27"/>
            <p:cNvSpPr>
              <a:spLocks noChangeArrowheads="1"/>
            </p:cNvSpPr>
            <p:nvPr/>
          </p:nvSpPr>
          <p:spPr bwMode="auto">
            <a:xfrm>
              <a:off x="1596" y="3002"/>
              <a:ext cx="11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120" name="Rectangle 28"/>
            <p:cNvSpPr>
              <a:spLocks noChangeArrowheads="1"/>
            </p:cNvSpPr>
            <p:nvPr/>
          </p:nvSpPr>
          <p:spPr bwMode="auto">
            <a:xfrm>
              <a:off x="3291" y="3002"/>
              <a:ext cx="11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121" name="Rectangle 29"/>
            <p:cNvSpPr>
              <a:spLocks noChangeArrowheads="1"/>
            </p:cNvSpPr>
            <p:nvPr/>
          </p:nvSpPr>
          <p:spPr bwMode="auto">
            <a:xfrm>
              <a:off x="2480" y="2458"/>
              <a:ext cx="91" cy="15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122" name="Rectangle 30"/>
            <p:cNvSpPr>
              <a:spLocks noChangeArrowheads="1"/>
            </p:cNvSpPr>
            <p:nvPr/>
          </p:nvSpPr>
          <p:spPr bwMode="auto">
            <a:xfrm>
              <a:off x="2486" y="3649"/>
              <a:ext cx="91" cy="15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123" name="Line 31"/>
            <p:cNvSpPr>
              <a:spLocks noChangeShapeType="1"/>
            </p:cNvSpPr>
            <p:nvPr/>
          </p:nvSpPr>
          <p:spPr bwMode="auto">
            <a:xfrm>
              <a:off x="1712" y="3042"/>
              <a:ext cx="6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47124" name="Line 32"/>
            <p:cNvSpPr>
              <a:spLocks noChangeShapeType="1"/>
            </p:cNvSpPr>
            <p:nvPr/>
          </p:nvSpPr>
          <p:spPr bwMode="auto">
            <a:xfrm>
              <a:off x="2515" y="2612"/>
              <a:ext cx="0" cy="3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47125" name="Line 33"/>
            <p:cNvSpPr>
              <a:spLocks noChangeShapeType="1"/>
            </p:cNvSpPr>
            <p:nvPr/>
          </p:nvSpPr>
          <p:spPr bwMode="auto">
            <a:xfrm flipH="1">
              <a:off x="2637" y="3042"/>
              <a:ext cx="6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47126" name="Line 34"/>
            <p:cNvSpPr>
              <a:spLocks noChangeShapeType="1"/>
            </p:cNvSpPr>
            <p:nvPr/>
          </p:nvSpPr>
          <p:spPr bwMode="auto">
            <a:xfrm flipV="1">
              <a:off x="2515" y="3131"/>
              <a:ext cx="8" cy="5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47127" name="Text Box 35"/>
            <p:cNvSpPr txBox="1">
              <a:spLocks noChangeArrowheads="1"/>
            </p:cNvSpPr>
            <p:nvPr/>
          </p:nvSpPr>
          <p:spPr bwMode="auto">
            <a:xfrm>
              <a:off x="2814" y="2665"/>
              <a:ext cx="2067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600" u="none"/>
                <a:t>doppino intrecciato in rame</a:t>
              </a:r>
            </a:p>
          </p:txBody>
        </p:sp>
        <p:sp>
          <p:nvSpPr>
            <p:cNvPr id="47128" name="Line 36"/>
            <p:cNvSpPr>
              <a:spLocks noChangeShapeType="1"/>
            </p:cNvSpPr>
            <p:nvPr/>
          </p:nvSpPr>
          <p:spPr bwMode="auto">
            <a:xfrm flipH="1">
              <a:off x="2969" y="2839"/>
              <a:ext cx="187" cy="1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47129" name="Text Box 37"/>
            <p:cNvSpPr txBox="1">
              <a:spLocks noChangeArrowheads="1"/>
            </p:cNvSpPr>
            <p:nvPr/>
          </p:nvSpPr>
          <p:spPr bwMode="auto">
            <a:xfrm>
              <a:off x="1817" y="3297"/>
              <a:ext cx="397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600" u="none"/>
                <a:t>hub</a:t>
              </a:r>
            </a:p>
          </p:txBody>
        </p:sp>
        <p:sp>
          <p:nvSpPr>
            <p:cNvPr id="47130" name="Line 38"/>
            <p:cNvSpPr>
              <a:spLocks noChangeShapeType="1"/>
            </p:cNvSpPr>
            <p:nvPr/>
          </p:nvSpPr>
          <p:spPr bwMode="auto">
            <a:xfrm flipV="1">
              <a:off x="2053" y="3148"/>
              <a:ext cx="267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</p:grpSp>
      <p:sp>
        <p:nvSpPr>
          <p:cNvPr id="528423" name="Oval 39"/>
          <p:cNvSpPr>
            <a:spLocks noChangeArrowheads="1"/>
          </p:cNvSpPr>
          <p:nvPr/>
        </p:nvSpPr>
        <p:spPr bwMode="auto">
          <a:xfrm>
            <a:off x="4387850" y="4889500"/>
            <a:ext cx="177800" cy="177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28427" name="Oval 43"/>
          <p:cNvSpPr>
            <a:spLocks noChangeArrowheads="1"/>
          </p:cNvSpPr>
          <p:nvPr/>
        </p:nvSpPr>
        <p:spPr bwMode="auto">
          <a:xfrm>
            <a:off x="5546725" y="4900613"/>
            <a:ext cx="177800" cy="177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28428" name="Oval 44"/>
          <p:cNvSpPr>
            <a:spLocks noChangeArrowheads="1"/>
          </p:cNvSpPr>
          <p:nvPr/>
        </p:nvSpPr>
        <p:spPr bwMode="auto">
          <a:xfrm>
            <a:off x="5549900" y="4899025"/>
            <a:ext cx="177800" cy="177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28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07407E-6 C 0.04896 0.00278 0.09791 0.00579 0.11944 0.00649 C 0.14097 0.00718 0.13489 0.00579 0.12899 0.0044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5284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9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528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528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89 0.00787 C 0.06354 0.00601 0.11337 0.00416 0.13316 0.0034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528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55" y="-231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5 0.01805 C -0.00694 0.08611 -0.0052 0.15439 -0.00364 0.17939 C -0.00208 0.20439 -0.00052 0.18634 0.00122 0.16851 " pathEditMode="relative" rAng="0" ptsTypes="aaA">
                                      <p:cBhvr>
                                        <p:cTn id="23" dur="2000" fill="hold"/>
                                        <p:tgtEl>
                                          <p:spTgt spid="528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930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9 0.0044 C 0.12761 -0.05116 0.12622 -0.10671 0.1257 -0.1289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284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7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8" dur="500"/>
                                        <p:tgtEl>
                                          <p:spTgt spid="528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8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1" dur="500"/>
                                        <p:tgtEl>
                                          <p:spTgt spid="5284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8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2" presetClass="exit" presetSubtype="4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5" dur="500"/>
                                        <p:tgtEl>
                                          <p:spTgt spid="5284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8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8423" grpId="0" animBg="1"/>
      <p:bldP spid="528423" grpId="1" animBg="1"/>
      <p:bldP spid="528423" grpId="2" animBg="1"/>
      <p:bldP spid="528423" grpId="3" animBg="1"/>
      <p:bldP spid="528427" grpId="0" animBg="1"/>
      <p:bldP spid="528427" grpId="1" animBg="1"/>
      <p:bldP spid="528427" grpId="2" animBg="1"/>
      <p:bldP spid="528428" grpId="0" animBg="1"/>
      <p:bldP spid="528428" grpId="1" animBg="1"/>
      <p:bldP spid="528428" grpId="2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>
          <a:xfrm>
            <a:off x="2033588" y="0"/>
            <a:ext cx="7772400" cy="1143000"/>
          </a:xfrm>
        </p:spPr>
        <p:txBody>
          <a:bodyPr/>
          <a:lstStyle/>
          <a:p>
            <a:r>
              <a:rPr lang="en-US" dirty="0"/>
              <a:t>Switches</a:t>
            </a:r>
          </a:p>
        </p:txBody>
      </p:sp>
      <p:sp>
        <p:nvSpPr>
          <p:cNvPr id="52229" name="Rectangle 3"/>
          <p:cNvSpPr>
            <a:spLocks noGrp="1" noChangeArrowheads="1"/>
          </p:cNvSpPr>
          <p:nvPr>
            <p:ph idx="1"/>
          </p:nvPr>
        </p:nvSpPr>
        <p:spPr>
          <a:xfrm>
            <a:off x="2154239" y="1150939"/>
            <a:ext cx="8201025" cy="3748087"/>
          </a:xfrm>
        </p:spPr>
        <p:txBody>
          <a:bodyPr>
            <a:normAutofit fontScale="92500" lnSpcReduction="20000"/>
          </a:bodyPr>
          <a:lstStyle/>
          <a:p>
            <a:pPr>
              <a:buFont typeface="ZapfDingbats" pitchFamily="82" charset="2"/>
              <a:buNone/>
            </a:pPr>
            <a:r>
              <a:rPr lang="en-US" sz="2400" u="sng" dirty="0">
                <a:solidFill>
                  <a:srgbClr val="FF0000"/>
                </a:solidFill>
              </a:rPr>
              <a:t>When a new frame F enters some interface:</a:t>
            </a:r>
            <a:br>
              <a:rPr lang="en-US" sz="2400" u="sng" dirty="0">
                <a:solidFill>
                  <a:srgbClr val="FF0000"/>
                </a:solidFill>
              </a:rPr>
            </a:br>
            <a:endParaRPr lang="en-US" sz="2400" u="sng" dirty="0">
              <a:solidFill>
                <a:srgbClr val="FF0000"/>
              </a:solidFill>
            </a:endParaRPr>
          </a:p>
          <a:p>
            <a:pPr>
              <a:buFont typeface="ZapfDingbats" pitchFamily="82" charset="2"/>
              <a:buNone/>
            </a:pPr>
            <a:r>
              <a:rPr lang="en-US" sz="2400" dirty="0"/>
              <a:t>Lookup in the switch table for </a:t>
            </a:r>
            <a:r>
              <a:rPr lang="en-US" sz="2400" dirty="0" err="1"/>
              <a:t>Dst</a:t>
            </a:r>
            <a:r>
              <a:rPr lang="en-US" sz="2400" dirty="0"/>
              <a:t> MAC</a:t>
            </a:r>
            <a:endParaRPr lang="en-US" sz="2400" b="1" dirty="0">
              <a:solidFill>
                <a:schemeClr val="accent2"/>
              </a:solidFill>
            </a:endParaRPr>
          </a:p>
          <a:p>
            <a:pPr>
              <a:buFont typeface="ZapfDingbats" pitchFamily="82" charset="2"/>
              <a:buNone/>
            </a:pPr>
            <a:r>
              <a:rPr lang="en-US" sz="2400" b="1" dirty="0">
                <a:solidFill>
                  <a:schemeClr val="accent2"/>
                </a:solidFill>
              </a:rPr>
              <a:t>if </a:t>
            </a:r>
            <a:r>
              <a:rPr lang="en-US" sz="2400" dirty="0" err="1"/>
              <a:t>Dst</a:t>
            </a:r>
            <a:r>
              <a:rPr lang="en-US" sz="2400" dirty="0"/>
              <a:t> MAC is in switch table</a:t>
            </a:r>
            <a:br>
              <a:rPr lang="en-US" sz="2400" dirty="0"/>
            </a:br>
            <a:r>
              <a:rPr lang="en-US" sz="2400" b="1" dirty="0">
                <a:solidFill>
                  <a:schemeClr val="accent2"/>
                </a:solidFill>
              </a:rPr>
              <a:t>then{</a:t>
            </a:r>
          </a:p>
          <a:p>
            <a:pPr>
              <a:buFont typeface="ZapfDingbats" pitchFamily="82" charset="2"/>
              <a:buNone/>
            </a:pPr>
            <a:r>
              <a:rPr lang="en-US" sz="2400" b="1" dirty="0">
                <a:solidFill>
                  <a:schemeClr val="accent2"/>
                </a:solidFill>
              </a:rPr>
              <a:t>     if </a:t>
            </a:r>
            <a:r>
              <a:rPr lang="en-US" sz="2400" dirty="0"/>
              <a:t>MAC </a:t>
            </a:r>
            <a:r>
              <a:rPr lang="en-US" sz="2400" dirty="0" err="1"/>
              <a:t>dst.intf</a:t>
            </a:r>
            <a:r>
              <a:rPr lang="en-US" sz="2400" dirty="0"/>
              <a:t> = MAC </a:t>
            </a:r>
            <a:r>
              <a:rPr lang="en-US" sz="2400" dirty="0" err="1"/>
              <a:t>src.intf</a:t>
            </a:r>
            <a:br>
              <a:rPr lang="en-US" sz="2400" dirty="0"/>
            </a:br>
            <a:r>
              <a:rPr lang="en-US" sz="2400" dirty="0"/>
              <a:t>       </a:t>
            </a:r>
            <a:r>
              <a:rPr lang="en-US" sz="2400" b="1" dirty="0">
                <a:solidFill>
                  <a:schemeClr val="accent2"/>
                </a:solidFill>
              </a:rPr>
              <a:t>then</a:t>
            </a:r>
            <a:r>
              <a:rPr lang="en-US" sz="2400" dirty="0"/>
              <a:t> ignores this frame</a:t>
            </a:r>
          </a:p>
          <a:p>
            <a:pPr>
              <a:buFont typeface="ZapfDingbats" pitchFamily="82" charset="2"/>
              <a:buNone/>
            </a:pPr>
            <a:r>
              <a:rPr lang="en-US" sz="2400" dirty="0"/>
              <a:t>           </a:t>
            </a:r>
            <a:r>
              <a:rPr lang="en-US" sz="2400" b="1" dirty="0">
                <a:solidFill>
                  <a:schemeClr val="accent2"/>
                </a:solidFill>
              </a:rPr>
              <a:t>else</a:t>
            </a:r>
            <a:r>
              <a:rPr lang="en-US" sz="2400" dirty="0"/>
              <a:t> send F over MAC </a:t>
            </a:r>
            <a:r>
              <a:rPr lang="en-US" sz="2400" dirty="0" err="1"/>
              <a:t>dst.intf</a:t>
            </a:r>
            <a:r>
              <a:rPr lang="en-US" sz="2400" dirty="0"/>
              <a:t> ONLY</a:t>
            </a:r>
          </a:p>
          <a:p>
            <a:pPr>
              <a:buFont typeface="ZapfDingbats" pitchFamily="82" charset="2"/>
              <a:buNone/>
            </a:pPr>
            <a:r>
              <a:rPr lang="en-US" sz="2400" dirty="0"/>
              <a:t>     </a:t>
            </a:r>
            <a:r>
              <a:rPr lang="en-US" sz="2400" b="1" dirty="0">
                <a:solidFill>
                  <a:schemeClr val="accent2"/>
                </a:solidFill>
              </a:rPr>
              <a:t>  }</a:t>
            </a:r>
            <a:endParaRPr lang="en-US" sz="2400" dirty="0"/>
          </a:p>
          <a:p>
            <a:pPr>
              <a:buFont typeface="ZapfDingbats" pitchFamily="82" charset="2"/>
              <a:buNone/>
            </a:pPr>
            <a:r>
              <a:rPr lang="en-US" sz="2400" dirty="0"/>
              <a:t>    </a:t>
            </a:r>
            <a:r>
              <a:rPr lang="en-US" sz="2400" b="1" dirty="0">
                <a:solidFill>
                  <a:schemeClr val="accent2"/>
                </a:solidFill>
              </a:rPr>
              <a:t>else</a:t>
            </a:r>
            <a:r>
              <a:rPr lang="en-US" sz="2400" dirty="0"/>
              <a:t> broadcast F on all ports (except the incoming one)</a:t>
            </a:r>
            <a:endParaRPr lang="en-US" dirty="0"/>
          </a:p>
          <a:p>
            <a:pPr lvl="3">
              <a:buFontTx/>
              <a:buNone/>
            </a:pPr>
            <a:r>
              <a:rPr lang="en-US" dirty="0"/>
              <a:t>  </a:t>
            </a:r>
          </a:p>
        </p:txBody>
      </p:sp>
      <p:sp>
        <p:nvSpPr>
          <p:cNvPr id="52226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endParaRPr lang="en-US" u="none" dirty="0">
              <a:latin typeface="Arial" charset="0"/>
            </a:endParaRPr>
          </a:p>
        </p:txBody>
      </p:sp>
      <p:sp>
        <p:nvSpPr>
          <p:cNvPr id="52227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0C44B983-9D5B-4781-B8A4-09A7BE8EFFC0}" type="slidenum">
              <a:rPr lang="en-US" u="none" smtClean="0">
                <a:latin typeface="Arial" charset="0"/>
              </a:rPr>
              <a:pPr/>
              <a:t>33</a:t>
            </a:fld>
            <a:endParaRPr lang="en-US" u="none">
              <a:latin typeface="Arial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Rectangle 2"/>
          <p:cNvSpPr>
            <a:spLocks noGrp="1" noChangeArrowheads="1"/>
          </p:cNvSpPr>
          <p:nvPr>
            <p:ph type="title"/>
          </p:nvPr>
        </p:nvSpPr>
        <p:spPr>
          <a:xfrm>
            <a:off x="2019300" y="0"/>
            <a:ext cx="7772400" cy="1143000"/>
          </a:xfrm>
        </p:spPr>
        <p:txBody>
          <a:bodyPr/>
          <a:lstStyle/>
          <a:p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53253" name="Rectangle 3"/>
          <p:cNvSpPr>
            <a:spLocks noGrp="1" noChangeArrowheads="1"/>
          </p:cNvSpPr>
          <p:nvPr>
            <p:ph idx="1"/>
          </p:nvPr>
        </p:nvSpPr>
        <p:spPr>
          <a:xfrm>
            <a:off x="2074863" y="1139825"/>
            <a:ext cx="7772400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sz="2400" dirty="0"/>
              <a:t>C sends frame F to D</a:t>
            </a:r>
            <a:endParaRPr lang="en-US" dirty="0"/>
          </a:p>
        </p:txBody>
      </p:sp>
      <p:sp>
        <p:nvSpPr>
          <p:cNvPr id="53250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53251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2C91E50C-A528-46F3-9316-3A6A04689313}" type="slidenum">
              <a:rPr lang="en-US" u="none" smtClean="0">
                <a:latin typeface="Arial" charset="0"/>
              </a:rPr>
              <a:pPr/>
              <a:t>34</a:t>
            </a:fld>
            <a:endParaRPr lang="en-US" u="none">
              <a:latin typeface="Arial" charset="0"/>
            </a:endParaRPr>
          </a:p>
        </p:txBody>
      </p:sp>
      <p:sp>
        <p:nvSpPr>
          <p:cNvPr id="530437" name="Rectangle 5"/>
          <p:cNvSpPr>
            <a:spLocks noChangeArrowheads="1"/>
          </p:cNvSpPr>
          <p:nvPr/>
        </p:nvSpPr>
        <p:spPr bwMode="auto">
          <a:xfrm>
            <a:off x="2238375" y="4664075"/>
            <a:ext cx="7772400" cy="184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sz="2400" u="none" dirty="0"/>
              <a:t>Switch receives F from C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sz="2000" u="none" dirty="0"/>
              <a:t>C is discovered to operate from </a:t>
            </a:r>
            <a:r>
              <a:rPr lang="en-US" sz="2000" u="none" dirty="0" err="1"/>
              <a:t>intf</a:t>
            </a:r>
            <a:r>
              <a:rPr lang="en-US" sz="2000" u="none" dirty="0"/>
              <a:t> 1. This is recorded.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sz="2000" u="none" dirty="0"/>
              <a:t>It is not known where D operates from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sz="2000" u="none" dirty="0"/>
              <a:t>F is sent to </a:t>
            </a:r>
            <a:r>
              <a:rPr lang="en-US" sz="2000" u="none" dirty="0" err="1"/>
              <a:t>intf</a:t>
            </a:r>
            <a:r>
              <a:rPr lang="en-US" sz="2000" u="none" dirty="0"/>
              <a:t> 2 and 3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sz="2400" u="none" dirty="0"/>
              <a:t>D receives F</a:t>
            </a:r>
          </a:p>
        </p:txBody>
      </p:sp>
      <p:sp>
        <p:nvSpPr>
          <p:cNvPr id="53255" name="Rectangle 7"/>
          <p:cNvSpPr>
            <a:spLocks noChangeArrowheads="1"/>
          </p:cNvSpPr>
          <p:nvPr/>
        </p:nvSpPr>
        <p:spPr bwMode="auto">
          <a:xfrm>
            <a:off x="5387975" y="3502026"/>
            <a:ext cx="274638" cy="61913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graphicFrame>
        <p:nvGraphicFramePr>
          <p:cNvPr id="53256" name="Object 8"/>
          <p:cNvGraphicFramePr>
            <a:graphicFrameLocks noChangeAspect="1"/>
          </p:cNvGraphicFramePr>
          <p:nvPr/>
        </p:nvGraphicFramePr>
        <p:xfrm>
          <a:off x="3216276" y="3789364"/>
          <a:ext cx="396875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6" y="3789364"/>
                        <a:ext cx="396875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7" name="Object 9"/>
          <p:cNvGraphicFramePr>
            <a:graphicFrameLocks noChangeAspect="1"/>
          </p:cNvGraphicFramePr>
          <p:nvPr/>
        </p:nvGraphicFramePr>
        <p:xfrm>
          <a:off x="5783264" y="3800475"/>
          <a:ext cx="396875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" imgW="1307263" imgH="1084139" progId="MS_ClipArt_Gallery.2">
                  <p:embed/>
                </p:oleObj>
              </mc:Choice>
              <mc:Fallback>
                <p:oleObj name="Clip" r:id="rId5" imgW="1307263" imgH="1084139" progId="MS_ClipArt_Gallery.2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3264" y="3800475"/>
                        <a:ext cx="396875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8" name="Object 10"/>
          <p:cNvGraphicFramePr>
            <a:graphicFrameLocks noChangeAspect="1"/>
          </p:cNvGraphicFramePr>
          <p:nvPr/>
        </p:nvGraphicFramePr>
        <p:xfrm>
          <a:off x="6556375" y="3759200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6" imgW="1307263" imgH="1084139" progId="MS_ClipArt_Gallery.2">
                  <p:embed/>
                </p:oleObj>
              </mc:Choice>
              <mc:Fallback>
                <p:oleObj name="Clip" r:id="rId6" imgW="1307263" imgH="1084139" progId="MS_ClipArt_Gallery.2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6375" y="3759200"/>
                        <a:ext cx="3952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9" name="Object 11"/>
          <p:cNvGraphicFramePr>
            <a:graphicFrameLocks noChangeAspect="1"/>
          </p:cNvGraphicFramePr>
          <p:nvPr/>
        </p:nvGraphicFramePr>
        <p:xfrm>
          <a:off x="3857625" y="3797300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7" imgW="1307263" imgH="1084139" progId="MS_ClipArt_Gallery.2">
                  <p:embed/>
                </p:oleObj>
              </mc:Choice>
              <mc:Fallback>
                <p:oleObj name="Clip" r:id="rId7" imgW="1307263" imgH="1084139" progId="MS_ClipArt_Gallery.2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7625" y="3797300"/>
                        <a:ext cx="3952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60" name="Rectangle 12"/>
          <p:cNvSpPr>
            <a:spLocks noChangeArrowheads="1"/>
          </p:cNvSpPr>
          <p:nvPr/>
        </p:nvSpPr>
        <p:spPr bwMode="auto">
          <a:xfrm>
            <a:off x="7135814" y="3509963"/>
            <a:ext cx="274637" cy="61912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sp>
        <p:nvSpPr>
          <p:cNvPr id="53261" name="Rectangle 13"/>
          <p:cNvSpPr>
            <a:spLocks noChangeArrowheads="1"/>
          </p:cNvSpPr>
          <p:nvPr/>
        </p:nvSpPr>
        <p:spPr bwMode="auto">
          <a:xfrm>
            <a:off x="3686175" y="3500439"/>
            <a:ext cx="274638" cy="60325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graphicFrame>
        <p:nvGraphicFramePr>
          <p:cNvPr id="53262" name="Object 14"/>
          <p:cNvGraphicFramePr>
            <a:graphicFrameLocks noChangeAspect="1"/>
          </p:cNvGraphicFramePr>
          <p:nvPr/>
        </p:nvGraphicFramePr>
        <p:xfrm>
          <a:off x="4737100" y="3662364"/>
          <a:ext cx="395288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8" imgW="1307263" imgH="1084139" progId="MS_ClipArt_Gallery.2">
                  <p:embed/>
                </p:oleObj>
              </mc:Choice>
              <mc:Fallback>
                <p:oleObj name="Clip" r:id="rId8" imgW="1307263" imgH="1084139" progId="MS_ClipArt_Gallery.2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7100" y="3662364"/>
                        <a:ext cx="395288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3" name="Object 15"/>
          <p:cNvGraphicFramePr>
            <a:graphicFrameLocks noChangeAspect="1"/>
          </p:cNvGraphicFramePr>
          <p:nvPr/>
        </p:nvGraphicFramePr>
        <p:xfrm>
          <a:off x="5151439" y="4094164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9" imgW="1307263" imgH="1084139" progId="MS_ClipArt_Gallery.2">
                  <p:embed/>
                </p:oleObj>
              </mc:Choice>
              <mc:Fallback>
                <p:oleObj name="Clip" r:id="rId9" imgW="1307263" imgH="1084139" progId="MS_ClipArt_Gallery.2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1439" y="4094164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4" name="Object 16"/>
          <p:cNvGraphicFramePr>
            <a:graphicFrameLocks noChangeAspect="1"/>
          </p:cNvGraphicFramePr>
          <p:nvPr/>
        </p:nvGraphicFramePr>
        <p:xfrm>
          <a:off x="7942264" y="3633789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0" imgW="1307263" imgH="1084139" progId="MS_ClipArt_Gallery.2">
                  <p:embed/>
                </p:oleObj>
              </mc:Choice>
              <mc:Fallback>
                <p:oleObj name="Clip" r:id="rId10" imgW="1307263" imgH="1084139" progId="MS_ClipArt_Gallery.2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42264" y="3633789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5" name="Object 17"/>
          <p:cNvGraphicFramePr>
            <a:graphicFrameLocks noChangeAspect="1"/>
          </p:cNvGraphicFramePr>
          <p:nvPr/>
        </p:nvGraphicFramePr>
        <p:xfrm>
          <a:off x="7226300" y="3967164"/>
          <a:ext cx="395288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1" imgW="1307263" imgH="1084139" progId="MS_ClipArt_Gallery.2">
                  <p:embed/>
                </p:oleObj>
              </mc:Choice>
              <mc:Fallback>
                <p:oleObj name="Clip" r:id="rId11" imgW="1307263" imgH="1084139" progId="MS_ClipArt_Gallery.2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6300" y="3967164"/>
                        <a:ext cx="395288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6" name="Object 18"/>
          <p:cNvGraphicFramePr>
            <a:graphicFrameLocks noChangeAspect="1"/>
          </p:cNvGraphicFramePr>
          <p:nvPr/>
        </p:nvGraphicFramePr>
        <p:xfrm>
          <a:off x="2800350" y="3355975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2" imgW="1307263" imgH="1084139" progId="MS_ClipArt_Gallery.2">
                  <p:embed/>
                </p:oleObj>
              </mc:Choice>
              <mc:Fallback>
                <p:oleObj name="Clip" r:id="rId12" imgW="1307263" imgH="1084139" progId="MS_ClipArt_Gallery.2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350" y="3355975"/>
                        <a:ext cx="3952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67" name="Line 19"/>
          <p:cNvSpPr>
            <a:spLocks noChangeShapeType="1"/>
          </p:cNvSpPr>
          <p:nvPr/>
        </p:nvSpPr>
        <p:spPr bwMode="auto">
          <a:xfrm flipH="1">
            <a:off x="3157538" y="3503613"/>
            <a:ext cx="52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68" name="Line 20"/>
          <p:cNvSpPr>
            <a:spLocks noChangeShapeType="1"/>
          </p:cNvSpPr>
          <p:nvPr/>
        </p:nvSpPr>
        <p:spPr bwMode="auto">
          <a:xfrm flipH="1">
            <a:off x="3524251" y="3546476"/>
            <a:ext cx="258763" cy="284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69" name="Line 21"/>
          <p:cNvSpPr>
            <a:spLocks noChangeShapeType="1"/>
          </p:cNvSpPr>
          <p:nvPr/>
        </p:nvSpPr>
        <p:spPr bwMode="auto">
          <a:xfrm>
            <a:off x="3922713" y="3573463"/>
            <a:ext cx="68262" cy="265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70" name="Line 22"/>
          <p:cNvSpPr>
            <a:spLocks noChangeShapeType="1"/>
          </p:cNvSpPr>
          <p:nvPr/>
        </p:nvSpPr>
        <p:spPr bwMode="auto">
          <a:xfrm flipH="1">
            <a:off x="5105401" y="3538538"/>
            <a:ext cx="328613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71" name="Line 23"/>
          <p:cNvSpPr>
            <a:spLocks noChangeShapeType="1"/>
          </p:cNvSpPr>
          <p:nvPr/>
        </p:nvSpPr>
        <p:spPr bwMode="auto">
          <a:xfrm flipH="1">
            <a:off x="5402263" y="3556000"/>
            <a:ext cx="120650" cy="52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72" name="Line 24"/>
          <p:cNvSpPr>
            <a:spLocks noChangeShapeType="1"/>
          </p:cNvSpPr>
          <p:nvPr/>
        </p:nvSpPr>
        <p:spPr bwMode="auto">
          <a:xfrm>
            <a:off x="5692775" y="3503614"/>
            <a:ext cx="217488" cy="327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73" name="Line 25"/>
          <p:cNvSpPr>
            <a:spLocks noChangeShapeType="1"/>
          </p:cNvSpPr>
          <p:nvPr/>
        </p:nvSpPr>
        <p:spPr bwMode="auto">
          <a:xfrm flipH="1">
            <a:off x="6905625" y="3573463"/>
            <a:ext cx="406400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74" name="Line 26"/>
          <p:cNvSpPr>
            <a:spLocks noChangeShapeType="1"/>
          </p:cNvSpPr>
          <p:nvPr/>
        </p:nvSpPr>
        <p:spPr bwMode="auto">
          <a:xfrm flipH="1">
            <a:off x="7381876" y="3546475"/>
            <a:ext cx="9525" cy="425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75" name="Line 27"/>
          <p:cNvSpPr>
            <a:spLocks noChangeShapeType="1"/>
          </p:cNvSpPr>
          <p:nvPr/>
        </p:nvSpPr>
        <p:spPr bwMode="auto">
          <a:xfrm>
            <a:off x="7500938" y="3476626"/>
            <a:ext cx="487362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grpSp>
        <p:nvGrpSpPr>
          <p:cNvPr id="53276" name="Group 28"/>
          <p:cNvGrpSpPr>
            <a:grpSpLocks/>
          </p:cNvGrpSpPr>
          <p:nvPr/>
        </p:nvGrpSpPr>
        <p:grpSpPr bwMode="auto">
          <a:xfrm>
            <a:off x="5437189" y="2181226"/>
            <a:ext cx="352425" cy="227013"/>
            <a:chOff x="620" y="1640"/>
            <a:chExt cx="288" cy="209"/>
          </a:xfrm>
        </p:grpSpPr>
        <p:sp>
          <p:nvSpPr>
            <p:cNvPr id="53314" name="Line 29"/>
            <p:cNvSpPr>
              <a:spLocks noChangeShapeType="1"/>
            </p:cNvSpPr>
            <p:nvPr/>
          </p:nvSpPr>
          <p:spPr bwMode="auto">
            <a:xfrm>
              <a:off x="908" y="1640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53315" name="Rectangle 30"/>
            <p:cNvSpPr>
              <a:spLocks noChangeArrowheads="1"/>
            </p:cNvSpPr>
            <p:nvPr/>
          </p:nvSpPr>
          <p:spPr bwMode="auto">
            <a:xfrm>
              <a:off x="620" y="1784"/>
              <a:ext cx="267" cy="65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endParaRPr lang="it-IT"/>
            </a:p>
          </p:txBody>
        </p:sp>
        <p:grpSp>
          <p:nvGrpSpPr>
            <p:cNvPr id="53316" name="Group 31"/>
            <p:cNvGrpSpPr>
              <a:grpSpLocks/>
            </p:cNvGrpSpPr>
            <p:nvPr/>
          </p:nvGrpSpPr>
          <p:grpSpPr bwMode="auto">
            <a:xfrm>
              <a:off x="764" y="1688"/>
              <a:ext cx="109" cy="91"/>
              <a:chOff x="576" y="3456"/>
              <a:chExt cx="288" cy="240"/>
            </a:xfrm>
          </p:grpSpPr>
          <p:sp>
            <p:nvSpPr>
              <p:cNvPr id="53317" name="Line 32"/>
              <p:cNvSpPr>
                <a:spLocks noChangeShapeType="1"/>
              </p:cNvSpPr>
              <p:nvPr/>
            </p:nvSpPr>
            <p:spPr bwMode="auto">
              <a:xfrm>
                <a:off x="624" y="3456"/>
                <a:ext cx="192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53318" name="Line 33"/>
              <p:cNvSpPr>
                <a:spLocks noChangeShapeType="1"/>
              </p:cNvSpPr>
              <p:nvPr/>
            </p:nvSpPr>
            <p:spPr bwMode="auto">
              <a:xfrm flipH="1">
                <a:off x="576" y="3456"/>
                <a:ext cx="288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</p:grpSp>
      </p:grpSp>
      <p:sp>
        <p:nvSpPr>
          <p:cNvPr id="53277" name="Line 34"/>
          <p:cNvSpPr>
            <a:spLocks noChangeShapeType="1"/>
          </p:cNvSpPr>
          <p:nvPr/>
        </p:nvSpPr>
        <p:spPr bwMode="auto">
          <a:xfrm flipH="1">
            <a:off x="3913188" y="2409826"/>
            <a:ext cx="1581150" cy="969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78" name="Line 35"/>
          <p:cNvSpPr>
            <a:spLocks noChangeShapeType="1"/>
          </p:cNvSpPr>
          <p:nvPr/>
        </p:nvSpPr>
        <p:spPr bwMode="auto">
          <a:xfrm>
            <a:off x="5641975" y="2401888"/>
            <a:ext cx="0" cy="1003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79" name="Line 36"/>
          <p:cNvSpPr>
            <a:spLocks noChangeShapeType="1"/>
          </p:cNvSpPr>
          <p:nvPr/>
        </p:nvSpPr>
        <p:spPr bwMode="auto">
          <a:xfrm flipH="1" flipV="1">
            <a:off x="5791201" y="2357438"/>
            <a:ext cx="1420813" cy="1111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80" name="Text Box 37"/>
          <p:cNvSpPr txBox="1">
            <a:spLocks noChangeArrowheads="1"/>
          </p:cNvSpPr>
          <p:nvPr/>
        </p:nvSpPr>
        <p:spPr bwMode="auto">
          <a:xfrm>
            <a:off x="4054476" y="3244851"/>
            <a:ext cx="5826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hub</a:t>
            </a:r>
          </a:p>
        </p:txBody>
      </p:sp>
      <p:sp>
        <p:nvSpPr>
          <p:cNvPr id="53281" name="Text Box 38"/>
          <p:cNvSpPr txBox="1">
            <a:spLocks noChangeArrowheads="1"/>
          </p:cNvSpPr>
          <p:nvPr/>
        </p:nvSpPr>
        <p:spPr bwMode="auto">
          <a:xfrm>
            <a:off x="5776913" y="3201988"/>
            <a:ext cx="5699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hub</a:t>
            </a:r>
          </a:p>
        </p:txBody>
      </p:sp>
      <p:sp>
        <p:nvSpPr>
          <p:cNvPr id="53282" name="Text Box 39"/>
          <p:cNvSpPr txBox="1">
            <a:spLocks noChangeArrowheads="1"/>
          </p:cNvSpPr>
          <p:nvPr/>
        </p:nvSpPr>
        <p:spPr bwMode="auto">
          <a:xfrm>
            <a:off x="7593013" y="3151188"/>
            <a:ext cx="5699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hub</a:t>
            </a:r>
          </a:p>
        </p:txBody>
      </p:sp>
      <p:sp>
        <p:nvSpPr>
          <p:cNvPr id="53283" name="Text Box 40"/>
          <p:cNvSpPr txBox="1">
            <a:spLocks noChangeArrowheads="1"/>
          </p:cNvSpPr>
          <p:nvPr/>
        </p:nvSpPr>
        <p:spPr bwMode="auto">
          <a:xfrm>
            <a:off x="5892801" y="2016126"/>
            <a:ext cx="8731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switch</a:t>
            </a:r>
          </a:p>
        </p:txBody>
      </p:sp>
      <p:sp>
        <p:nvSpPr>
          <p:cNvPr id="53284" name="Text Box 42"/>
          <p:cNvSpPr txBox="1">
            <a:spLocks noChangeArrowheads="1"/>
          </p:cNvSpPr>
          <p:nvPr/>
        </p:nvSpPr>
        <p:spPr bwMode="auto">
          <a:xfrm>
            <a:off x="2489200" y="3303588"/>
            <a:ext cx="3508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A</a:t>
            </a:r>
          </a:p>
        </p:txBody>
      </p:sp>
      <p:sp>
        <p:nvSpPr>
          <p:cNvPr id="53285" name="Text Box 43"/>
          <p:cNvSpPr txBox="1">
            <a:spLocks noChangeArrowheads="1"/>
          </p:cNvSpPr>
          <p:nvPr/>
        </p:nvSpPr>
        <p:spPr bwMode="auto">
          <a:xfrm>
            <a:off x="3170238" y="4076701"/>
            <a:ext cx="3286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B</a:t>
            </a:r>
          </a:p>
        </p:txBody>
      </p:sp>
      <p:sp>
        <p:nvSpPr>
          <p:cNvPr id="53286" name="Text Box 44"/>
          <p:cNvSpPr txBox="1">
            <a:spLocks noChangeArrowheads="1"/>
          </p:cNvSpPr>
          <p:nvPr/>
        </p:nvSpPr>
        <p:spPr bwMode="auto">
          <a:xfrm>
            <a:off x="3827463" y="4089401"/>
            <a:ext cx="3222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C</a:t>
            </a:r>
          </a:p>
        </p:txBody>
      </p:sp>
      <p:sp>
        <p:nvSpPr>
          <p:cNvPr id="53287" name="Text Box 45"/>
          <p:cNvSpPr txBox="1">
            <a:spLocks noChangeArrowheads="1"/>
          </p:cNvSpPr>
          <p:nvPr/>
        </p:nvSpPr>
        <p:spPr bwMode="auto">
          <a:xfrm>
            <a:off x="4638675" y="3910013"/>
            <a:ext cx="349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D</a:t>
            </a:r>
          </a:p>
        </p:txBody>
      </p:sp>
      <p:sp>
        <p:nvSpPr>
          <p:cNvPr id="53288" name="Text Box 46"/>
          <p:cNvSpPr txBox="1">
            <a:spLocks noChangeArrowheads="1"/>
          </p:cNvSpPr>
          <p:nvPr/>
        </p:nvSpPr>
        <p:spPr bwMode="auto">
          <a:xfrm>
            <a:off x="5514976" y="4167188"/>
            <a:ext cx="3270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E</a:t>
            </a:r>
          </a:p>
        </p:txBody>
      </p:sp>
      <p:sp>
        <p:nvSpPr>
          <p:cNvPr id="53289" name="Text Box 47"/>
          <p:cNvSpPr txBox="1">
            <a:spLocks noChangeArrowheads="1"/>
          </p:cNvSpPr>
          <p:nvPr/>
        </p:nvSpPr>
        <p:spPr bwMode="auto">
          <a:xfrm>
            <a:off x="6157913" y="3883026"/>
            <a:ext cx="3222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F</a:t>
            </a:r>
          </a:p>
        </p:txBody>
      </p:sp>
      <p:sp>
        <p:nvSpPr>
          <p:cNvPr id="53290" name="Text Box 48"/>
          <p:cNvSpPr txBox="1">
            <a:spLocks noChangeArrowheads="1"/>
          </p:cNvSpPr>
          <p:nvPr/>
        </p:nvSpPr>
        <p:spPr bwMode="auto">
          <a:xfrm>
            <a:off x="6699251" y="40259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G</a:t>
            </a:r>
          </a:p>
        </p:txBody>
      </p:sp>
      <p:sp>
        <p:nvSpPr>
          <p:cNvPr id="53291" name="Text Box 50"/>
          <p:cNvSpPr txBox="1">
            <a:spLocks noChangeArrowheads="1"/>
          </p:cNvSpPr>
          <p:nvPr/>
        </p:nvSpPr>
        <p:spPr bwMode="auto">
          <a:xfrm>
            <a:off x="7562851" y="4102101"/>
            <a:ext cx="3603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H</a:t>
            </a:r>
          </a:p>
        </p:txBody>
      </p:sp>
      <p:sp>
        <p:nvSpPr>
          <p:cNvPr id="53292" name="Text Box 51"/>
          <p:cNvSpPr txBox="1">
            <a:spLocks noChangeArrowheads="1"/>
          </p:cNvSpPr>
          <p:nvPr/>
        </p:nvSpPr>
        <p:spPr bwMode="auto">
          <a:xfrm>
            <a:off x="8308976" y="3548063"/>
            <a:ext cx="3095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I</a:t>
            </a:r>
          </a:p>
        </p:txBody>
      </p:sp>
      <p:sp>
        <p:nvSpPr>
          <p:cNvPr id="53293" name="Line 52"/>
          <p:cNvSpPr>
            <a:spLocks noChangeShapeType="1"/>
          </p:cNvSpPr>
          <p:nvPr/>
        </p:nvSpPr>
        <p:spPr bwMode="auto">
          <a:xfrm>
            <a:off x="8337550" y="2319338"/>
            <a:ext cx="1981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94" name="Line 53"/>
          <p:cNvSpPr>
            <a:spLocks noChangeShapeType="1"/>
          </p:cNvSpPr>
          <p:nvPr/>
        </p:nvSpPr>
        <p:spPr bwMode="auto">
          <a:xfrm>
            <a:off x="9212263" y="1970089"/>
            <a:ext cx="0" cy="19446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95" name="Text Box 54"/>
          <p:cNvSpPr txBox="1">
            <a:spLocks noChangeArrowheads="1"/>
          </p:cNvSpPr>
          <p:nvPr/>
        </p:nvSpPr>
        <p:spPr bwMode="auto">
          <a:xfrm>
            <a:off x="8193088" y="1939926"/>
            <a:ext cx="10287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solidFill>
                  <a:srgbClr val="FF0000"/>
                </a:solidFill>
              </a:rPr>
              <a:t>address</a:t>
            </a:r>
          </a:p>
        </p:txBody>
      </p:sp>
      <p:sp>
        <p:nvSpPr>
          <p:cNvPr id="53296" name="Text Box 55"/>
          <p:cNvSpPr txBox="1">
            <a:spLocks noChangeArrowheads="1"/>
          </p:cNvSpPr>
          <p:nvPr/>
        </p:nvSpPr>
        <p:spPr bwMode="auto">
          <a:xfrm>
            <a:off x="9223376" y="1951038"/>
            <a:ext cx="11858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solidFill>
                  <a:srgbClr val="FF0000"/>
                </a:solidFill>
              </a:rPr>
              <a:t>interface</a:t>
            </a:r>
          </a:p>
        </p:txBody>
      </p:sp>
      <p:sp>
        <p:nvSpPr>
          <p:cNvPr id="53297" name="Text Box 56"/>
          <p:cNvSpPr txBox="1">
            <a:spLocks noChangeArrowheads="1"/>
          </p:cNvSpPr>
          <p:nvPr/>
        </p:nvSpPr>
        <p:spPr bwMode="auto">
          <a:xfrm>
            <a:off x="8721725" y="2351088"/>
            <a:ext cx="350838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A</a:t>
            </a:r>
          </a:p>
          <a:p>
            <a:r>
              <a:rPr lang="en-US" u="none"/>
              <a:t>B</a:t>
            </a:r>
          </a:p>
          <a:p>
            <a:r>
              <a:rPr lang="en-US" u="none"/>
              <a:t>E</a:t>
            </a:r>
          </a:p>
          <a:p>
            <a:r>
              <a:rPr lang="en-US" u="none"/>
              <a:t>G</a:t>
            </a:r>
          </a:p>
          <a:p>
            <a:endParaRPr lang="en-US" u="none"/>
          </a:p>
          <a:p>
            <a:endParaRPr lang="en-US" u="none"/>
          </a:p>
        </p:txBody>
      </p:sp>
      <p:sp>
        <p:nvSpPr>
          <p:cNvPr id="53298" name="Text Box 57"/>
          <p:cNvSpPr txBox="1">
            <a:spLocks noChangeArrowheads="1"/>
          </p:cNvSpPr>
          <p:nvPr/>
        </p:nvSpPr>
        <p:spPr bwMode="auto">
          <a:xfrm>
            <a:off x="9301163" y="2349501"/>
            <a:ext cx="3238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1</a:t>
            </a:r>
          </a:p>
          <a:p>
            <a:r>
              <a:rPr lang="en-US" u="none"/>
              <a:t>1</a:t>
            </a:r>
          </a:p>
          <a:p>
            <a:r>
              <a:rPr lang="en-US" u="none"/>
              <a:t>2</a:t>
            </a:r>
          </a:p>
          <a:p>
            <a:r>
              <a:rPr lang="en-US" u="none"/>
              <a:t>3</a:t>
            </a:r>
          </a:p>
        </p:txBody>
      </p:sp>
      <p:sp>
        <p:nvSpPr>
          <p:cNvPr id="53299" name="Text Box 59"/>
          <p:cNvSpPr txBox="1">
            <a:spLocks noChangeArrowheads="1"/>
          </p:cNvSpPr>
          <p:nvPr/>
        </p:nvSpPr>
        <p:spPr bwMode="auto">
          <a:xfrm>
            <a:off x="5051425" y="2247901"/>
            <a:ext cx="2873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1</a:t>
            </a:r>
          </a:p>
        </p:txBody>
      </p:sp>
      <p:sp>
        <p:nvSpPr>
          <p:cNvPr id="53300" name="Text Box 60"/>
          <p:cNvSpPr txBox="1">
            <a:spLocks noChangeArrowheads="1"/>
          </p:cNvSpPr>
          <p:nvPr/>
        </p:nvSpPr>
        <p:spPr bwMode="auto">
          <a:xfrm>
            <a:off x="5372100" y="253206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2</a:t>
            </a:r>
          </a:p>
        </p:txBody>
      </p:sp>
      <p:sp>
        <p:nvSpPr>
          <p:cNvPr id="53301" name="Text Box 61"/>
          <p:cNvSpPr txBox="1">
            <a:spLocks noChangeArrowheads="1"/>
          </p:cNvSpPr>
          <p:nvPr/>
        </p:nvSpPr>
        <p:spPr bwMode="auto">
          <a:xfrm>
            <a:off x="5797550" y="2492376"/>
            <a:ext cx="323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3</a:t>
            </a:r>
          </a:p>
        </p:txBody>
      </p:sp>
      <p:sp>
        <p:nvSpPr>
          <p:cNvPr id="530494" name="Oval 62"/>
          <p:cNvSpPr>
            <a:spLocks noChangeArrowheads="1"/>
          </p:cNvSpPr>
          <p:nvPr/>
        </p:nvSpPr>
        <p:spPr bwMode="auto">
          <a:xfrm>
            <a:off x="3933825" y="335915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495" name="Oval 63"/>
          <p:cNvSpPr>
            <a:spLocks noChangeArrowheads="1"/>
          </p:cNvSpPr>
          <p:nvPr/>
        </p:nvSpPr>
        <p:spPr bwMode="auto">
          <a:xfrm>
            <a:off x="3727450" y="3344863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496" name="Oval 64"/>
          <p:cNvSpPr>
            <a:spLocks noChangeArrowheads="1"/>
          </p:cNvSpPr>
          <p:nvPr/>
        </p:nvSpPr>
        <p:spPr bwMode="auto">
          <a:xfrm>
            <a:off x="3998913" y="3802063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498" name="Oval 66"/>
          <p:cNvSpPr>
            <a:spLocks noChangeArrowheads="1"/>
          </p:cNvSpPr>
          <p:nvPr/>
        </p:nvSpPr>
        <p:spPr bwMode="auto">
          <a:xfrm>
            <a:off x="3765550" y="3503613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504" name="Oval 72"/>
          <p:cNvSpPr>
            <a:spLocks noChangeArrowheads="1"/>
          </p:cNvSpPr>
          <p:nvPr/>
        </p:nvSpPr>
        <p:spPr bwMode="auto">
          <a:xfrm>
            <a:off x="7489825" y="339725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507" name="Oval 75"/>
          <p:cNvSpPr>
            <a:spLocks noChangeArrowheads="1"/>
          </p:cNvSpPr>
          <p:nvPr/>
        </p:nvSpPr>
        <p:spPr bwMode="auto">
          <a:xfrm>
            <a:off x="5664200" y="3379788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508" name="Oval 76"/>
          <p:cNvSpPr>
            <a:spLocks noChangeArrowheads="1"/>
          </p:cNvSpPr>
          <p:nvPr/>
        </p:nvSpPr>
        <p:spPr bwMode="auto">
          <a:xfrm>
            <a:off x="5426075" y="33655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509" name="Oval 77"/>
          <p:cNvSpPr>
            <a:spLocks noChangeArrowheads="1"/>
          </p:cNvSpPr>
          <p:nvPr/>
        </p:nvSpPr>
        <p:spPr bwMode="auto">
          <a:xfrm>
            <a:off x="5529263" y="2236788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510" name="Oval 78"/>
          <p:cNvSpPr>
            <a:spLocks noChangeArrowheads="1"/>
          </p:cNvSpPr>
          <p:nvPr/>
        </p:nvSpPr>
        <p:spPr bwMode="auto">
          <a:xfrm>
            <a:off x="5548313" y="348615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511" name="Oval 79"/>
          <p:cNvSpPr>
            <a:spLocks noChangeArrowheads="1"/>
          </p:cNvSpPr>
          <p:nvPr/>
        </p:nvSpPr>
        <p:spPr bwMode="auto">
          <a:xfrm>
            <a:off x="5751513" y="2163763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512" name="Oval 80"/>
          <p:cNvSpPr>
            <a:spLocks noChangeArrowheads="1"/>
          </p:cNvSpPr>
          <p:nvPr/>
        </p:nvSpPr>
        <p:spPr bwMode="auto">
          <a:xfrm>
            <a:off x="7364413" y="3538538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513" name="Oval 81"/>
          <p:cNvSpPr>
            <a:spLocks noChangeArrowheads="1"/>
          </p:cNvSpPr>
          <p:nvPr/>
        </p:nvSpPr>
        <p:spPr bwMode="auto">
          <a:xfrm>
            <a:off x="7164388" y="348615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30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12 -0.0044 C -0.0033 -0.02755 -0.01371 -0.05069 -0.01788 -0.05995 " pathEditMode="relative" ptsTypes="aA">
                                      <p:cBhvr>
                                        <p:cTn id="10" dur="2000" fill="hold"/>
                                        <p:tgtEl>
                                          <p:spTgt spid="5304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3" dur="500"/>
                                        <p:tgtEl>
                                          <p:spTgt spid="5304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530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530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53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64 -0.01644 C 0.00764 -0.01644 -0.00937 0.00949 -0.02639 0.03541 " pathEditMode="relative" ptsTypes="aA">
                                      <p:cBhvr>
                                        <p:cTn id="26" dur="2000" fill="hold"/>
                                        <p:tgtEl>
                                          <p:spTgt spid="5304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81 0.00671 C 0.01181 0.00671 -0.02256 0.00764 -0.05694 0.00856 " pathEditMode="relative" ptsTypes="aA">
                                      <p:cBhvr>
                                        <p:cTn id="28" dur="2000" fill="hold"/>
                                        <p:tgtEl>
                                          <p:spTgt spid="5304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8.51852E-6 C 3.88889E-6 -8.51852E-6 0.09444 -0.0801 0.18889 -0.16019 " pathEditMode="relative" ptsTypes="aA">
                                      <p:cBhvr>
                                        <p:cTn id="30" dur="2000" fill="hold"/>
                                        <p:tgtEl>
                                          <p:spTgt spid="5304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2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3" dur="500"/>
                                        <p:tgtEl>
                                          <p:spTgt spid="5304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6" dur="500"/>
                                        <p:tgtEl>
                                          <p:spTgt spid="5304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9" dur="500"/>
                                        <p:tgtEl>
                                          <p:spTgt spid="5304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530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530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530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530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500" fill="hold"/>
                                        <p:tgtEl>
                                          <p:spTgt spid="530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530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530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530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3" dur="500"/>
                                        <p:tgtEl>
                                          <p:spTgt spid="530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6" dur="500"/>
                                        <p:tgtEl>
                                          <p:spTgt spid="530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41 0.00347 C 0.0158 0.06967 0.01737 0.13611 0.01789 0.16273 " pathEditMode="relative" ptsTypes="aA">
                                      <p:cBhvr>
                                        <p:cTn id="69" dur="2000" fill="hold"/>
                                        <p:tgtEl>
                                          <p:spTgt spid="5305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9 0.01413 C -0.0099 0.01413 0.07413 0.09931 0.15816 0.1845 " pathEditMode="relative" ptsTypes="aA">
                                      <p:cBhvr>
                                        <p:cTn id="71" dur="2000" fill="hold"/>
                                        <p:tgtEl>
                                          <p:spTgt spid="5305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73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74" dur="500"/>
                                        <p:tgtEl>
                                          <p:spTgt spid="5305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77" dur="500"/>
                                        <p:tgtEl>
                                          <p:spTgt spid="5305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8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2" dur="500"/>
                                        <p:tgtEl>
                                          <p:spTgt spid="530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5" dur="500"/>
                                        <p:tgtEl>
                                          <p:spTgt spid="530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8" dur="500"/>
                                        <p:tgtEl>
                                          <p:spTgt spid="530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1" dur="500"/>
                                        <p:tgtEl>
                                          <p:spTgt spid="530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4" dur="500"/>
                                        <p:tgtEl>
                                          <p:spTgt spid="530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7" dur="500"/>
                                        <p:tgtEl>
                                          <p:spTgt spid="530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500" fill="hold"/>
                                        <p:tgtEl>
                                          <p:spTgt spid="530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00" dur="500" fill="hold"/>
                                        <p:tgtEl>
                                          <p:spTgt spid="530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530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530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10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1 0.00834 C -0.00591 0.00834 -0.02604 0.02963 -0.04618 0.05093 " pathEditMode="relative" ptsTypes="aA">
                                      <p:cBhvr>
                                        <p:cTn id="105" dur="2000" fill="hold"/>
                                        <p:tgtEl>
                                          <p:spTgt spid="5305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C 1.66667E-6 0.00023 -0.00903 0.04676 -0.01806 0.09352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5305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3" y="4676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3 -0.00394 C 0.00313 -0.00394 0.02084 0.02523 0.03854 0.0544 " pathEditMode="relative" ptsTypes="aA">
                                      <p:cBhvr>
                                        <p:cTn id="109" dur="2000" fill="hold"/>
                                        <p:tgtEl>
                                          <p:spTgt spid="5305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C 5.55556E-7 0.00023 -0.01979 0.02315 -0.03958 0.04629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5305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2315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23 -0.01596 C -0.01823 -0.01596 -0.01302 0.02339 -0.00781 0.06274 " pathEditMode="relative" ptsTypes="aA">
                                      <p:cBhvr>
                                        <p:cTn id="113" dur="2000" fill="hold"/>
                                        <p:tgtEl>
                                          <p:spTgt spid="5305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94 0.00463 C -0.03194 0.00463 0.00417 0.02732 0.04028 0.05 " pathEditMode="relative" ptsTypes="aA">
                                      <p:cBhvr>
                                        <p:cTn id="115" dur="2000" fill="hold"/>
                                        <p:tgtEl>
                                          <p:spTgt spid="5305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117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18" dur="500"/>
                                        <p:tgtEl>
                                          <p:spTgt spid="5305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21" dur="500"/>
                                        <p:tgtEl>
                                          <p:spTgt spid="5305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24" dur="500"/>
                                        <p:tgtEl>
                                          <p:spTgt spid="5305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27" dur="500"/>
                                        <p:tgtEl>
                                          <p:spTgt spid="5305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30" dur="500"/>
                                        <p:tgtEl>
                                          <p:spTgt spid="5305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0494" grpId="0" animBg="1"/>
      <p:bldP spid="530494" grpId="1" animBg="1"/>
      <p:bldP spid="530494" grpId="2" animBg="1"/>
      <p:bldP spid="530495" grpId="0" animBg="1"/>
      <p:bldP spid="530495" grpId="1" animBg="1"/>
      <p:bldP spid="530495" grpId="2" animBg="1"/>
      <p:bldP spid="530496" grpId="0" animBg="1"/>
      <p:bldP spid="530496" grpId="1" animBg="1"/>
      <p:bldP spid="530496" grpId="2" animBg="1"/>
      <p:bldP spid="530498" grpId="0" animBg="1"/>
      <p:bldP spid="530498" grpId="1" animBg="1"/>
      <p:bldP spid="530498" grpId="2" animBg="1"/>
      <p:bldP spid="530504" grpId="0" animBg="1"/>
      <p:bldP spid="530504" grpId="1" animBg="1"/>
      <p:bldP spid="530504" grpId="2" animBg="1"/>
      <p:bldP spid="530507" grpId="0" animBg="1"/>
      <p:bldP spid="530507" grpId="1" animBg="1"/>
      <p:bldP spid="530507" grpId="2" animBg="1"/>
      <p:bldP spid="530508" grpId="0" animBg="1"/>
      <p:bldP spid="530508" grpId="1" animBg="1"/>
      <p:bldP spid="530509" grpId="0" animBg="1"/>
      <p:bldP spid="530509" grpId="1" animBg="1"/>
      <p:bldP spid="530509" grpId="2" animBg="1"/>
      <p:bldP spid="530510" grpId="0" animBg="1"/>
      <p:bldP spid="530510" grpId="1" animBg="1"/>
      <p:bldP spid="530510" grpId="2" animBg="1"/>
      <p:bldP spid="530511" grpId="0" animBg="1"/>
      <p:bldP spid="530511" grpId="1" animBg="1"/>
      <p:bldP spid="530511" grpId="2" animBg="1"/>
      <p:bldP spid="530512" grpId="0" animBg="1"/>
      <p:bldP spid="530512" grpId="1" animBg="1"/>
      <p:bldP spid="530512" grpId="2" animBg="1"/>
      <p:bldP spid="530513" grpId="0" animBg="1"/>
      <p:bldP spid="530513" grpId="1" animBg="1"/>
      <p:bldP spid="530513" grpId="2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>
          <a:xfrm>
            <a:off x="2019300" y="0"/>
            <a:ext cx="7772400" cy="1143000"/>
          </a:xfrm>
        </p:spPr>
        <p:txBody>
          <a:bodyPr/>
          <a:lstStyle/>
          <a:p>
            <a:r>
              <a:rPr lang="en-US" sz="3600"/>
              <a:t>Switch example</a:t>
            </a:r>
            <a:endParaRPr lang="en-US"/>
          </a:p>
        </p:txBody>
      </p:sp>
      <p:sp>
        <p:nvSpPr>
          <p:cNvPr id="54277" name="Rectangle 3"/>
          <p:cNvSpPr>
            <a:spLocks noGrp="1" noChangeArrowheads="1"/>
          </p:cNvSpPr>
          <p:nvPr>
            <p:ph idx="1"/>
          </p:nvPr>
        </p:nvSpPr>
        <p:spPr>
          <a:xfrm>
            <a:off x="2074863" y="1139825"/>
            <a:ext cx="7772400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sz="2400" dirty="0"/>
              <a:t>When D answers to C: </a:t>
            </a:r>
            <a:endParaRPr lang="en-US" dirty="0"/>
          </a:p>
          <a:p>
            <a:endParaRPr lang="en-US" dirty="0"/>
          </a:p>
        </p:txBody>
      </p:sp>
      <p:sp>
        <p:nvSpPr>
          <p:cNvPr id="54274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54275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72F2F3D7-F1E2-41DB-8D1B-31FCB6F462EA}" type="slidenum">
              <a:rPr lang="en-US" u="none" smtClean="0">
                <a:latin typeface="Arial" charset="0"/>
              </a:rPr>
              <a:pPr/>
              <a:t>35</a:t>
            </a:fld>
            <a:endParaRPr lang="en-US" u="none">
              <a:latin typeface="Arial" charset="0"/>
            </a:endParaRPr>
          </a:p>
        </p:txBody>
      </p:sp>
      <p:sp>
        <p:nvSpPr>
          <p:cNvPr id="531460" name="Rectangle 4"/>
          <p:cNvSpPr>
            <a:spLocks noChangeArrowheads="1"/>
          </p:cNvSpPr>
          <p:nvPr/>
        </p:nvSpPr>
        <p:spPr bwMode="auto">
          <a:xfrm>
            <a:off x="2238375" y="4664075"/>
            <a:ext cx="7772400" cy="184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sz="2400" u="none" dirty="0"/>
              <a:t>D answers with F2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sz="2000" u="none" dirty="0"/>
              <a:t>D is discovered to be operating from </a:t>
            </a:r>
            <a:r>
              <a:rPr lang="en-US" sz="2000" u="none" dirty="0" err="1"/>
              <a:t>intf</a:t>
            </a:r>
            <a:r>
              <a:rPr lang="en-US" sz="2000" u="none" dirty="0"/>
              <a:t> 2. This is recorded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sz="2000" u="none" dirty="0"/>
              <a:t>C is known to work on </a:t>
            </a:r>
            <a:r>
              <a:rPr lang="en-US" sz="2000" u="none" dirty="0" err="1"/>
              <a:t>intf</a:t>
            </a:r>
            <a:r>
              <a:rPr lang="en-US" sz="2000" u="none" dirty="0"/>
              <a:t> 1, only this interface receives F2</a:t>
            </a:r>
          </a:p>
        </p:txBody>
      </p:sp>
      <p:sp>
        <p:nvSpPr>
          <p:cNvPr id="54279" name="Rectangle 5"/>
          <p:cNvSpPr>
            <a:spLocks noChangeArrowheads="1"/>
          </p:cNvSpPr>
          <p:nvPr/>
        </p:nvSpPr>
        <p:spPr bwMode="auto">
          <a:xfrm>
            <a:off x="5387975" y="3502026"/>
            <a:ext cx="274638" cy="61913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graphicFrame>
        <p:nvGraphicFramePr>
          <p:cNvPr id="54280" name="Object 6"/>
          <p:cNvGraphicFramePr>
            <a:graphicFrameLocks noChangeAspect="1"/>
          </p:cNvGraphicFramePr>
          <p:nvPr/>
        </p:nvGraphicFramePr>
        <p:xfrm>
          <a:off x="3216276" y="3789364"/>
          <a:ext cx="396875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6" y="3789364"/>
                        <a:ext cx="396875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1" name="Object 7"/>
          <p:cNvGraphicFramePr>
            <a:graphicFrameLocks noChangeAspect="1"/>
          </p:cNvGraphicFramePr>
          <p:nvPr/>
        </p:nvGraphicFramePr>
        <p:xfrm>
          <a:off x="5783264" y="3800475"/>
          <a:ext cx="396875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" imgW="1307263" imgH="1084139" progId="MS_ClipArt_Gallery.2">
                  <p:embed/>
                </p:oleObj>
              </mc:Choice>
              <mc:Fallback>
                <p:oleObj name="Clip" r:id="rId5" imgW="1307263" imgH="1084139" progId="MS_ClipArt_Gallery.2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3264" y="3800475"/>
                        <a:ext cx="396875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2" name="Object 8"/>
          <p:cNvGraphicFramePr>
            <a:graphicFrameLocks noChangeAspect="1"/>
          </p:cNvGraphicFramePr>
          <p:nvPr/>
        </p:nvGraphicFramePr>
        <p:xfrm>
          <a:off x="6556375" y="3759200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6" imgW="1307263" imgH="1084139" progId="MS_ClipArt_Gallery.2">
                  <p:embed/>
                </p:oleObj>
              </mc:Choice>
              <mc:Fallback>
                <p:oleObj name="Clip" r:id="rId6" imgW="1307263" imgH="1084139" progId="MS_ClipArt_Gallery.2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6375" y="3759200"/>
                        <a:ext cx="3952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3" name="Object 9"/>
          <p:cNvGraphicFramePr>
            <a:graphicFrameLocks noChangeAspect="1"/>
          </p:cNvGraphicFramePr>
          <p:nvPr/>
        </p:nvGraphicFramePr>
        <p:xfrm>
          <a:off x="3843339" y="3811589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7" imgW="1307263" imgH="1084139" progId="MS_ClipArt_Gallery.2">
                  <p:embed/>
                </p:oleObj>
              </mc:Choice>
              <mc:Fallback>
                <p:oleObj name="Clip" r:id="rId7" imgW="1307263" imgH="1084139" progId="MS_ClipArt_Gallery.2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3339" y="3811589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84" name="Rectangle 10"/>
          <p:cNvSpPr>
            <a:spLocks noChangeArrowheads="1"/>
          </p:cNvSpPr>
          <p:nvPr/>
        </p:nvSpPr>
        <p:spPr bwMode="auto">
          <a:xfrm>
            <a:off x="7135814" y="3509963"/>
            <a:ext cx="274637" cy="61912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sp>
        <p:nvSpPr>
          <p:cNvPr id="54285" name="Rectangle 11"/>
          <p:cNvSpPr>
            <a:spLocks noChangeArrowheads="1"/>
          </p:cNvSpPr>
          <p:nvPr/>
        </p:nvSpPr>
        <p:spPr bwMode="auto">
          <a:xfrm>
            <a:off x="3686175" y="3500439"/>
            <a:ext cx="274638" cy="60325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graphicFrame>
        <p:nvGraphicFramePr>
          <p:cNvPr id="54286" name="Object 12"/>
          <p:cNvGraphicFramePr>
            <a:graphicFrameLocks noChangeAspect="1"/>
          </p:cNvGraphicFramePr>
          <p:nvPr/>
        </p:nvGraphicFramePr>
        <p:xfrm>
          <a:off x="4737100" y="3662364"/>
          <a:ext cx="395288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8" imgW="1307263" imgH="1084139" progId="MS_ClipArt_Gallery.2">
                  <p:embed/>
                </p:oleObj>
              </mc:Choice>
              <mc:Fallback>
                <p:oleObj name="Clip" r:id="rId8" imgW="1307263" imgH="1084139" progId="MS_ClipArt_Gallery.2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7100" y="3662364"/>
                        <a:ext cx="395288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7" name="Object 13"/>
          <p:cNvGraphicFramePr>
            <a:graphicFrameLocks noChangeAspect="1"/>
          </p:cNvGraphicFramePr>
          <p:nvPr/>
        </p:nvGraphicFramePr>
        <p:xfrm>
          <a:off x="5151439" y="4094164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9" imgW="1307263" imgH="1084139" progId="MS_ClipArt_Gallery.2">
                  <p:embed/>
                </p:oleObj>
              </mc:Choice>
              <mc:Fallback>
                <p:oleObj name="Clip" r:id="rId9" imgW="1307263" imgH="1084139" progId="MS_ClipArt_Gallery.2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1439" y="4094164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8" name="Object 14"/>
          <p:cNvGraphicFramePr>
            <a:graphicFrameLocks noChangeAspect="1"/>
          </p:cNvGraphicFramePr>
          <p:nvPr/>
        </p:nvGraphicFramePr>
        <p:xfrm>
          <a:off x="7942264" y="3633789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0" imgW="1307263" imgH="1084139" progId="MS_ClipArt_Gallery.2">
                  <p:embed/>
                </p:oleObj>
              </mc:Choice>
              <mc:Fallback>
                <p:oleObj name="Clip" r:id="rId10" imgW="1307263" imgH="1084139" progId="MS_ClipArt_Gallery.2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42264" y="3633789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9" name="Object 15"/>
          <p:cNvGraphicFramePr>
            <a:graphicFrameLocks noChangeAspect="1"/>
          </p:cNvGraphicFramePr>
          <p:nvPr/>
        </p:nvGraphicFramePr>
        <p:xfrm>
          <a:off x="7226300" y="3967164"/>
          <a:ext cx="395288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1" imgW="1307263" imgH="1084139" progId="MS_ClipArt_Gallery.2">
                  <p:embed/>
                </p:oleObj>
              </mc:Choice>
              <mc:Fallback>
                <p:oleObj name="Clip" r:id="rId11" imgW="1307263" imgH="1084139" progId="MS_ClipArt_Gallery.2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6300" y="3967164"/>
                        <a:ext cx="395288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90" name="Object 16"/>
          <p:cNvGraphicFramePr>
            <a:graphicFrameLocks noChangeAspect="1"/>
          </p:cNvGraphicFramePr>
          <p:nvPr/>
        </p:nvGraphicFramePr>
        <p:xfrm>
          <a:off x="2800350" y="3355975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2" imgW="1307263" imgH="1084139" progId="MS_ClipArt_Gallery.2">
                  <p:embed/>
                </p:oleObj>
              </mc:Choice>
              <mc:Fallback>
                <p:oleObj name="Clip" r:id="rId12" imgW="1307263" imgH="1084139" progId="MS_ClipArt_Gallery.2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350" y="3355975"/>
                        <a:ext cx="3952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91" name="Line 17"/>
          <p:cNvSpPr>
            <a:spLocks noChangeShapeType="1"/>
          </p:cNvSpPr>
          <p:nvPr/>
        </p:nvSpPr>
        <p:spPr bwMode="auto">
          <a:xfrm flipH="1">
            <a:off x="3157538" y="3503613"/>
            <a:ext cx="52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292" name="Line 18"/>
          <p:cNvSpPr>
            <a:spLocks noChangeShapeType="1"/>
          </p:cNvSpPr>
          <p:nvPr/>
        </p:nvSpPr>
        <p:spPr bwMode="auto">
          <a:xfrm flipH="1">
            <a:off x="3524251" y="3546476"/>
            <a:ext cx="258763" cy="284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293" name="Line 19"/>
          <p:cNvSpPr>
            <a:spLocks noChangeShapeType="1"/>
          </p:cNvSpPr>
          <p:nvPr/>
        </p:nvSpPr>
        <p:spPr bwMode="auto">
          <a:xfrm>
            <a:off x="3922713" y="3573463"/>
            <a:ext cx="68262" cy="265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294" name="Line 20"/>
          <p:cNvSpPr>
            <a:spLocks noChangeShapeType="1"/>
          </p:cNvSpPr>
          <p:nvPr/>
        </p:nvSpPr>
        <p:spPr bwMode="auto">
          <a:xfrm flipH="1">
            <a:off x="5105401" y="3538538"/>
            <a:ext cx="328613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295" name="Line 21"/>
          <p:cNvSpPr>
            <a:spLocks noChangeShapeType="1"/>
          </p:cNvSpPr>
          <p:nvPr/>
        </p:nvSpPr>
        <p:spPr bwMode="auto">
          <a:xfrm flipH="1">
            <a:off x="5402263" y="3556000"/>
            <a:ext cx="120650" cy="52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296" name="Line 22"/>
          <p:cNvSpPr>
            <a:spLocks noChangeShapeType="1"/>
          </p:cNvSpPr>
          <p:nvPr/>
        </p:nvSpPr>
        <p:spPr bwMode="auto">
          <a:xfrm>
            <a:off x="5692775" y="3503614"/>
            <a:ext cx="217488" cy="327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297" name="Line 23"/>
          <p:cNvSpPr>
            <a:spLocks noChangeShapeType="1"/>
          </p:cNvSpPr>
          <p:nvPr/>
        </p:nvSpPr>
        <p:spPr bwMode="auto">
          <a:xfrm flipH="1">
            <a:off x="6905625" y="3573463"/>
            <a:ext cx="406400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298" name="Line 24"/>
          <p:cNvSpPr>
            <a:spLocks noChangeShapeType="1"/>
          </p:cNvSpPr>
          <p:nvPr/>
        </p:nvSpPr>
        <p:spPr bwMode="auto">
          <a:xfrm flipH="1">
            <a:off x="7381876" y="3546475"/>
            <a:ext cx="9525" cy="425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299" name="Line 25"/>
          <p:cNvSpPr>
            <a:spLocks noChangeShapeType="1"/>
          </p:cNvSpPr>
          <p:nvPr/>
        </p:nvSpPr>
        <p:spPr bwMode="auto">
          <a:xfrm>
            <a:off x="7500938" y="3476626"/>
            <a:ext cx="487362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grpSp>
        <p:nvGrpSpPr>
          <p:cNvPr id="54300" name="Group 26"/>
          <p:cNvGrpSpPr>
            <a:grpSpLocks/>
          </p:cNvGrpSpPr>
          <p:nvPr/>
        </p:nvGrpSpPr>
        <p:grpSpPr bwMode="auto">
          <a:xfrm>
            <a:off x="5437189" y="2181226"/>
            <a:ext cx="352425" cy="227013"/>
            <a:chOff x="620" y="1640"/>
            <a:chExt cx="288" cy="209"/>
          </a:xfrm>
        </p:grpSpPr>
        <p:sp>
          <p:nvSpPr>
            <p:cNvPr id="54332" name="Line 27"/>
            <p:cNvSpPr>
              <a:spLocks noChangeShapeType="1"/>
            </p:cNvSpPr>
            <p:nvPr/>
          </p:nvSpPr>
          <p:spPr bwMode="auto">
            <a:xfrm>
              <a:off x="908" y="1640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54333" name="Rectangle 28"/>
            <p:cNvSpPr>
              <a:spLocks noChangeArrowheads="1"/>
            </p:cNvSpPr>
            <p:nvPr/>
          </p:nvSpPr>
          <p:spPr bwMode="auto">
            <a:xfrm>
              <a:off x="620" y="1784"/>
              <a:ext cx="267" cy="65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endParaRPr lang="it-IT"/>
            </a:p>
          </p:txBody>
        </p:sp>
        <p:grpSp>
          <p:nvGrpSpPr>
            <p:cNvPr id="54334" name="Group 29"/>
            <p:cNvGrpSpPr>
              <a:grpSpLocks/>
            </p:cNvGrpSpPr>
            <p:nvPr/>
          </p:nvGrpSpPr>
          <p:grpSpPr bwMode="auto">
            <a:xfrm>
              <a:off x="764" y="1688"/>
              <a:ext cx="109" cy="91"/>
              <a:chOff x="576" y="3456"/>
              <a:chExt cx="288" cy="240"/>
            </a:xfrm>
          </p:grpSpPr>
          <p:sp>
            <p:nvSpPr>
              <p:cNvPr id="54335" name="Line 30"/>
              <p:cNvSpPr>
                <a:spLocks noChangeShapeType="1"/>
              </p:cNvSpPr>
              <p:nvPr/>
            </p:nvSpPr>
            <p:spPr bwMode="auto">
              <a:xfrm>
                <a:off x="624" y="3456"/>
                <a:ext cx="192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54336" name="Line 31"/>
              <p:cNvSpPr>
                <a:spLocks noChangeShapeType="1"/>
              </p:cNvSpPr>
              <p:nvPr/>
            </p:nvSpPr>
            <p:spPr bwMode="auto">
              <a:xfrm flipH="1">
                <a:off x="576" y="3456"/>
                <a:ext cx="288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</p:grpSp>
      </p:grpSp>
      <p:sp>
        <p:nvSpPr>
          <p:cNvPr id="54301" name="Line 32"/>
          <p:cNvSpPr>
            <a:spLocks noChangeShapeType="1"/>
          </p:cNvSpPr>
          <p:nvPr/>
        </p:nvSpPr>
        <p:spPr bwMode="auto">
          <a:xfrm flipH="1">
            <a:off x="3913188" y="2409826"/>
            <a:ext cx="1581150" cy="969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302" name="Line 33"/>
          <p:cNvSpPr>
            <a:spLocks noChangeShapeType="1"/>
          </p:cNvSpPr>
          <p:nvPr/>
        </p:nvSpPr>
        <p:spPr bwMode="auto">
          <a:xfrm>
            <a:off x="5641975" y="2401888"/>
            <a:ext cx="0" cy="1003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303" name="Line 34"/>
          <p:cNvSpPr>
            <a:spLocks noChangeShapeType="1"/>
          </p:cNvSpPr>
          <p:nvPr/>
        </p:nvSpPr>
        <p:spPr bwMode="auto">
          <a:xfrm flipH="1" flipV="1">
            <a:off x="5791201" y="2357438"/>
            <a:ext cx="1420813" cy="1111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304" name="Text Box 35"/>
          <p:cNvSpPr txBox="1">
            <a:spLocks noChangeArrowheads="1"/>
          </p:cNvSpPr>
          <p:nvPr/>
        </p:nvSpPr>
        <p:spPr bwMode="auto">
          <a:xfrm>
            <a:off x="4054476" y="3244851"/>
            <a:ext cx="5826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hub</a:t>
            </a:r>
          </a:p>
        </p:txBody>
      </p:sp>
      <p:sp>
        <p:nvSpPr>
          <p:cNvPr id="54305" name="Text Box 36"/>
          <p:cNvSpPr txBox="1">
            <a:spLocks noChangeArrowheads="1"/>
          </p:cNvSpPr>
          <p:nvPr/>
        </p:nvSpPr>
        <p:spPr bwMode="auto">
          <a:xfrm>
            <a:off x="5776913" y="3201988"/>
            <a:ext cx="5699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hub</a:t>
            </a:r>
          </a:p>
        </p:txBody>
      </p:sp>
      <p:sp>
        <p:nvSpPr>
          <p:cNvPr id="54306" name="Text Box 37"/>
          <p:cNvSpPr txBox="1">
            <a:spLocks noChangeArrowheads="1"/>
          </p:cNvSpPr>
          <p:nvPr/>
        </p:nvSpPr>
        <p:spPr bwMode="auto">
          <a:xfrm>
            <a:off x="7593013" y="3151188"/>
            <a:ext cx="5699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hub</a:t>
            </a:r>
          </a:p>
        </p:txBody>
      </p:sp>
      <p:sp>
        <p:nvSpPr>
          <p:cNvPr id="54307" name="Text Box 38"/>
          <p:cNvSpPr txBox="1">
            <a:spLocks noChangeArrowheads="1"/>
          </p:cNvSpPr>
          <p:nvPr/>
        </p:nvSpPr>
        <p:spPr bwMode="auto">
          <a:xfrm>
            <a:off x="5918201" y="2132013"/>
            <a:ext cx="873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switch</a:t>
            </a:r>
          </a:p>
        </p:txBody>
      </p:sp>
      <p:sp>
        <p:nvSpPr>
          <p:cNvPr id="54308" name="Text Box 39"/>
          <p:cNvSpPr txBox="1">
            <a:spLocks noChangeArrowheads="1"/>
          </p:cNvSpPr>
          <p:nvPr/>
        </p:nvSpPr>
        <p:spPr bwMode="auto">
          <a:xfrm>
            <a:off x="2489200" y="3303588"/>
            <a:ext cx="3508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A</a:t>
            </a:r>
          </a:p>
        </p:txBody>
      </p:sp>
      <p:sp>
        <p:nvSpPr>
          <p:cNvPr id="54309" name="Text Box 40"/>
          <p:cNvSpPr txBox="1">
            <a:spLocks noChangeArrowheads="1"/>
          </p:cNvSpPr>
          <p:nvPr/>
        </p:nvSpPr>
        <p:spPr bwMode="auto">
          <a:xfrm>
            <a:off x="3170238" y="4076701"/>
            <a:ext cx="3286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B</a:t>
            </a:r>
          </a:p>
        </p:txBody>
      </p:sp>
      <p:sp>
        <p:nvSpPr>
          <p:cNvPr id="54310" name="Text Box 41"/>
          <p:cNvSpPr txBox="1">
            <a:spLocks noChangeArrowheads="1"/>
          </p:cNvSpPr>
          <p:nvPr/>
        </p:nvSpPr>
        <p:spPr bwMode="auto">
          <a:xfrm>
            <a:off x="3827463" y="4089401"/>
            <a:ext cx="3222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C</a:t>
            </a:r>
          </a:p>
        </p:txBody>
      </p:sp>
      <p:sp>
        <p:nvSpPr>
          <p:cNvPr id="54311" name="Text Box 42"/>
          <p:cNvSpPr txBox="1">
            <a:spLocks noChangeArrowheads="1"/>
          </p:cNvSpPr>
          <p:nvPr/>
        </p:nvSpPr>
        <p:spPr bwMode="auto">
          <a:xfrm>
            <a:off x="4638675" y="3910013"/>
            <a:ext cx="349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D</a:t>
            </a:r>
          </a:p>
        </p:txBody>
      </p:sp>
      <p:sp>
        <p:nvSpPr>
          <p:cNvPr id="54312" name="Text Box 43"/>
          <p:cNvSpPr txBox="1">
            <a:spLocks noChangeArrowheads="1"/>
          </p:cNvSpPr>
          <p:nvPr/>
        </p:nvSpPr>
        <p:spPr bwMode="auto">
          <a:xfrm>
            <a:off x="5514976" y="4167188"/>
            <a:ext cx="3270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E</a:t>
            </a:r>
          </a:p>
        </p:txBody>
      </p:sp>
      <p:sp>
        <p:nvSpPr>
          <p:cNvPr id="54313" name="Text Box 44"/>
          <p:cNvSpPr txBox="1">
            <a:spLocks noChangeArrowheads="1"/>
          </p:cNvSpPr>
          <p:nvPr/>
        </p:nvSpPr>
        <p:spPr bwMode="auto">
          <a:xfrm>
            <a:off x="6157913" y="3883026"/>
            <a:ext cx="3222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F</a:t>
            </a:r>
          </a:p>
        </p:txBody>
      </p:sp>
      <p:sp>
        <p:nvSpPr>
          <p:cNvPr id="54314" name="Text Box 45"/>
          <p:cNvSpPr txBox="1">
            <a:spLocks noChangeArrowheads="1"/>
          </p:cNvSpPr>
          <p:nvPr/>
        </p:nvSpPr>
        <p:spPr bwMode="auto">
          <a:xfrm>
            <a:off x="6699251" y="40259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G</a:t>
            </a:r>
          </a:p>
        </p:txBody>
      </p:sp>
      <p:sp>
        <p:nvSpPr>
          <p:cNvPr id="54315" name="Text Box 46"/>
          <p:cNvSpPr txBox="1">
            <a:spLocks noChangeArrowheads="1"/>
          </p:cNvSpPr>
          <p:nvPr/>
        </p:nvSpPr>
        <p:spPr bwMode="auto">
          <a:xfrm>
            <a:off x="7562851" y="4102101"/>
            <a:ext cx="3603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H</a:t>
            </a:r>
          </a:p>
        </p:txBody>
      </p:sp>
      <p:sp>
        <p:nvSpPr>
          <p:cNvPr id="54316" name="Text Box 48"/>
          <p:cNvSpPr txBox="1">
            <a:spLocks noChangeArrowheads="1"/>
          </p:cNvSpPr>
          <p:nvPr/>
        </p:nvSpPr>
        <p:spPr bwMode="auto">
          <a:xfrm>
            <a:off x="8308976" y="3548063"/>
            <a:ext cx="3095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I</a:t>
            </a:r>
          </a:p>
        </p:txBody>
      </p:sp>
      <p:sp>
        <p:nvSpPr>
          <p:cNvPr id="54317" name="Line 49"/>
          <p:cNvSpPr>
            <a:spLocks noChangeShapeType="1"/>
          </p:cNvSpPr>
          <p:nvPr/>
        </p:nvSpPr>
        <p:spPr bwMode="auto">
          <a:xfrm>
            <a:off x="8337550" y="2319338"/>
            <a:ext cx="1981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318" name="Line 50"/>
          <p:cNvSpPr>
            <a:spLocks noChangeShapeType="1"/>
          </p:cNvSpPr>
          <p:nvPr/>
        </p:nvSpPr>
        <p:spPr bwMode="auto">
          <a:xfrm>
            <a:off x="9212263" y="1970089"/>
            <a:ext cx="0" cy="19446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319" name="Text Box 51"/>
          <p:cNvSpPr txBox="1">
            <a:spLocks noChangeArrowheads="1"/>
          </p:cNvSpPr>
          <p:nvPr/>
        </p:nvSpPr>
        <p:spPr bwMode="auto">
          <a:xfrm>
            <a:off x="8193088" y="1939926"/>
            <a:ext cx="10287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solidFill>
                  <a:srgbClr val="FF0000"/>
                </a:solidFill>
              </a:rPr>
              <a:t>address</a:t>
            </a:r>
          </a:p>
        </p:txBody>
      </p:sp>
      <p:sp>
        <p:nvSpPr>
          <p:cNvPr id="54320" name="Text Box 52"/>
          <p:cNvSpPr txBox="1">
            <a:spLocks noChangeArrowheads="1"/>
          </p:cNvSpPr>
          <p:nvPr/>
        </p:nvSpPr>
        <p:spPr bwMode="auto">
          <a:xfrm>
            <a:off x="9223376" y="1951038"/>
            <a:ext cx="11858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solidFill>
                  <a:srgbClr val="FF0000"/>
                </a:solidFill>
              </a:rPr>
              <a:t>interface</a:t>
            </a:r>
          </a:p>
        </p:txBody>
      </p:sp>
      <p:sp>
        <p:nvSpPr>
          <p:cNvPr id="54321" name="Text Box 53"/>
          <p:cNvSpPr txBox="1">
            <a:spLocks noChangeArrowheads="1"/>
          </p:cNvSpPr>
          <p:nvPr/>
        </p:nvSpPr>
        <p:spPr bwMode="auto">
          <a:xfrm>
            <a:off x="8721725" y="2351088"/>
            <a:ext cx="350838" cy="146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A</a:t>
            </a:r>
          </a:p>
          <a:p>
            <a:r>
              <a:rPr lang="en-US" u="none"/>
              <a:t>B</a:t>
            </a:r>
          </a:p>
          <a:p>
            <a:r>
              <a:rPr lang="en-US" u="none"/>
              <a:t>E</a:t>
            </a:r>
          </a:p>
          <a:p>
            <a:r>
              <a:rPr lang="en-US" u="none"/>
              <a:t>G</a:t>
            </a:r>
          </a:p>
          <a:p>
            <a:r>
              <a:rPr lang="en-US" u="none"/>
              <a:t>C</a:t>
            </a:r>
          </a:p>
        </p:txBody>
      </p:sp>
      <p:sp>
        <p:nvSpPr>
          <p:cNvPr id="54322" name="Text Box 54"/>
          <p:cNvSpPr txBox="1">
            <a:spLocks noChangeArrowheads="1"/>
          </p:cNvSpPr>
          <p:nvPr/>
        </p:nvSpPr>
        <p:spPr bwMode="auto">
          <a:xfrm>
            <a:off x="9301163" y="2349501"/>
            <a:ext cx="323850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1</a:t>
            </a:r>
          </a:p>
          <a:p>
            <a:r>
              <a:rPr lang="en-US" u="none"/>
              <a:t>1</a:t>
            </a:r>
          </a:p>
          <a:p>
            <a:r>
              <a:rPr lang="en-US" u="none"/>
              <a:t>2</a:t>
            </a:r>
          </a:p>
          <a:p>
            <a:r>
              <a:rPr lang="en-US" u="none"/>
              <a:t>3</a:t>
            </a:r>
          </a:p>
          <a:p>
            <a:r>
              <a:rPr lang="en-US" u="none"/>
              <a:t>1</a:t>
            </a:r>
          </a:p>
        </p:txBody>
      </p:sp>
      <p:sp>
        <p:nvSpPr>
          <p:cNvPr id="531511" name="Oval 55"/>
          <p:cNvSpPr>
            <a:spLocks noChangeArrowheads="1"/>
          </p:cNvSpPr>
          <p:nvPr/>
        </p:nvSpPr>
        <p:spPr bwMode="auto">
          <a:xfrm>
            <a:off x="5105400" y="36068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1512" name="Oval 56"/>
          <p:cNvSpPr>
            <a:spLocks noChangeArrowheads="1"/>
          </p:cNvSpPr>
          <p:nvPr/>
        </p:nvSpPr>
        <p:spPr bwMode="auto">
          <a:xfrm>
            <a:off x="3937000" y="34671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1513" name="Oval 57"/>
          <p:cNvSpPr>
            <a:spLocks noChangeArrowheads="1"/>
          </p:cNvSpPr>
          <p:nvPr/>
        </p:nvSpPr>
        <p:spPr bwMode="auto">
          <a:xfrm>
            <a:off x="5702300" y="34036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1514" name="Oval 58"/>
          <p:cNvSpPr>
            <a:spLocks noChangeArrowheads="1"/>
          </p:cNvSpPr>
          <p:nvPr/>
        </p:nvSpPr>
        <p:spPr bwMode="auto">
          <a:xfrm>
            <a:off x="5473700" y="348615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1515" name="Oval 59"/>
          <p:cNvSpPr>
            <a:spLocks noChangeArrowheads="1"/>
          </p:cNvSpPr>
          <p:nvPr/>
        </p:nvSpPr>
        <p:spPr bwMode="auto">
          <a:xfrm>
            <a:off x="5568950" y="32893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1516" name="Rectangle 60"/>
          <p:cNvSpPr>
            <a:spLocks noChangeArrowheads="1"/>
          </p:cNvSpPr>
          <p:nvPr/>
        </p:nvSpPr>
        <p:spPr bwMode="auto">
          <a:xfrm>
            <a:off x="8826500" y="3759200"/>
            <a:ext cx="7239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it-IT" u="none"/>
              <a:t>D      2</a:t>
            </a:r>
          </a:p>
        </p:txBody>
      </p:sp>
      <p:sp>
        <p:nvSpPr>
          <p:cNvPr id="531517" name="Oval 61"/>
          <p:cNvSpPr>
            <a:spLocks noChangeArrowheads="1"/>
          </p:cNvSpPr>
          <p:nvPr/>
        </p:nvSpPr>
        <p:spPr bwMode="auto">
          <a:xfrm>
            <a:off x="5613400" y="21463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1518" name="Oval 62"/>
          <p:cNvSpPr>
            <a:spLocks noChangeArrowheads="1"/>
          </p:cNvSpPr>
          <p:nvPr/>
        </p:nvSpPr>
        <p:spPr bwMode="auto">
          <a:xfrm>
            <a:off x="3733800" y="34925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1519" name="Oval 63"/>
          <p:cNvSpPr>
            <a:spLocks noChangeArrowheads="1"/>
          </p:cNvSpPr>
          <p:nvPr/>
        </p:nvSpPr>
        <p:spPr bwMode="auto">
          <a:xfrm>
            <a:off x="3708400" y="33401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3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0.01759 L 0.05486 -0.03982 " pathEditMode="relative" ptsTypes="AA">
                                      <p:cBhvr>
                                        <p:cTn id="10" dur="2000" fill="hold"/>
                                        <p:tgtEl>
                                          <p:spTgt spid="5315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3" dur="500"/>
                                        <p:tgtEl>
                                          <p:spTgt spid="5315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53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53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53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44444E-6 C -0.0059 0.03611 -0.01163 0.07245 -0.01389 0.08704 " pathEditMode="relative" ptsTypes="aA">
                                      <p:cBhvr>
                                        <p:cTn id="27" dur="2000" fill="hold"/>
                                        <p:tgtEl>
                                          <p:spTgt spid="5315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42 -0.01019 C -0.01042 -0.01019 0.0059 0.02083 0.02222 0.05185 " pathEditMode="relative" ptsTypes="aA">
                                      <p:cBhvr>
                                        <p:cTn id="29" dur="2000" fill="hold"/>
                                        <p:tgtEl>
                                          <p:spTgt spid="5315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0.00649 C 0.00417 0.00649 0.00417 -0.07268 0.00417 -0.15185 " pathEditMode="relative" ptsTypes="aA">
                                      <p:cBhvr>
                                        <p:cTn id="31" dur="2000" fill="hold"/>
                                        <p:tgtEl>
                                          <p:spTgt spid="5315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33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4" dur="500"/>
                                        <p:tgtEl>
                                          <p:spTgt spid="5315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7" dur="500"/>
                                        <p:tgtEl>
                                          <p:spTgt spid="5315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40" dur="500"/>
                                        <p:tgtEl>
                                          <p:spTgt spid="5315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3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531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531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531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531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4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1" dur="500"/>
                                        <p:tgtEl>
                                          <p:spTgt spid="53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500" fill="hold"/>
                                        <p:tgtEl>
                                          <p:spTgt spid="531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531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531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531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5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0" dur="500"/>
                                        <p:tgtEl>
                                          <p:spTgt spid="53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531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531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531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531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6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0.01482 C -0.0783 0.08658 -0.15573 0.15834 -0.18681 0.18705 " pathEditMode="relative" ptsTypes="aA">
                                      <p:cBhvr>
                                        <p:cTn id="68" dur="2000" fill="hold"/>
                                        <p:tgtEl>
                                          <p:spTgt spid="5315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70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71" dur="500"/>
                                        <p:tgtEl>
                                          <p:spTgt spid="5315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7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6" dur="500"/>
                                        <p:tgtEl>
                                          <p:spTgt spid="53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9" dur="500"/>
                                        <p:tgtEl>
                                          <p:spTgt spid="53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2" dur="500"/>
                                        <p:tgtEl>
                                          <p:spTgt spid="53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8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53 0.01297 C 0.02153 0.01297 -0.01909 0.01482 -0.05972 0.01667 " pathEditMode="relative" ptsTypes="aA">
                                      <p:cBhvr>
                                        <p:cTn id="85" dur="2000" fill="hold"/>
                                        <p:tgtEl>
                                          <p:spTgt spid="5315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7.40741E-7 C 1.11111E-6 -7.40741E-7 -0.01702 0.02824 -0.03403 0.05648 " pathEditMode="relative" ptsTypes="aA">
                                      <p:cBhvr>
                                        <p:cTn id="87" dur="2000" fill="hold"/>
                                        <p:tgtEl>
                                          <p:spTgt spid="5315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-0.00556 C -0.00347 -0.00556 0.00521 0.02315 0.01389 0.05185 " pathEditMode="relative" ptsTypes="aA">
                                      <p:cBhvr>
                                        <p:cTn id="89" dur="2000" fill="hold"/>
                                        <p:tgtEl>
                                          <p:spTgt spid="5315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12500"/>
                            </p:stCondLst>
                            <p:childTnLst>
                              <p:par>
                                <p:cTn id="91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92" dur="500"/>
                                        <p:tgtEl>
                                          <p:spTgt spid="531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95" dur="500"/>
                                        <p:tgtEl>
                                          <p:spTgt spid="5315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1511" grpId="0" animBg="1"/>
      <p:bldP spid="531511" grpId="1" animBg="1"/>
      <p:bldP spid="531511" grpId="2" animBg="1"/>
      <p:bldP spid="531512" grpId="0" animBg="1"/>
      <p:bldP spid="531512" grpId="1" animBg="1"/>
      <p:bldP spid="531513" grpId="0" animBg="1"/>
      <p:bldP spid="531513" grpId="1" animBg="1"/>
      <p:bldP spid="531513" grpId="2" animBg="1"/>
      <p:bldP spid="531514" grpId="0" animBg="1"/>
      <p:bldP spid="531514" grpId="1" animBg="1"/>
      <p:bldP spid="531514" grpId="2" animBg="1"/>
      <p:bldP spid="531515" grpId="0" animBg="1"/>
      <p:bldP spid="531515" grpId="1" animBg="1"/>
      <p:bldP spid="531515" grpId="2" animBg="1"/>
      <p:bldP spid="531516" grpId="0"/>
      <p:bldP spid="531517" grpId="0" animBg="1"/>
      <p:bldP spid="531517" grpId="1" animBg="1"/>
      <p:bldP spid="531517" grpId="2" animBg="1"/>
      <p:bldP spid="531518" grpId="0" animBg="1"/>
      <p:bldP spid="531518" grpId="1" animBg="1"/>
      <p:bldP spid="531518" grpId="2" animBg="1"/>
      <p:bldP spid="531519" grpId="0" animBg="1"/>
      <p:bldP spid="531519" grpId="1" animBg="1"/>
      <p:bldP spid="531519" grpId="2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Rectangle 2"/>
          <p:cNvSpPr>
            <a:spLocks noGrp="1" noChangeArrowheads="1"/>
          </p:cNvSpPr>
          <p:nvPr>
            <p:ph type="title"/>
          </p:nvPr>
        </p:nvSpPr>
        <p:spPr>
          <a:xfrm>
            <a:off x="2019300" y="0"/>
            <a:ext cx="7772400" cy="1143000"/>
          </a:xfrm>
        </p:spPr>
        <p:txBody>
          <a:bodyPr/>
          <a:lstStyle/>
          <a:p>
            <a:r>
              <a:rPr lang="en-US" sz="3600" dirty="0"/>
              <a:t>Port Stealing: example</a:t>
            </a:r>
            <a:endParaRPr lang="en-US" dirty="0"/>
          </a:p>
        </p:txBody>
      </p:sp>
      <p:sp>
        <p:nvSpPr>
          <p:cNvPr id="9230" name="Rectangle 3"/>
          <p:cNvSpPr>
            <a:spLocks noGrp="1" noChangeArrowheads="1"/>
          </p:cNvSpPr>
          <p:nvPr>
            <p:ph idx="1"/>
          </p:nvPr>
        </p:nvSpPr>
        <p:spPr>
          <a:xfrm>
            <a:off x="2074863" y="1139825"/>
            <a:ext cx="7772400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sz="2400" dirty="0"/>
              <a:t>C send a frame to R.  G is an intruder</a:t>
            </a:r>
            <a:endParaRPr lang="en-US" dirty="0"/>
          </a:p>
        </p:txBody>
      </p:sp>
      <p:sp>
        <p:nvSpPr>
          <p:cNvPr id="9227" name="Segnaposto piè di pagina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5: DataLink Layer</a:t>
            </a:r>
          </a:p>
        </p:txBody>
      </p:sp>
      <p:sp>
        <p:nvSpPr>
          <p:cNvPr id="9228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5-</a:t>
            </a:r>
            <a:fld id="{C42F40B8-CD21-469A-9641-BF42E20FD594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30437" name="Rectangle 5"/>
          <p:cNvSpPr>
            <a:spLocks noChangeArrowheads="1"/>
          </p:cNvSpPr>
          <p:nvPr/>
        </p:nvSpPr>
        <p:spPr bwMode="auto">
          <a:xfrm>
            <a:off x="2238375" y="4664075"/>
            <a:ext cx="77724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sz="2000" u="none" dirty="0"/>
              <a:t>G sends frames using R as source MAC. This forces wrong updating of the switch table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sz="2000" u="none" dirty="0"/>
              <a:t>G can then capture frames to R, can record, filter and alter them. Then, for avoiding disruption of communication, it sends frames to the real R, stimulating re-update of the switch table</a:t>
            </a:r>
          </a:p>
        </p:txBody>
      </p:sp>
      <p:sp>
        <p:nvSpPr>
          <p:cNvPr id="9232" name="Rectangle 7"/>
          <p:cNvSpPr>
            <a:spLocks noChangeArrowheads="1"/>
          </p:cNvSpPr>
          <p:nvPr/>
        </p:nvSpPr>
        <p:spPr bwMode="auto">
          <a:xfrm>
            <a:off x="5387975" y="3502026"/>
            <a:ext cx="274638" cy="61913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sp>
        <p:nvSpPr>
          <p:cNvPr id="9233" name="Rectangle 12"/>
          <p:cNvSpPr>
            <a:spLocks noChangeArrowheads="1"/>
          </p:cNvSpPr>
          <p:nvPr/>
        </p:nvSpPr>
        <p:spPr bwMode="auto">
          <a:xfrm>
            <a:off x="7135814" y="3509963"/>
            <a:ext cx="274637" cy="61912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sp>
        <p:nvSpPr>
          <p:cNvPr id="9234" name="Rectangle 13"/>
          <p:cNvSpPr>
            <a:spLocks noChangeArrowheads="1"/>
          </p:cNvSpPr>
          <p:nvPr/>
        </p:nvSpPr>
        <p:spPr bwMode="auto">
          <a:xfrm>
            <a:off x="3686175" y="3500439"/>
            <a:ext cx="274638" cy="60325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sp>
        <p:nvSpPr>
          <p:cNvPr id="9235" name="Line 19"/>
          <p:cNvSpPr>
            <a:spLocks noChangeShapeType="1"/>
          </p:cNvSpPr>
          <p:nvPr/>
        </p:nvSpPr>
        <p:spPr bwMode="auto">
          <a:xfrm flipH="1">
            <a:off x="3157538" y="3503613"/>
            <a:ext cx="52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36" name="Line 20"/>
          <p:cNvSpPr>
            <a:spLocks noChangeShapeType="1"/>
          </p:cNvSpPr>
          <p:nvPr/>
        </p:nvSpPr>
        <p:spPr bwMode="auto">
          <a:xfrm flipH="1">
            <a:off x="3524251" y="3546476"/>
            <a:ext cx="258763" cy="284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37" name="Line 21"/>
          <p:cNvSpPr>
            <a:spLocks noChangeShapeType="1"/>
          </p:cNvSpPr>
          <p:nvPr/>
        </p:nvSpPr>
        <p:spPr bwMode="auto">
          <a:xfrm>
            <a:off x="3922713" y="3573463"/>
            <a:ext cx="68262" cy="265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38" name="Line 22"/>
          <p:cNvSpPr>
            <a:spLocks noChangeShapeType="1"/>
          </p:cNvSpPr>
          <p:nvPr/>
        </p:nvSpPr>
        <p:spPr bwMode="auto">
          <a:xfrm flipH="1">
            <a:off x="5105401" y="3538538"/>
            <a:ext cx="328613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41" name="Line 25"/>
          <p:cNvSpPr>
            <a:spLocks noChangeShapeType="1"/>
          </p:cNvSpPr>
          <p:nvPr/>
        </p:nvSpPr>
        <p:spPr bwMode="auto">
          <a:xfrm flipH="1">
            <a:off x="6905625" y="3573463"/>
            <a:ext cx="406400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42" name="Line 26"/>
          <p:cNvSpPr>
            <a:spLocks noChangeShapeType="1"/>
          </p:cNvSpPr>
          <p:nvPr/>
        </p:nvSpPr>
        <p:spPr bwMode="auto">
          <a:xfrm flipH="1">
            <a:off x="7381876" y="3546475"/>
            <a:ext cx="9525" cy="425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43" name="Line 27"/>
          <p:cNvSpPr>
            <a:spLocks noChangeShapeType="1"/>
          </p:cNvSpPr>
          <p:nvPr/>
        </p:nvSpPr>
        <p:spPr bwMode="auto">
          <a:xfrm>
            <a:off x="7500938" y="3476626"/>
            <a:ext cx="487362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5437189" y="2181226"/>
            <a:ext cx="352425" cy="227013"/>
            <a:chOff x="620" y="1640"/>
            <a:chExt cx="288" cy="209"/>
          </a:xfrm>
        </p:grpSpPr>
        <p:sp>
          <p:nvSpPr>
            <p:cNvPr id="9282" name="Line 29"/>
            <p:cNvSpPr>
              <a:spLocks noChangeShapeType="1"/>
            </p:cNvSpPr>
            <p:nvPr/>
          </p:nvSpPr>
          <p:spPr bwMode="auto">
            <a:xfrm>
              <a:off x="908" y="1640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9283" name="Rectangle 30"/>
            <p:cNvSpPr>
              <a:spLocks noChangeArrowheads="1"/>
            </p:cNvSpPr>
            <p:nvPr/>
          </p:nvSpPr>
          <p:spPr bwMode="auto">
            <a:xfrm>
              <a:off x="620" y="1784"/>
              <a:ext cx="267" cy="65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endParaRPr lang="it-IT"/>
            </a:p>
          </p:txBody>
        </p:sp>
        <p:grpSp>
          <p:nvGrpSpPr>
            <p:cNvPr id="3" name="Group 31"/>
            <p:cNvGrpSpPr>
              <a:grpSpLocks/>
            </p:cNvGrpSpPr>
            <p:nvPr/>
          </p:nvGrpSpPr>
          <p:grpSpPr bwMode="auto">
            <a:xfrm>
              <a:off x="764" y="1688"/>
              <a:ext cx="109" cy="91"/>
              <a:chOff x="576" y="3456"/>
              <a:chExt cx="288" cy="240"/>
            </a:xfrm>
          </p:grpSpPr>
          <p:sp>
            <p:nvSpPr>
              <p:cNvPr id="9285" name="Line 32"/>
              <p:cNvSpPr>
                <a:spLocks noChangeShapeType="1"/>
              </p:cNvSpPr>
              <p:nvPr/>
            </p:nvSpPr>
            <p:spPr bwMode="auto">
              <a:xfrm>
                <a:off x="624" y="3456"/>
                <a:ext cx="192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9286" name="Line 33"/>
              <p:cNvSpPr>
                <a:spLocks noChangeShapeType="1"/>
              </p:cNvSpPr>
              <p:nvPr/>
            </p:nvSpPr>
            <p:spPr bwMode="auto">
              <a:xfrm flipH="1">
                <a:off x="576" y="3456"/>
                <a:ext cx="288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it-IT"/>
              </a:p>
            </p:txBody>
          </p:sp>
        </p:grpSp>
      </p:grpSp>
      <p:sp>
        <p:nvSpPr>
          <p:cNvPr id="9245" name="Line 34"/>
          <p:cNvSpPr>
            <a:spLocks noChangeShapeType="1"/>
          </p:cNvSpPr>
          <p:nvPr/>
        </p:nvSpPr>
        <p:spPr bwMode="auto">
          <a:xfrm flipH="1">
            <a:off x="3913188" y="2409826"/>
            <a:ext cx="1581150" cy="969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46" name="Line 35"/>
          <p:cNvSpPr>
            <a:spLocks noChangeShapeType="1"/>
          </p:cNvSpPr>
          <p:nvPr/>
        </p:nvSpPr>
        <p:spPr bwMode="auto">
          <a:xfrm>
            <a:off x="5641975" y="2401888"/>
            <a:ext cx="0" cy="1003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47" name="Line 36"/>
          <p:cNvSpPr>
            <a:spLocks noChangeShapeType="1"/>
          </p:cNvSpPr>
          <p:nvPr/>
        </p:nvSpPr>
        <p:spPr bwMode="auto">
          <a:xfrm flipH="1" flipV="1">
            <a:off x="5791201" y="2357438"/>
            <a:ext cx="1420813" cy="1111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48" name="Text Box 37"/>
          <p:cNvSpPr txBox="1">
            <a:spLocks noChangeArrowheads="1"/>
          </p:cNvSpPr>
          <p:nvPr/>
        </p:nvSpPr>
        <p:spPr bwMode="auto">
          <a:xfrm>
            <a:off x="4054476" y="3244851"/>
            <a:ext cx="5826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u="none"/>
              <a:t>hub</a:t>
            </a:r>
          </a:p>
        </p:txBody>
      </p:sp>
      <p:sp>
        <p:nvSpPr>
          <p:cNvPr id="9249" name="Text Box 38"/>
          <p:cNvSpPr txBox="1">
            <a:spLocks noChangeArrowheads="1"/>
          </p:cNvSpPr>
          <p:nvPr/>
        </p:nvSpPr>
        <p:spPr bwMode="auto">
          <a:xfrm>
            <a:off x="5776913" y="3201988"/>
            <a:ext cx="5699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hub</a:t>
            </a:r>
          </a:p>
        </p:txBody>
      </p:sp>
      <p:sp>
        <p:nvSpPr>
          <p:cNvPr id="9250" name="Text Box 39"/>
          <p:cNvSpPr txBox="1">
            <a:spLocks noChangeArrowheads="1"/>
          </p:cNvSpPr>
          <p:nvPr/>
        </p:nvSpPr>
        <p:spPr bwMode="auto">
          <a:xfrm>
            <a:off x="7593013" y="3151188"/>
            <a:ext cx="5699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hub</a:t>
            </a:r>
          </a:p>
        </p:txBody>
      </p:sp>
      <p:sp>
        <p:nvSpPr>
          <p:cNvPr id="9251" name="Text Box 40"/>
          <p:cNvSpPr txBox="1">
            <a:spLocks noChangeArrowheads="1"/>
          </p:cNvSpPr>
          <p:nvPr/>
        </p:nvSpPr>
        <p:spPr bwMode="auto">
          <a:xfrm>
            <a:off x="5892801" y="2016126"/>
            <a:ext cx="8731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switch</a:t>
            </a:r>
          </a:p>
        </p:txBody>
      </p:sp>
      <p:sp>
        <p:nvSpPr>
          <p:cNvPr id="9252" name="Text Box 42"/>
          <p:cNvSpPr txBox="1">
            <a:spLocks noChangeArrowheads="1"/>
          </p:cNvSpPr>
          <p:nvPr/>
        </p:nvSpPr>
        <p:spPr bwMode="auto">
          <a:xfrm>
            <a:off x="2489200" y="3303588"/>
            <a:ext cx="3508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A</a:t>
            </a:r>
          </a:p>
        </p:txBody>
      </p:sp>
      <p:sp>
        <p:nvSpPr>
          <p:cNvPr id="9253" name="Text Box 43"/>
          <p:cNvSpPr txBox="1">
            <a:spLocks noChangeArrowheads="1"/>
          </p:cNvSpPr>
          <p:nvPr/>
        </p:nvSpPr>
        <p:spPr bwMode="auto">
          <a:xfrm>
            <a:off x="3170238" y="4076701"/>
            <a:ext cx="32861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B</a:t>
            </a:r>
          </a:p>
        </p:txBody>
      </p:sp>
      <p:sp>
        <p:nvSpPr>
          <p:cNvPr id="9254" name="Text Box 44"/>
          <p:cNvSpPr txBox="1">
            <a:spLocks noChangeArrowheads="1"/>
          </p:cNvSpPr>
          <p:nvPr/>
        </p:nvSpPr>
        <p:spPr bwMode="auto">
          <a:xfrm>
            <a:off x="3827463" y="4089401"/>
            <a:ext cx="3222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C</a:t>
            </a:r>
          </a:p>
        </p:txBody>
      </p:sp>
      <p:sp>
        <p:nvSpPr>
          <p:cNvPr id="9255" name="Text Box 45"/>
          <p:cNvSpPr txBox="1">
            <a:spLocks noChangeArrowheads="1"/>
          </p:cNvSpPr>
          <p:nvPr/>
        </p:nvSpPr>
        <p:spPr bwMode="auto">
          <a:xfrm>
            <a:off x="4638675" y="3910013"/>
            <a:ext cx="3305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 dirty="0"/>
              <a:t>R</a:t>
            </a:r>
          </a:p>
        </p:txBody>
      </p:sp>
      <p:sp>
        <p:nvSpPr>
          <p:cNvPr id="9258" name="Text Box 48"/>
          <p:cNvSpPr txBox="1">
            <a:spLocks noChangeArrowheads="1"/>
          </p:cNvSpPr>
          <p:nvPr/>
        </p:nvSpPr>
        <p:spPr bwMode="auto">
          <a:xfrm>
            <a:off x="6738943" y="4000505"/>
            <a:ext cx="339725" cy="3667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u="none" dirty="0"/>
              <a:t>G</a:t>
            </a:r>
          </a:p>
        </p:txBody>
      </p:sp>
      <p:sp>
        <p:nvSpPr>
          <p:cNvPr id="9259" name="Text Box 50"/>
          <p:cNvSpPr txBox="1">
            <a:spLocks noChangeArrowheads="1"/>
          </p:cNvSpPr>
          <p:nvPr/>
        </p:nvSpPr>
        <p:spPr bwMode="auto">
          <a:xfrm>
            <a:off x="7562851" y="4102101"/>
            <a:ext cx="3603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H</a:t>
            </a:r>
          </a:p>
        </p:txBody>
      </p:sp>
      <p:sp>
        <p:nvSpPr>
          <p:cNvPr id="9260" name="Text Box 51"/>
          <p:cNvSpPr txBox="1">
            <a:spLocks noChangeArrowheads="1"/>
          </p:cNvSpPr>
          <p:nvPr/>
        </p:nvSpPr>
        <p:spPr bwMode="auto">
          <a:xfrm>
            <a:off x="8308976" y="3548063"/>
            <a:ext cx="3095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I</a:t>
            </a:r>
          </a:p>
        </p:txBody>
      </p:sp>
      <p:sp>
        <p:nvSpPr>
          <p:cNvPr id="9261" name="Line 52"/>
          <p:cNvSpPr>
            <a:spLocks noChangeShapeType="1"/>
          </p:cNvSpPr>
          <p:nvPr/>
        </p:nvSpPr>
        <p:spPr bwMode="auto">
          <a:xfrm>
            <a:off x="8337550" y="2319338"/>
            <a:ext cx="1981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62" name="Line 53"/>
          <p:cNvSpPr>
            <a:spLocks noChangeShapeType="1"/>
          </p:cNvSpPr>
          <p:nvPr/>
        </p:nvSpPr>
        <p:spPr bwMode="auto">
          <a:xfrm>
            <a:off x="9212263" y="1970089"/>
            <a:ext cx="0" cy="19446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63" name="Text Box 54"/>
          <p:cNvSpPr txBox="1">
            <a:spLocks noChangeArrowheads="1"/>
          </p:cNvSpPr>
          <p:nvPr/>
        </p:nvSpPr>
        <p:spPr bwMode="auto">
          <a:xfrm>
            <a:off x="8193088" y="1939926"/>
            <a:ext cx="10287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>
                <a:solidFill>
                  <a:srgbClr val="FF0000"/>
                </a:solidFill>
              </a:rPr>
              <a:t>address</a:t>
            </a:r>
          </a:p>
        </p:txBody>
      </p:sp>
      <p:sp>
        <p:nvSpPr>
          <p:cNvPr id="9264" name="Text Box 55"/>
          <p:cNvSpPr txBox="1">
            <a:spLocks noChangeArrowheads="1"/>
          </p:cNvSpPr>
          <p:nvPr/>
        </p:nvSpPr>
        <p:spPr bwMode="auto">
          <a:xfrm>
            <a:off x="9223376" y="1951038"/>
            <a:ext cx="11858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>
                <a:solidFill>
                  <a:srgbClr val="FF0000"/>
                </a:solidFill>
              </a:rPr>
              <a:t>interface</a:t>
            </a:r>
          </a:p>
        </p:txBody>
      </p:sp>
      <p:sp>
        <p:nvSpPr>
          <p:cNvPr id="9265" name="Text Box 56"/>
          <p:cNvSpPr txBox="1">
            <a:spLocks noChangeArrowheads="1"/>
          </p:cNvSpPr>
          <p:nvPr/>
        </p:nvSpPr>
        <p:spPr bwMode="auto">
          <a:xfrm>
            <a:off x="8721725" y="2351088"/>
            <a:ext cx="350838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 dirty="0"/>
              <a:t>A</a:t>
            </a:r>
          </a:p>
          <a:p>
            <a:r>
              <a:rPr lang="en-US" u="none" dirty="0"/>
              <a:t>B</a:t>
            </a:r>
          </a:p>
          <a:p>
            <a:r>
              <a:rPr lang="en-US" u="none" dirty="0"/>
              <a:t>R</a:t>
            </a:r>
          </a:p>
          <a:p>
            <a:r>
              <a:rPr lang="en-US" u="none" dirty="0"/>
              <a:t>G</a:t>
            </a:r>
          </a:p>
          <a:p>
            <a:endParaRPr lang="en-US" u="none" dirty="0"/>
          </a:p>
          <a:p>
            <a:endParaRPr lang="en-US" u="none" dirty="0"/>
          </a:p>
        </p:txBody>
      </p:sp>
      <p:sp>
        <p:nvSpPr>
          <p:cNvPr id="9266" name="Text Box 57"/>
          <p:cNvSpPr txBox="1">
            <a:spLocks noChangeArrowheads="1"/>
          </p:cNvSpPr>
          <p:nvPr/>
        </p:nvSpPr>
        <p:spPr bwMode="auto">
          <a:xfrm>
            <a:off x="9301163" y="2349501"/>
            <a:ext cx="3238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1</a:t>
            </a:r>
          </a:p>
          <a:p>
            <a:r>
              <a:rPr lang="en-US" u="none"/>
              <a:t>1</a:t>
            </a:r>
          </a:p>
          <a:p>
            <a:r>
              <a:rPr lang="en-US" u="none"/>
              <a:t>2</a:t>
            </a:r>
          </a:p>
          <a:p>
            <a:r>
              <a:rPr lang="en-US" u="none"/>
              <a:t>3</a:t>
            </a:r>
          </a:p>
        </p:txBody>
      </p:sp>
      <p:sp>
        <p:nvSpPr>
          <p:cNvPr id="9267" name="Text Box 59"/>
          <p:cNvSpPr txBox="1">
            <a:spLocks noChangeArrowheads="1"/>
          </p:cNvSpPr>
          <p:nvPr/>
        </p:nvSpPr>
        <p:spPr bwMode="auto">
          <a:xfrm>
            <a:off x="5051425" y="2247901"/>
            <a:ext cx="2873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1</a:t>
            </a:r>
          </a:p>
        </p:txBody>
      </p:sp>
      <p:sp>
        <p:nvSpPr>
          <p:cNvPr id="9268" name="Text Box 60"/>
          <p:cNvSpPr txBox="1">
            <a:spLocks noChangeArrowheads="1"/>
          </p:cNvSpPr>
          <p:nvPr/>
        </p:nvSpPr>
        <p:spPr bwMode="auto">
          <a:xfrm>
            <a:off x="5372100" y="2532063"/>
            <a:ext cx="323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2</a:t>
            </a:r>
          </a:p>
        </p:txBody>
      </p:sp>
      <p:sp>
        <p:nvSpPr>
          <p:cNvPr id="9269" name="Text Box 61"/>
          <p:cNvSpPr txBox="1">
            <a:spLocks noChangeArrowheads="1"/>
          </p:cNvSpPr>
          <p:nvPr/>
        </p:nvSpPr>
        <p:spPr bwMode="auto">
          <a:xfrm>
            <a:off x="5797550" y="2492376"/>
            <a:ext cx="323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3</a:t>
            </a:r>
          </a:p>
        </p:txBody>
      </p:sp>
      <p:graphicFrame>
        <p:nvGraphicFramePr>
          <p:cNvPr id="5" name="Oggetto 4"/>
          <p:cNvGraphicFramePr>
            <a:graphicFrameLocks noChangeAspect="1"/>
          </p:cNvGraphicFramePr>
          <p:nvPr/>
        </p:nvGraphicFramePr>
        <p:xfrm>
          <a:off x="2800350" y="3355975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350" y="3355975"/>
                        <a:ext cx="3952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ggetto 5"/>
          <p:cNvGraphicFramePr>
            <a:graphicFrameLocks noChangeAspect="1"/>
          </p:cNvGraphicFramePr>
          <p:nvPr/>
        </p:nvGraphicFramePr>
        <p:xfrm>
          <a:off x="3216276" y="3789364"/>
          <a:ext cx="396875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" imgW="1307263" imgH="1084139" progId="MS_ClipArt_Gallery.2">
                  <p:embed/>
                </p:oleObj>
              </mc:Choice>
              <mc:Fallback>
                <p:oleObj name="Clip" r:id="rId5" imgW="1307263" imgH="1084139" progId="MS_ClipArt_Gallery.2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6" y="3789364"/>
                        <a:ext cx="396875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ggetto 6"/>
          <p:cNvGraphicFramePr>
            <a:graphicFrameLocks noChangeAspect="1"/>
          </p:cNvGraphicFramePr>
          <p:nvPr/>
        </p:nvGraphicFramePr>
        <p:xfrm>
          <a:off x="3843339" y="3811589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6" imgW="1307263" imgH="1084139" progId="MS_ClipArt_Gallery.2">
                  <p:embed/>
                </p:oleObj>
              </mc:Choice>
              <mc:Fallback>
                <p:oleObj name="Clip" r:id="rId6" imgW="1307263" imgH="1084139" progId="MS_ClipArt_Gallery.2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3339" y="3811589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ggetto 7"/>
          <p:cNvGraphicFramePr>
            <a:graphicFrameLocks noChangeAspect="1"/>
          </p:cNvGraphicFramePr>
          <p:nvPr/>
        </p:nvGraphicFramePr>
        <p:xfrm>
          <a:off x="4737100" y="3662364"/>
          <a:ext cx="395288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7" imgW="1307263" imgH="1084139" progId="MS_ClipArt_Gallery.2">
                  <p:embed/>
                </p:oleObj>
              </mc:Choice>
              <mc:Fallback>
                <p:oleObj name="Clip" r:id="rId7" imgW="1307263" imgH="1084139" progId="MS_ClipArt_Gallery.2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7100" y="3662364"/>
                        <a:ext cx="395288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ggetto 8"/>
          <p:cNvGraphicFramePr>
            <a:graphicFrameLocks noChangeAspect="1"/>
          </p:cNvGraphicFramePr>
          <p:nvPr/>
        </p:nvGraphicFramePr>
        <p:xfrm>
          <a:off x="5151439" y="4094164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8" imgW="1307263" imgH="1084139" progId="MS_ClipArt_Gallery.2">
                  <p:embed/>
                </p:oleObj>
              </mc:Choice>
              <mc:Fallback>
                <p:oleObj name="Clip" r:id="rId8" imgW="1307263" imgH="1084139" progId="MS_ClipArt_Gallery.2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1439" y="4094164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ggetto 9"/>
          <p:cNvGraphicFramePr>
            <a:graphicFrameLocks noChangeAspect="1"/>
          </p:cNvGraphicFramePr>
          <p:nvPr/>
        </p:nvGraphicFramePr>
        <p:xfrm>
          <a:off x="5783264" y="3800475"/>
          <a:ext cx="396875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9" imgW="1307263" imgH="1084139" progId="MS_ClipArt_Gallery.2">
                  <p:embed/>
                </p:oleObj>
              </mc:Choice>
              <mc:Fallback>
                <p:oleObj name="Clip" r:id="rId9" imgW="1307263" imgH="1084139" progId="MS_ClipArt_Gallery.2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3264" y="3800475"/>
                        <a:ext cx="396875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ggetto 10"/>
          <p:cNvGraphicFramePr>
            <a:graphicFrameLocks noChangeAspect="1"/>
          </p:cNvGraphicFramePr>
          <p:nvPr/>
        </p:nvGraphicFramePr>
        <p:xfrm>
          <a:off x="6556375" y="3759200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0" imgW="1307263" imgH="1084139" progId="MS_ClipArt_Gallery.2">
                  <p:embed/>
                </p:oleObj>
              </mc:Choice>
              <mc:Fallback>
                <p:oleObj name="Clip" r:id="rId10" imgW="1307263" imgH="1084139" progId="MS_ClipArt_Gallery.2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6375" y="3759200"/>
                        <a:ext cx="3952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ggetto 11"/>
          <p:cNvGraphicFramePr>
            <a:graphicFrameLocks noChangeAspect="1"/>
          </p:cNvGraphicFramePr>
          <p:nvPr/>
        </p:nvGraphicFramePr>
        <p:xfrm>
          <a:off x="7226300" y="3967164"/>
          <a:ext cx="395288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1" imgW="1307263" imgH="1084139" progId="MS_ClipArt_Gallery.2">
                  <p:embed/>
                </p:oleObj>
              </mc:Choice>
              <mc:Fallback>
                <p:oleObj name="Clip" r:id="rId11" imgW="1307263" imgH="1084139" progId="MS_ClipArt_Gallery.2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6300" y="3967164"/>
                        <a:ext cx="395288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ggetto 12"/>
          <p:cNvGraphicFramePr>
            <a:graphicFrameLocks noChangeAspect="1"/>
          </p:cNvGraphicFramePr>
          <p:nvPr/>
        </p:nvGraphicFramePr>
        <p:xfrm>
          <a:off x="7942264" y="3633789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2" imgW="1307263" imgH="1084139" progId="MS_ClipArt_Gallery.2">
                  <p:embed/>
                </p:oleObj>
              </mc:Choice>
              <mc:Fallback>
                <p:oleObj name="Clip" r:id="rId12" imgW="1307263" imgH="1084139" progId="MS_ClipArt_Gallery.2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42264" y="3633789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957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 </a:t>
            </a:r>
            <a:r>
              <a:rPr lang="it-IT" dirty="0" err="1"/>
              <a:t>Spoofing</a:t>
            </a:r>
            <a:r>
              <a:rPr lang="it-IT" dirty="0"/>
              <a:t> / </a:t>
            </a:r>
            <a:r>
              <a:rPr lang="it-IT" dirty="0" err="1"/>
              <a:t>Flooding</a:t>
            </a:r>
            <a:endParaRPr lang="it-IT" dirty="0"/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Flooding</a:t>
            </a:r>
            <a:r>
              <a:rPr lang="it-IT" dirty="0"/>
              <a:t>. Idea: the </a:t>
            </a:r>
            <a:r>
              <a:rPr lang="it-IT" dirty="0" err="1"/>
              <a:t>switch</a:t>
            </a:r>
            <a:r>
              <a:rPr lang="it-IT" dirty="0"/>
              <a:t> </a:t>
            </a:r>
            <a:r>
              <a:rPr lang="it-IT" dirty="0" err="1"/>
              <a:t>table</a:t>
            </a:r>
            <a:r>
              <a:rPr lang="it-IT" dirty="0"/>
              <a:t> </a:t>
            </a:r>
            <a:r>
              <a:rPr lang="it-IT" dirty="0" err="1"/>
              <a:t>needs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can be </a:t>
            </a:r>
            <a:r>
              <a:rPr lang="it-IT" dirty="0" err="1"/>
              <a:t>saturated</a:t>
            </a:r>
            <a:r>
              <a:rPr lang="it-IT" dirty="0"/>
              <a:t> </a:t>
            </a:r>
            <a:r>
              <a:rPr lang="it-IT" dirty="0" err="1"/>
              <a:t>producing</a:t>
            </a:r>
            <a:r>
              <a:rPr lang="it-IT" dirty="0"/>
              <a:t> a </a:t>
            </a:r>
            <a:r>
              <a:rPr lang="it-IT" dirty="0" err="1"/>
              <a:t>huge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frames</a:t>
            </a:r>
            <a:r>
              <a:rPr lang="it-IT" dirty="0"/>
              <a:t> with random MAC </a:t>
            </a:r>
            <a:r>
              <a:rPr lang="it-IT" dirty="0" err="1"/>
              <a:t>sources</a:t>
            </a:r>
            <a:r>
              <a:rPr lang="it-IT" dirty="0"/>
              <a:t>.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happens</a:t>
            </a:r>
            <a:r>
              <a:rPr lang="it-IT" dirty="0"/>
              <a:t>, a </a:t>
            </a:r>
            <a:r>
              <a:rPr lang="it-IT" dirty="0" err="1"/>
              <a:t>switch</a:t>
            </a:r>
            <a:r>
              <a:rPr lang="it-IT" dirty="0"/>
              <a:t> </a:t>
            </a:r>
            <a:r>
              <a:rPr lang="it-IT" dirty="0" err="1"/>
              <a:t>starts</a:t>
            </a:r>
            <a:r>
              <a:rPr lang="it-IT" dirty="0"/>
              <a:t> </a:t>
            </a:r>
            <a:r>
              <a:rPr lang="it-IT" dirty="0" err="1"/>
              <a:t>behaving</a:t>
            </a:r>
            <a:r>
              <a:rPr lang="it-IT" dirty="0"/>
              <a:t> </a:t>
            </a:r>
            <a:r>
              <a:rPr lang="it-IT" dirty="0" err="1"/>
              <a:t>like</a:t>
            </a:r>
            <a:r>
              <a:rPr lang="it-IT" dirty="0"/>
              <a:t> an </a:t>
            </a:r>
            <a:r>
              <a:rPr lang="it-IT" dirty="0" err="1"/>
              <a:t>hub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 err="1"/>
              <a:t>Countermeasures</a:t>
            </a:r>
            <a:r>
              <a:rPr lang="it-IT" dirty="0"/>
              <a:t>: </a:t>
            </a:r>
            <a:r>
              <a:rPr lang="it-IT" dirty="0" err="1"/>
              <a:t>port</a:t>
            </a:r>
            <a:r>
              <a:rPr lang="it-IT" dirty="0"/>
              <a:t> </a:t>
            </a:r>
            <a:r>
              <a:rPr lang="it-IT" dirty="0" err="1"/>
              <a:t>locking</a:t>
            </a:r>
            <a:r>
              <a:rPr lang="it-IT" dirty="0"/>
              <a:t>, IEEE 802.1X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997704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7D3BF-F464-44F4-B642-77559B3D9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 under-the-hood protocols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4A51F-70B9-442C-9A42-BB9769725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VLAN vulnerabilities (Hopping…)</a:t>
            </a:r>
          </a:p>
          <a:p>
            <a:r>
              <a:rPr lang="en-US" dirty="0"/>
              <a:t>STP, VSTP…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C08B1A-7CE8-48BA-BD7B-AA34100A3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86E81-5379-4617-BFED-958CF8C41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615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it-IT" sz="4800" dirty="0" err="1">
                <a:solidFill>
                  <a:srgbClr val="FFFFFF"/>
                </a:solidFill>
              </a:rPr>
              <a:t>Specific</a:t>
            </a:r>
            <a:r>
              <a:rPr lang="it-IT" sz="4800" dirty="0">
                <a:solidFill>
                  <a:srgbClr val="FFFFFF"/>
                </a:solidFill>
              </a:rPr>
              <a:t> 802.11 (Wi-Fi) security </a:t>
            </a:r>
            <a:r>
              <a:rPr lang="it-IT" sz="4800" dirty="0" err="1">
                <a:solidFill>
                  <a:srgbClr val="FFFFFF"/>
                </a:solidFill>
              </a:rPr>
              <a:t>issues</a:t>
            </a:r>
            <a:endParaRPr lang="it-IT" sz="4800" dirty="0">
              <a:solidFill>
                <a:srgbClr val="FFFFFF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100">
                <a:solidFill>
                  <a:srgbClr val="FFFFFF"/>
                </a:solidFill>
              </a:rPr>
              <a:t>5: DataLink Layer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11704320" y="6446837"/>
            <a:ext cx="448056" cy="365125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  <a:defRPr/>
            </a:pP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5-</a:t>
            </a:r>
            <a:fld id="{9FC49F73-0371-4713-9AA3-EDC6BD8D2D7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39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775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Titolo 1">
            <a:extLst>
              <a:ext uri="{FF2B5EF4-FFF2-40B4-BE49-F238E27FC236}">
                <a16:creationId xmlns:a16="http://schemas.microsoft.com/office/drawing/2014/main" id="{B20A076C-ED4F-4909-92BC-463298F56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dirty="0" err="1"/>
              <a:t>Embedding</a:t>
            </a:r>
            <a:r>
              <a:rPr lang="it-IT" altLang="it-IT" dirty="0"/>
              <a:t> – </a:t>
            </a:r>
            <a:r>
              <a:rPr lang="it-IT" altLang="it-IT" dirty="0" err="1"/>
              <a:t>Envelope</a:t>
            </a:r>
            <a:r>
              <a:rPr lang="it-IT" altLang="it-IT" dirty="0"/>
              <a:t> </a:t>
            </a:r>
            <a:r>
              <a:rPr lang="it-IT" altLang="it-IT" dirty="0" err="1"/>
              <a:t>layers</a:t>
            </a:r>
            <a:endParaRPr lang="it-IT" alt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F2522AE-DE4D-4189-A2B7-C4D7E88CA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159748" name="Segnaposto numero diapositiva 3">
            <a:extLst>
              <a:ext uri="{FF2B5EF4-FFF2-40B4-BE49-F238E27FC236}">
                <a16:creationId xmlns:a16="http://schemas.microsoft.com/office/drawing/2014/main" id="{700B6BE4-E3DC-406B-A79E-26DCC1F1646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/>
            <a:r>
              <a:rPr lang="en-US" altLang="it-IT" sz="1400">
                <a:cs typeface="Arial" panose="020B0604020202020204" pitchFamily="34" charset="0"/>
              </a:rPr>
              <a:t>1-</a:t>
            </a:r>
            <a:fld id="{D04F9C72-D25A-4DBB-AF9C-3831843BEFFF}" type="slidenum">
              <a:rPr lang="en-US" altLang="it-IT" sz="1400">
                <a:cs typeface="Arial" panose="020B0604020202020204" pitchFamily="34" charset="0"/>
              </a:rPr>
              <a:pPr eaLnBrk="0" hangingPunct="0"/>
              <a:t>4</a:t>
            </a:fld>
            <a:endParaRPr lang="en-US" altLang="it-IT" sz="1400">
              <a:cs typeface="Arial" panose="020B0604020202020204" pitchFamily="34" charset="0"/>
            </a:endParaRPr>
          </a:p>
        </p:txBody>
      </p:sp>
      <p:pic>
        <p:nvPicPr>
          <p:cNvPr id="159749" name="Picture 2">
            <a:extLst>
              <a:ext uri="{FF2B5EF4-FFF2-40B4-BE49-F238E27FC236}">
                <a16:creationId xmlns:a16="http://schemas.microsoft.com/office/drawing/2014/main" id="{3BEC7247-D456-4BC8-8E9B-0A6228BDA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20" y="1328675"/>
            <a:ext cx="6981825" cy="491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ow to Use Wireshark, the Best Packet Analyzer Around">
            <a:extLst>
              <a:ext uri="{FF2B5EF4-FFF2-40B4-BE49-F238E27FC236}">
                <a16:creationId xmlns:a16="http://schemas.microsoft.com/office/drawing/2014/main" id="{60E0AA65-B6D2-40FB-977A-164AD8107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531" y="1690688"/>
            <a:ext cx="5104384" cy="287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1F1F3-1BFB-46E1-9261-2D9825AC8EB7}"/>
              </a:ext>
            </a:extLst>
          </p:cNvPr>
          <p:cNvSpPr txBox="1"/>
          <p:nvPr/>
        </p:nvSpPr>
        <p:spPr>
          <a:xfrm>
            <a:off x="7802880" y="46699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+mn-lt"/>
                <a:hlinkClick r:id="rId4"/>
              </a:rPr>
              <a:t>https://www.wireshark.org/</a:t>
            </a:r>
            <a:endParaRPr lang="it-IT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1C0E5-06F5-411D-8590-DB2F70AD6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802.11: the actors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50FE3-E591-41A8-897E-C95B11319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of stations (STAs) each with a MAC address, with a radio NIC</a:t>
            </a:r>
          </a:p>
          <a:p>
            <a:r>
              <a:rPr lang="en-US" dirty="0"/>
              <a:t>Each STA can tune on a channel or hop among channels</a:t>
            </a:r>
          </a:p>
          <a:p>
            <a:r>
              <a:rPr lang="en-US" dirty="0"/>
              <a:t>AP: </a:t>
            </a:r>
            <a:r>
              <a:rPr lang="en-US" dirty="0" err="1"/>
              <a:t>STAtions</a:t>
            </a:r>
            <a:r>
              <a:rPr lang="en-US" dirty="0"/>
              <a:t> with the role of BSS. Their MAC is the BSSID</a:t>
            </a:r>
          </a:p>
          <a:p>
            <a:r>
              <a:rPr lang="en-US" dirty="0"/>
              <a:t>An AP group can form a ESS. The ESSID is known as the “</a:t>
            </a:r>
            <a:r>
              <a:rPr lang="en-US" dirty="0" err="1"/>
              <a:t>Wifi</a:t>
            </a:r>
            <a:r>
              <a:rPr lang="en-US" dirty="0"/>
              <a:t> network name”</a:t>
            </a:r>
          </a:p>
          <a:p>
            <a:r>
              <a:rPr lang="en-US" dirty="0"/>
              <a:t>A </a:t>
            </a:r>
            <a:r>
              <a:rPr lang="en-US" dirty="0" err="1"/>
              <a:t>STAtion</a:t>
            </a:r>
            <a:r>
              <a:rPr lang="en-US" dirty="0"/>
              <a:t> can be </a:t>
            </a:r>
            <a:r>
              <a:rPr lang="en-US" b="1" dirty="0"/>
              <a:t>associated</a:t>
            </a:r>
            <a:r>
              <a:rPr lang="en-US" dirty="0"/>
              <a:t> with a particular BSSID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B7875-A72C-423C-A7BC-BA7EEE619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A88936-07E8-4E31-ACF9-F254A710C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119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4ECB0-E2E9-4910-A2E3-F3259F8FF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 </a:t>
            </a:r>
            <a:r>
              <a:rPr lang="en-US" dirty="0" err="1"/>
              <a:t>Wifi</a:t>
            </a:r>
            <a:r>
              <a:rPr lang="en-US" dirty="0"/>
              <a:t> modes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246BA-460F-4B22-AE64-F1FCF37D7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Monitor mode: no filter on the BSSID. All received frames are buffered </a:t>
            </a:r>
          </a:p>
          <a:p>
            <a:r>
              <a:rPr lang="en-US" dirty="0"/>
              <a:t>Managed mode: only frames where BSSID matches the one the STA is associated to are buffered 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6A028F-D829-4100-9C2F-2275265AC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1475E9-07BA-41CA-B80A-C9C8AD36A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8530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802.11: BSS &amp; ESS</a:t>
            </a:r>
          </a:p>
        </p:txBody>
      </p:sp>
      <p:sp>
        <p:nvSpPr>
          <p:cNvPr id="60419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dirty="0"/>
              <a:t>ESSID = </a:t>
            </a:r>
            <a:r>
              <a:rPr lang="it-IT" dirty="0" err="1"/>
              <a:t>string</a:t>
            </a:r>
            <a:r>
              <a:rPr lang="it-IT" dirty="0"/>
              <a:t> </a:t>
            </a:r>
            <a:r>
              <a:rPr lang="it-IT" dirty="0" err="1"/>
              <a:t>denoting</a:t>
            </a:r>
            <a:r>
              <a:rPr lang="it-IT" dirty="0"/>
              <a:t> an AP </a:t>
            </a:r>
            <a:r>
              <a:rPr lang="it-IT" dirty="0" err="1"/>
              <a:t>group</a:t>
            </a:r>
            <a:r>
              <a:rPr lang="it-IT" dirty="0"/>
              <a:t>. </a:t>
            </a:r>
            <a:r>
              <a:rPr lang="it-IT" dirty="0" err="1"/>
              <a:t>Members</a:t>
            </a:r>
            <a:r>
              <a:rPr lang="it-IT" dirty="0"/>
              <a:t> of the group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coordinated</a:t>
            </a:r>
            <a:r>
              <a:rPr lang="it-IT" dirty="0"/>
              <a:t>. </a:t>
            </a:r>
          </a:p>
          <a:p>
            <a:r>
              <a:rPr lang="it-IT" dirty="0"/>
              <a:t>BSSID = single AP MAC </a:t>
            </a:r>
            <a:r>
              <a:rPr lang="it-IT" dirty="0" err="1"/>
              <a:t>address</a:t>
            </a:r>
            <a:r>
              <a:rPr lang="it-IT" dirty="0"/>
              <a:t>.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unique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 err="1"/>
              <a:t>Association</a:t>
            </a:r>
            <a:r>
              <a:rPr lang="it-IT" dirty="0"/>
              <a:t>: </a:t>
            </a:r>
            <a:r>
              <a:rPr lang="it-IT" dirty="0" err="1"/>
              <a:t>process</a:t>
            </a:r>
            <a:r>
              <a:rPr lang="it-IT" dirty="0"/>
              <a:t> of </a:t>
            </a:r>
            <a:r>
              <a:rPr lang="it-IT" dirty="0" err="1"/>
              <a:t>entering</a:t>
            </a:r>
            <a:r>
              <a:rPr lang="it-IT" dirty="0"/>
              <a:t> a </a:t>
            </a:r>
            <a:r>
              <a:rPr lang="it-IT" dirty="0" err="1"/>
              <a:t>virtual</a:t>
            </a:r>
            <a:r>
              <a:rPr lang="it-IT" dirty="0"/>
              <a:t> </a:t>
            </a:r>
            <a:r>
              <a:rPr lang="it-IT" dirty="0" err="1"/>
              <a:t>collision</a:t>
            </a:r>
            <a:r>
              <a:rPr lang="it-IT" dirty="0"/>
              <a:t> domain</a:t>
            </a:r>
          </a:p>
          <a:p>
            <a:pPr lvl="1"/>
            <a:r>
              <a:rPr lang="it-IT" dirty="0"/>
              <a:t>Beacon </a:t>
            </a:r>
            <a:r>
              <a:rPr lang="it-IT" dirty="0" err="1"/>
              <a:t>frames</a:t>
            </a:r>
            <a:endParaRPr lang="it-IT" dirty="0"/>
          </a:p>
          <a:p>
            <a:pPr lvl="1"/>
            <a:r>
              <a:rPr lang="it-IT" dirty="0"/>
              <a:t>Probe </a:t>
            </a:r>
            <a:r>
              <a:rPr lang="it-IT" dirty="0" err="1"/>
              <a:t>frames</a:t>
            </a:r>
            <a:endParaRPr lang="it-IT" dirty="0"/>
          </a:p>
          <a:p>
            <a:pPr lvl="1"/>
            <a:r>
              <a:rPr lang="it-IT" dirty="0" err="1"/>
              <a:t>Association</a:t>
            </a:r>
            <a:r>
              <a:rPr lang="it-IT" dirty="0"/>
              <a:t> </a:t>
            </a:r>
            <a:r>
              <a:rPr lang="it-IT" dirty="0" err="1"/>
              <a:t>requests</a:t>
            </a:r>
            <a:endParaRPr lang="it-IT" dirty="0"/>
          </a:p>
          <a:p>
            <a:pPr lvl="1"/>
            <a:r>
              <a:rPr lang="it-IT" dirty="0" err="1"/>
              <a:t>Association</a:t>
            </a:r>
            <a:r>
              <a:rPr lang="it-IT" dirty="0"/>
              <a:t> </a:t>
            </a:r>
            <a:r>
              <a:rPr lang="it-IT" dirty="0" err="1"/>
              <a:t>responses</a:t>
            </a:r>
            <a:endParaRPr lang="it-IT" dirty="0"/>
          </a:p>
          <a:p>
            <a:pPr lvl="1"/>
            <a:r>
              <a:rPr lang="it-IT" dirty="0" err="1"/>
              <a:t>Auth</a:t>
            </a:r>
            <a:r>
              <a:rPr lang="it-IT" dirty="0"/>
              <a:t> </a:t>
            </a:r>
            <a:r>
              <a:rPr lang="it-IT" dirty="0" err="1"/>
              <a:t>requests</a:t>
            </a:r>
            <a:endParaRPr lang="it-IT" dirty="0"/>
          </a:p>
          <a:p>
            <a:pPr lvl="1"/>
            <a:r>
              <a:rPr lang="it-IT" dirty="0" err="1"/>
              <a:t>Auth</a:t>
            </a:r>
            <a:r>
              <a:rPr lang="it-IT" dirty="0"/>
              <a:t> </a:t>
            </a:r>
            <a:r>
              <a:rPr lang="it-IT" dirty="0" err="1"/>
              <a:t>responses</a:t>
            </a:r>
            <a:endParaRPr lang="it-IT" dirty="0"/>
          </a:p>
        </p:txBody>
      </p:sp>
      <p:sp>
        <p:nvSpPr>
          <p:cNvPr id="60420" name="Segnaposto piè di pagina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60421" name="Segnaposto numero diapositiva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64058897-0307-4F34-A87D-7B525C189798}" type="slidenum">
              <a:rPr lang="en-US" u="none" smtClean="0">
                <a:latin typeface="Arial" charset="0"/>
              </a:rPr>
              <a:pPr/>
              <a:t>42</a:t>
            </a:fld>
            <a:endParaRPr lang="en-US" u="none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7189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Rectangle 2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 frame: Addressing</a:t>
            </a:r>
          </a:p>
        </p:txBody>
      </p:sp>
      <p:sp>
        <p:nvSpPr>
          <p:cNvPr id="58370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/>
              <a:t>5: DataLink Layer</a:t>
            </a:r>
          </a:p>
        </p:txBody>
      </p:sp>
      <p:sp>
        <p:nvSpPr>
          <p:cNvPr id="58371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/>
              <a:t>5-</a:t>
            </a:r>
            <a:fld id="{1BE43869-0400-4BD2-9FA1-44EFBC9170EB}" type="slidenum">
              <a:rPr lang="en-US" smtClean="0"/>
              <a:pPr/>
              <a:t>43</a:t>
            </a:fld>
            <a:endParaRPr lang="en-US"/>
          </a:p>
        </p:txBody>
      </p:sp>
      <p:grpSp>
        <p:nvGrpSpPr>
          <p:cNvPr id="58372" name="Group 2"/>
          <p:cNvGrpSpPr>
            <a:grpSpLocks/>
          </p:cNvGrpSpPr>
          <p:nvPr/>
        </p:nvGrpSpPr>
        <p:grpSpPr bwMode="auto">
          <a:xfrm>
            <a:off x="1812925" y="1812925"/>
            <a:ext cx="8077200" cy="985838"/>
            <a:chOff x="240" y="887"/>
            <a:chExt cx="5088" cy="621"/>
          </a:xfrm>
        </p:grpSpPr>
        <p:sp>
          <p:nvSpPr>
            <p:cNvPr id="58382" name="Rectangle 3"/>
            <p:cNvSpPr>
              <a:spLocks noChangeArrowheads="1"/>
            </p:cNvSpPr>
            <p:nvPr/>
          </p:nvSpPr>
          <p:spPr bwMode="auto">
            <a:xfrm>
              <a:off x="240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 dirty="0">
                  <a:latin typeface="Arial" charset="0"/>
                </a:rPr>
                <a:t>frame</a:t>
              </a:r>
            </a:p>
            <a:p>
              <a:pPr algn="ctr" eaLnBrk="1" hangingPunct="1"/>
              <a:r>
                <a:rPr lang="en-US" sz="1600" u="none" dirty="0">
                  <a:latin typeface="Arial" charset="0"/>
                </a:rPr>
                <a:t>control</a:t>
              </a:r>
            </a:p>
          </p:txBody>
        </p:sp>
        <p:sp>
          <p:nvSpPr>
            <p:cNvPr id="58383" name="Rectangle 4"/>
            <p:cNvSpPr>
              <a:spLocks noChangeArrowheads="1"/>
            </p:cNvSpPr>
            <p:nvPr/>
          </p:nvSpPr>
          <p:spPr bwMode="auto">
            <a:xfrm>
              <a:off x="768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Arial" charset="0"/>
                </a:rPr>
                <a:t>duration</a:t>
              </a:r>
            </a:p>
          </p:txBody>
        </p:sp>
        <p:sp>
          <p:nvSpPr>
            <p:cNvPr id="58384" name="Rectangle 5"/>
            <p:cNvSpPr>
              <a:spLocks noChangeArrowheads="1"/>
            </p:cNvSpPr>
            <p:nvPr/>
          </p:nvSpPr>
          <p:spPr bwMode="auto">
            <a:xfrm>
              <a:off x="1296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Arial" charset="0"/>
                </a:rPr>
                <a:t>address</a:t>
              </a:r>
            </a:p>
            <a:p>
              <a:pPr algn="ctr" eaLnBrk="1" hangingPunct="1"/>
              <a:r>
                <a:rPr lang="en-US" sz="1600" u="none">
                  <a:latin typeface="Arial" charset="0"/>
                </a:rPr>
                <a:t>1</a:t>
              </a:r>
            </a:p>
          </p:txBody>
        </p:sp>
        <p:sp>
          <p:nvSpPr>
            <p:cNvPr id="58385" name="Rectangle 6"/>
            <p:cNvSpPr>
              <a:spLocks noChangeArrowheads="1"/>
            </p:cNvSpPr>
            <p:nvPr/>
          </p:nvSpPr>
          <p:spPr bwMode="auto">
            <a:xfrm>
              <a:off x="1824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Arial" charset="0"/>
                </a:rPr>
                <a:t>address</a:t>
              </a:r>
            </a:p>
            <a:p>
              <a:pPr algn="ctr" eaLnBrk="1" hangingPunct="1"/>
              <a:r>
                <a:rPr lang="en-US" sz="1600" u="none">
                  <a:latin typeface="Arial" charset="0"/>
                </a:rPr>
                <a:t>2</a:t>
              </a:r>
            </a:p>
          </p:txBody>
        </p:sp>
        <p:sp>
          <p:nvSpPr>
            <p:cNvPr id="58386" name="Rectangle 7"/>
            <p:cNvSpPr>
              <a:spLocks noChangeArrowheads="1"/>
            </p:cNvSpPr>
            <p:nvPr/>
          </p:nvSpPr>
          <p:spPr bwMode="auto">
            <a:xfrm>
              <a:off x="3408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Arial" charset="0"/>
                </a:rPr>
                <a:t>address</a:t>
              </a:r>
            </a:p>
            <a:p>
              <a:pPr algn="ctr" eaLnBrk="1" hangingPunct="1"/>
              <a:r>
                <a:rPr lang="en-US" sz="1600" u="none">
                  <a:latin typeface="Arial" charset="0"/>
                </a:rPr>
                <a:t>4</a:t>
              </a:r>
            </a:p>
          </p:txBody>
        </p:sp>
        <p:sp>
          <p:nvSpPr>
            <p:cNvPr id="58387" name="Rectangle 8"/>
            <p:cNvSpPr>
              <a:spLocks noChangeArrowheads="1"/>
            </p:cNvSpPr>
            <p:nvPr/>
          </p:nvSpPr>
          <p:spPr bwMode="auto">
            <a:xfrm>
              <a:off x="2352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Arial" charset="0"/>
                </a:rPr>
                <a:t>address</a:t>
              </a:r>
            </a:p>
            <a:p>
              <a:pPr algn="ctr" eaLnBrk="1" hangingPunct="1"/>
              <a:r>
                <a:rPr lang="en-US" sz="1600" u="none">
                  <a:latin typeface="Arial" charset="0"/>
                </a:rPr>
                <a:t>3</a:t>
              </a:r>
            </a:p>
          </p:txBody>
        </p:sp>
        <p:sp>
          <p:nvSpPr>
            <p:cNvPr id="58388" name="Rectangle 9"/>
            <p:cNvSpPr>
              <a:spLocks noChangeArrowheads="1"/>
            </p:cNvSpPr>
            <p:nvPr/>
          </p:nvSpPr>
          <p:spPr bwMode="auto">
            <a:xfrm>
              <a:off x="2880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it-IT" sz="1600" u="none">
                <a:latin typeface="Arial" charset="0"/>
              </a:endParaRPr>
            </a:p>
          </p:txBody>
        </p:sp>
        <p:sp>
          <p:nvSpPr>
            <p:cNvPr id="58389" name="Rectangle 10"/>
            <p:cNvSpPr>
              <a:spLocks noChangeArrowheads="1"/>
            </p:cNvSpPr>
            <p:nvPr/>
          </p:nvSpPr>
          <p:spPr bwMode="auto">
            <a:xfrm>
              <a:off x="3936" y="1104"/>
              <a:ext cx="864" cy="3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Arial" charset="0"/>
                </a:rPr>
                <a:t>payload</a:t>
              </a:r>
            </a:p>
          </p:txBody>
        </p:sp>
        <p:sp>
          <p:nvSpPr>
            <p:cNvPr id="58390" name="Rectangle 11"/>
            <p:cNvSpPr>
              <a:spLocks noChangeArrowheads="1"/>
            </p:cNvSpPr>
            <p:nvPr/>
          </p:nvSpPr>
          <p:spPr bwMode="auto">
            <a:xfrm>
              <a:off x="4800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Arial" charset="0"/>
                </a:rPr>
                <a:t>CRC</a:t>
              </a:r>
            </a:p>
          </p:txBody>
        </p:sp>
        <p:sp>
          <p:nvSpPr>
            <p:cNvPr id="58391" name="Text Box 12"/>
            <p:cNvSpPr txBox="1">
              <a:spLocks noChangeArrowheads="1"/>
            </p:cNvSpPr>
            <p:nvPr/>
          </p:nvSpPr>
          <p:spPr bwMode="auto">
            <a:xfrm>
              <a:off x="480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 dirty="0">
                  <a:latin typeface="Arial" charset="0"/>
                </a:rPr>
                <a:t>2</a:t>
              </a:r>
            </a:p>
          </p:txBody>
        </p:sp>
        <p:sp>
          <p:nvSpPr>
            <p:cNvPr id="58392" name="Text Box 13"/>
            <p:cNvSpPr txBox="1">
              <a:spLocks noChangeArrowheads="1"/>
            </p:cNvSpPr>
            <p:nvPr/>
          </p:nvSpPr>
          <p:spPr bwMode="auto">
            <a:xfrm>
              <a:off x="960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Arial" charset="0"/>
                </a:rPr>
                <a:t>2</a:t>
              </a:r>
            </a:p>
          </p:txBody>
        </p:sp>
        <p:sp>
          <p:nvSpPr>
            <p:cNvPr id="58393" name="Text Box 14"/>
            <p:cNvSpPr txBox="1">
              <a:spLocks noChangeArrowheads="1"/>
            </p:cNvSpPr>
            <p:nvPr/>
          </p:nvSpPr>
          <p:spPr bwMode="auto">
            <a:xfrm>
              <a:off x="1536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Arial" charset="0"/>
                </a:rPr>
                <a:t>6</a:t>
              </a:r>
            </a:p>
          </p:txBody>
        </p:sp>
        <p:sp>
          <p:nvSpPr>
            <p:cNvPr id="58394" name="Text Box 15"/>
            <p:cNvSpPr txBox="1">
              <a:spLocks noChangeArrowheads="1"/>
            </p:cNvSpPr>
            <p:nvPr/>
          </p:nvSpPr>
          <p:spPr bwMode="auto">
            <a:xfrm>
              <a:off x="2016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Arial" charset="0"/>
                </a:rPr>
                <a:t>6</a:t>
              </a:r>
            </a:p>
          </p:txBody>
        </p:sp>
        <p:sp>
          <p:nvSpPr>
            <p:cNvPr id="58395" name="Text Box 16"/>
            <p:cNvSpPr txBox="1">
              <a:spLocks noChangeArrowheads="1"/>
            </p:cNvSpPr>
            <p:nvPr/>
          </p:nvSpPr>
          <p:spPr bwMode="auto">
            <a:xfrm>
              <a:off x="2544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Arial" charset="0"/>
                </a:rPr>
                <a:t>6</a:t>
              </a:r>
            </a:p>
          </p:txBody>
        </p:sp>
        <p:sp>
          <p:nvSpPr>
            <p:cNvPr id="58396" name="Text Box 17"/>
            <p:cNvSpPr txBox="1">
              <a:spLocks noChangeArrowheads="1"/>
            </p:cNvSpPr>
            <p:nvPr/>
          </p:nvSpPr>
          <p:spPr bwMode="auto">
            <a:xfrm>
              <a:off x="3072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Arial" charset="0"/>
                </a:rPr>
                <a:t>2</a:t>
              </a:r>
            </a:p>
          </p:txBody>
        </p:sp>
        <p:sp>
          <p:nvSpPr>
            <p:cNvPr id="58397" name="Text Box 18"/>
            <p:cNvSpPr txBox="1">
              <a:spLocks noChangeArrowheads="1"/>
            </p:cNvSpPr>
            <p:nvPr/>
          </p:nvSpPr>
          <p:spPr bwMode="auto">
            <a:xfrm>
              <a:off x="3638" y="8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Arial" charset="0"/>
                </a:rPr>
                <a:t>6</a:t>
              </a:r>
            </a:p>
          </p:txBody>
        </p:sp>
        <p:sp>
          <p:nvSpPr>
            <p:cNvPr id="58398" name="Text Box 19"/>
            <p:cNvSpPr txBox="1">
              <a:spLocks noChangeArrowheads="1"/>
            </p:cNvSpPr>
            <p:nvPr/>
          </p:nvSpPr>
          <p:spPr bwMode="auto">
            <a:xfrm>
              <a:off x="4032" y="912"/>
              <a:ext cx="64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Arial" charset="0"/>
                </a:rPr>
                <a:t>0 - 2312</a:t>
              </a:r>
            </a:p>
          </p:txBody>
        </p:sp>
        <p:sp>
          <p:nvSpPr>
            <p:cNvPr id="58399" name="Text Box 20"/>
            <p:cNvSpPr txBox="1">
              <a:spLocks noChangeArrowheads="1"/>
            </p:cNvSpPr>
            <p:nvPr/>
          </p:nvSpPr>
          <p:spPr bwMode="auto">
            <a:xfrm>
              <a:off x="4982" y="8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Arial" charset="0"/>
                </a:rPr>
                <a:t>4</a:t>
              </a:r>
            </a:p>
          </p:txBody>
        </p:sp>
        <p:sp>
          <p:nvSpPr>
            <p:cNvPr id="58400" name="Text Box 21"/>
            <p:cNvSpPr txBox="1">
              <a:spLocks noChangeArrowheads="1"/>
            </p:cNvSpPr>
            <p:nvPr/>
          </p:nvSpPr>
          <p:spPr bwMode="auto">
            <a:xfrm>
              <a:off x="2918" y="1142"/>
              <a:ext cx="500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/>
              <a:r>
                <a:rPr lang="en-US" sz="1600" u="none">
                  <a:latin typeface="Arial" charset="0"/>
                </a:rPr>
                <a:t>seq</a:t>
              </a:r>
            </a:p>
            <a:p>
              <a:pPr algn="ctr" eaLnBrk="1" hangingPunct="1"/>
              <a:r>
                <a:rPr lang="en-US" sz="1600" u="none">
                  <a:latin typeface="Arial" charset="0"/>
                </a:rPr>
                <a:t>control</a:t>
              </a:r>
            </a:p>
          </p:txBody>
        </p:sp>
      </p:grpSp>
      <p:sp>
        <p:nvSpPr>
          <p:cNvPr id="58374" name="Text Box 23"/>
          <p:cNvSpPr txBox="1">
            <a:spLocks noChangeArrowheads="1"/>
          </p:cNvSpPr>
          <p:nvPr/>
        </p:nvSpPr>
        <p:spPr bwMode="auto">
          <a:xfrm>
            <a:off x="2347913" y="4719638"/>
            <a:ext cx="34387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Address 2:</a:t>
            </a:r>
            <a:r>
              <a:rPr lang="en-US" u="none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u="none" dirty="0" err="1">
                <a:latin typeface="Verdana" panose="020B0604030504040204" pitchFamily="34" charset="0"/>
                <a:ea typeface="Verdana" panose="020B0604030504040204" pitchFamily="34" charset="0"/>
              </a:rPr>
              <a:t>src</a:t>
            </a:r>
            <a:r>
              <a:rPr lang="en-US" u="none" dirty="0">
                <a:latin typeface="Verdana" panose="020B0604030504040204" pitchFamily="34" charset="0"/>
                <a:ea typeface="Verdana" panose="020B0604030504040204" pitchFamily="34" charset="0"/>
              </a:rPr>
              <a:t> MAC address</a:t>
            </a:r>
          </a:p>
        </p:txBody>
      </p:sp>
      <p:sp>
        <p:nvSpPr>
          <p:cNvPr id="58375" name="Line 24"/>
          <p:cNvSpPr>
            <a:spLocks noChangeShapeType="1"/>
          </p:cNvSpPr>
          <p:nvPr/>
        </p:nvSpPr>
        <p:spPr bwMode="auto">
          <a:xfrm flipV="1">
            <a:off x="2498726" y="2835275"/>
            <a:ext cx="1235075" cy="7302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8376" name="Line 25"/>
          <p:cNvSpPr>
            <a:spLocks noChangeShapeType="1"/>
          </p:cNvSpPr>
          <p:nvPr/>
        </p:nvSpPr>
        <p:spPr bwMode="auto">
          <a:xfrm flipH="1" flipV="1">
            <a:off x="4710113" y="2849563"/>
            <a:ext cx="44450" cy="18732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8377" name="Text Box 26"/>
          <p:cNvSpPr txBox="1">
            <a:spLocks noChangeArrowheads="1"/>
          </p:cNvSpPr>
          <p:nvPr/>
        </p:nvSpPr>
        <p:spPr bwMode="auto">
          <a:xfrm>
            <a:off x="1798639" y="3486150"/>
            <a:ext cx="34563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Address 1:</a:t>
            </a:r>
            <a:r>
              <a:rPr lang="en-US" u="none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u="none" dirty="0" err="1">
                <a:latin typeface="Verdana" panose="020B0604030504040204" pitchFamily="34" charset="0"/>
                <a:ea typeface="Verdana" panose="020B0604030504040204" pitchFamily="34" charset="0"/>
              </a:rPr>
              <a:t>dst</a:t>
            </a:r>
            <a:r>
              <a:rPr lang="en-US" u="none" dirty="0">
                <a:latin typeface="Verdana" panose="020B0604030504040204" pitchFamily="34" charset="0"/>
                <a:ea typeface="Verdana" panose="020B0604030504040204" pitchFamily="34" charset="0"/>
              </a:rPr>
              <a:t> MAC address</a:t>
            </a:r>
          </a:p>
        </p:txBody>
      </p:sp>
      <p:sp>
        <p:nvSpPr>
          <p:cNvPr id="58378" name="Line 27"/>
          <p:cNvSpPr>
            <a:spLocks noChangeShapeType="1"/>
          </p:cNvSpPr>
          <p:nvPr/>
        </p:nvSpPr>
        <p:spPr bwMode="auto">
          <a:xfrm flipH="1" flipV="1">
            <a:off x="5502275" y="2879726"/>
            <a:ext cx="609600" cy="8366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8379" name="Text Box 28"/>
          <p:cNvSpPr txBox="1">
            <a:spLocks noChangeArrowheads="1"/>
          </p:cNvSpPr>
          <p:nvPr/>
        </p:nvSpPr>
        <p:spPr bwMode="auto">
          <a:xfrm>
            <a:off x="5122864" y="3851275"/>
            <a:ext cx="30495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Address 3:</a:t>
            </a:r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 MAC address</a:t>
            </a:r>
          </a:p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BSSID</a:t>
            </a:r>
          </a:p>
        </p:txBody>
      </p:sp>
      <p:sp>
        <p:nvSpPr>
          <p:cNvPr id="58380" name="Text Box 29"/>
          <p:cNvSpPr txBox="1">
            <a:spLocks noChangeArrowheads="1"/>
          </p:cNvSpPr>
          <p:nvPr/>
        </p:nvSpPr>
        <p:spPr bwMode="auto">
          <a:xfrm>
            <a:off x="7362826" y="3021014"/>
            <a:ext cx="26066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Address 4:</a:t>
            </a:r>
            <a:r>
              <a:rPr lang="en-US" u="none" dirty="0">
                <a:latin typeface="Verdana" panose="020B0604030504040204" pitchFamily="34" charset="0"/>
                <a:ea typeface="Verdana" panose="020B0604030504040204" pitchFamily="34" charset="0"/>
              </a:rPr>
              <a:t> Used in WDS</a:t>
            </a:r>
          </a:p>
        </p:txBody>
      </p:sp>
      <p:sp>
        <p:nvSpPr>
          <p:cNvPr id="58381" name="Line 30"/>
          <p:cNvSpPr>
            <a:spLocks noChangeShapeType="1"/>
          </p:cNvSpPr>
          <p:nvPr/>
        </p:nvSpPr>
        <p:spPr bwMode="auto">
          <a:xfrm flipH="1" flipV="1">
            <a:off x="7118351" y="2833688"/>
            <a:ext cx="290513" cy="37941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5509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8" name="Segnaposto piè di pagina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5: DataLink Layer</a:t>
            </a:r>
          </a:p>
        </p:txBody>
      </p:sp>
      <p:sp>
        <p:nvSpPr>
          <p:cNvPr id="13319" name="Segnaposto numero diapositiva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5-</a:t>
            </a:r>
            <a:fld id="{6FA52996-75FF-4F70-8363-EB3AF9C09A20}" type="slidenum">
              <a:rPr lang="en-US" u="none" smtClean="0"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en-US" u="none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320" name="Oval 2"/>
          <p:cNvSpPr>
            <a:spLocks noChangeArrowheads="1"/>
          </p:cNvSpPr>
          <p:nvPr/>
        </p:nvSpPr>
        <p:spPr bwMode="auto">
          <a:xfrm>
            <a:off x="3125789" y="1216025"/>
            <a:ext cx="2454275" cy="2374900"/>
          </a:xfrm>
          <a:prstGeom prst="ellipse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321" name="Line 3"/>
          <p:cNvSpPr>
            <a:spLocks noChangeShapeType="1"/>
          </p:cNvSpPr>
          <p:nvPr/>
        </p:nvSpPr>
        <p:spPr bwMode="auto">
          <a:xfrm>
            <a:off x="5105400" y="272891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322" name="Line 4"/>
          <p:cNvSpPr>
            <a:spLocks noChangeShapeType="1"/>
          </p:cNvSpPr>
          <p:nvPr/>
        </p:nvSpPr>
        <p:spPr bwMode="auto">
          <a:xfrm flipV="1">
            <a:off x="6781800" y="2271713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3323" name="Group 5"/>
          <p:cNvGrpSpPr>
            <a:grpSpLocks/>
          </p:cNvGrpSpPr>
          <p:nvPr/>
        </p:nvGrpSpPr>
        <p:grpSpPr bwMode="auto">
          <a:xfrm>
            <a:off x="7543800" y="1433514"/>
            <a:ext cx="2362200" cy="1762125"/>
            <a:chOff x="3744" y="1392"/>
            <a:chExt cx="1488" cy="1110"/>
          </a:xfrm>
        </p:grpSpPr>
        <p:sp>
          <p:nvSpPr>
            <p:cNvPr id="13424" name="Freeform 6"/>
            <p:cNvSpPr>
              <a:spLocks/>
            </p:cNvSpPr>
            <p:nvPr/>
          </p:nvSpPr>
          <p:spPr bwMode="auto">
            <a:xfrm>
              <a:off x="3744" y="1392"/>
              <a:ext cx="1488" cy="1110"/>
            </a:xfrm>
            <a:custGeom>
              <a:avLst/>
              <a:gdLst>
                <a:gd name="T0" fmla="*/ 9 w 2135"/>
                <a:gd name="T1" fmla="*/ 194 h 1662"/>
                <a:gd name="T2" fmla="*/ 36 w 2135"/>
                <a:gd name="T3" fmla="*/ 23 h 1662"/>
                <a:gd name="T4" fmla="*/ 222 w 2135"/>
                <a:gd name="T5" fmla="*/ 58 h 1662"/>
                <a:gd name="T6" fmla="*/ 410 w 2135"/>
                <a:gd name="T7" fmla="*/ 30 h 1662"/>
                <a:gd name="T8" fmla="*/ 677 w 2135"/>
                <a:gd name="T9" fmla="*/ 121 h 1662"/>
                <a:gd name="T10" fmla="*/ 682 w 2135"/>
                <a:gd name="T11" fmla="*/ 341 h 1662"/>
                <a:gd name="T12" fmla="*/ 535 w 2135"/>
                <a:gd name="T13" fmla="*/ 477 h 1662"/>
                <a:gd name="T14" fmla="*/ 275 w 2135"/>
                <a:gd name="T15" fmla="*/ 451 h 1662"/>
                <a:gd name="T16" fmla="*/ 169 w 2135"/>
                <a:gd name="T17" fmla="*/ 378 h 1662"/>
                <a:gd name="T18" fmla="*/ 62 w 2135"/>
                <a:gd name="T19" fmla="*/ 318 h 1662"/>
                <a:gd name="T20" fmla="*/ 9 w 2135"/>
                <a:gd name="T21" fmla="*/ 194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35"/>
                <a:gd name="T34" fmla="*/ 0 h 1662"/>
                <a:gd name="T35" fmla="*/ 2135 w 2135"/>
                <a:gd name="T36" fmla="*/ 1662 h 16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425" name="Text Box 7"/>
            <p:cNvSpPr txBox="1">
              <a:spLocks noChangeArrowheads="1"/>
            </p:cNvSpPr>
            <p:nvPr/>
          </p:nvSpPr>
          <p:spPr bwMode="auto">
            <a:xfrm>
              <a:off x="4128" y="1776"/>
              <a:ext cx="7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Internet</a:t>
              </a:r>
            </a:p>
          </p:txBody>
        </p:sp>
      </p:grpSp>
      <p:grpSp>
        <p:nvGrpSpPr>
          <p:cNvPr id="13324" name="Group 8"/>
          <p:cNvGrpSpPr>
            <a:grpSpLocks/>
          </p:cNvGrpSpPr>
          <p:nvPr/>
        </p:nvGrpSpPr>
        <p:grpSpPr bwMode="auto">
          <a:xfrm>
            <a:off x="6223000" y="2284413"/>
            <a:ext cx="895350" cy="525462"/>
            <a:chOff x="2960" y="1439"/>
            <a:chExt cx="564" cy="331"/>
          </a:xfrm>
        </p:grpSpPr>
        <p:grpSp>
          <p:nvGrpSpPr>
            <p:cNvPr id="13409" name="Group 9"/>
            <p:cNvGrpSpPr>
              <a:grpSpLocks/>
            </p:cNvGrpSpPr>
            <p:nvPr/>
          </p:nvGrpSpPr>
          <p:grpSpPr bwMode="auto">
            <a:xfrm>
              <a:off x="3024" y="1623"/>
              <a:ext cx="315" cy="147"/>
              <a:chOff x="3600" y="219"/>
              <a:chExt cx="360" cy="175"/>
            </a:xfrm>
          </p:grpSpPr>
          <p:sp>
            <p:nvSpPr>
              <p:cNvPr id="13411" name="Oval 10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12" name="Line 11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13" name="Line 1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14" name="Rectangle 13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it-IT" sz="2400" u="none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15" name="Oval 1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grpSp>
            <p:nvGrpSpPr>
              <p:cNvPr id="13416" name="Group 15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3421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</p:txBody>
            </p:sp>
            <p:sp>
              <p:nvSpPr>
                <p:cNvPr id="13422" name="Line 1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</p:txBody>
            </p:sp>
            <p:sp>
              <p:nvSpPr>
                <p:cNvPr id="13423" name="Line 1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</p:txBody>
            </p:sp>
          </p:grpSp>
          <p:grpSp>
            <p:nvGrpSpPr>
              <p:cNvPr id="13417" name="Group 19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3418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</p:txBody>
            </p:sp>
            <p:sp>
              <p:nvSpPr>
                <p:cNvPr id="13419" name="Line 2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</p:txBody>
            </p:sp>
            <p:sp>
              <p:nvSpPr>
                <p:cNvPr id="13420" name="Line 2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</p:txBody>
            </p:sp>
          </p:grpSp>
        </p:grpSp>
        <p:sp>
          <p:nvSpPr>
            <p:cNvPr id="13410" name="Text Box 23"/>
            <p:cNvSpPr txBox="1">
              <a:spLocks noChangeArrowheads="1"/>
            </p:cNvSpPr>
            <p:nvPr/>
          </p:nvSpPr>
          <p:spPr bwMode="auto">
            <a:xfrm>
              <a:off x="2960" y="1439"/>
              <a:ext cx="56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router</a:t>
              </a:r>
            </a:p>
          </p:txBody>
        </p:sp>
      </p:grpSp>
      <p:grpSp>
        <p:nvGrpSpPr>
          <p:cNvPr id="13325" name="Group 24"/>
          <p:cNvGrpSpPr>
            <a:grpSpLocks/>
          </p:cNvGrpSpPr>
          <p:nvPr/>
        </p:nvGrpSpPr>
        <p:grpSpPr bwMode="auto">
          <a:xfrm>
            <a:off x="4546600" y="2157413"/>
            <a:ext cx="935038" cy="1042987"/>
            <a:chOff x="1952" y="1032"/>
            <a:chExt cx="589" cy="657"/>
          </a:xfrm>
        </p:grpSpPr>
        <p:sp>
          <p:nvSpPr>
            <p:cNvPr id="13389" name="Text Box 25"/>
            <p:cNvSpPr txBox="1">
              <a:spLocks noChangeArrowheads="1"/>
            </p:cNvSpPr>
            <p:nvPr/>
          </p:nvSpPr>
          <p:spPr bwMode="auto">
            <a:xfrm>
              <a:off x="2080" y="1456"/>
              <a:ext cx="30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AP</a:t>
              </a:r>
            </a:p>
          </p:txBody>
        </p:sp>
        <p:grpSp>
          <p:nvGrpSpPr>
            <p:cNvPr id="13390" name="Group 26"/>
            <p:cNvGrpSpPr>
              <a:grpSpLocks/>
            </p:cNvGrpSpPr>
            <p:nvPr/>
          </p:nvGrpSpPr>
          <p:grpSpPr bwMode="auto">
            <a:xfrm>
              <a:off x="1952" y="1032"/>
              <a:ext cx="589" cy="440"/>
              <a:chOff x="1160" y="2192"/>
              <a:chExt cx="589" cy="440"/>
            </a:xfrm>
          </p:grpSpPr>
          <p:pic>
            <p:nvPicPr>
              <p:cNvPr id="13391" name="Picture 27" descr="31u_bnrz[1]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5400000">
                <a:off x="1349" y="2458"/>
                <a:ext cx="212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392" name="AutoShape 28"/>
              <p:cNvSpPr>
                <a:spLocks noChangeAspect="1" noChangeArrowheads="1" noTextEdit="1"/>
              </p:cNvSpPr>
              <p:nvPr/>
            </p:nvSpPr>
            <p:spPr bwMode="auto">
              <a:xfrm>
                <a:off x="1160" y="2192"/>
                <a:ext cx="589" cy="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3393" name="Freeform 29"/>
              <p:cNvSpPr>
                <a:spLocks/>
              </p:cNvSpPr>
              <p:nvPr/>
            </p:nvSpPr>
            <p:spPr bwMode="auto">
              <a:xfrm>
                <a:off x="1283" y="2231"/>
                <a:ext cx="83" cy="102"/>
              </a:xfrm>
              <a:custGeom>
                <a:avLst/>
                <a:gdLst>
                  <a:gd name="T0" fmla="*/ 3 w 247"/>
                  <a:gd name="T1" fmla="*/ 4 h 203"/>
                  <a:gd name="T2" fmla="*/ 3 w 247"/>
                  <a:gd name="T3" fmla="*/ 5 h 203"/>
                  <a:gd name="T4" fmla="*/ 2 w 247"/>
                  <a:gd name="T5" fmla="*/ 6 h 203"/>
                  <a:gd name="T6" fmla="*/ 1 w 247"/>
                  <a:gd name="T7" fmla="*/ 7 h 203"/>
                  <a:gd name="T8" fmla="*/ 1 w 247"/>
                  <a:gd name="T9" fmla="*/ 9 h 203"/>
                  <a:gd name="T10" fmla="*/ 1 w 247"/>
                  <a:gd name="T11" fmla="*/ 10 h 203"/>
                  <a:gd name="T12" fmla="*/ 0 w 247"/>
                  <a:gd name="T13" fmla="*/ 12 h 203"/>
                  <a:gd name="T14" fmla="*/ 0 w 247"/>
                  <a:gd name="T15" fmla="*/ 14 h 203"/>
                  <a:gd name="T16" fmla="*/ 0 w 247"/>
                  <a:gd name="T17" fmla="*/ 16 h 203"/>
                  <a:gd name="T18" fmla="*/ 0 w 247"/>
                  <a:gd name="T19" fmla="*/ 19 h 203"/>
                  <a:gd name="T20" fmla="*/ 1 w 247"/>
                  <a:gd name="T21" fmla="*/ 21 h 203"/>
                  <a:gd name="T22" fmla="*/ 1 w 247"/>
                  <a:gd name="T23" fmla="*/ 23 h 203"/>
                  <a:gd name="T24" fmla="*/ 2 w 247"/>
                  <a:gd name="T25" fmla="*/ 24 h 203"/>
                  <a:gd name="T26" fmla="*/ 3 w 247"/>
                  <a:gd name="T27" fmla="*/ 25 h 203"/>
                  <a:gd name="T28" fmla="*/ 4 w 247"/>
                  <a:gd name="T29" fmla="*/ 26 h 203"/>
                  <a:gd name="T30" fmla="*/ 5 w 247"/>
                  <a:gd name="T31" fmla="*/ 26 h 203"/>
                  <a:gd name="T32" fmla="*/ 6 w 247"/>
                  <a:gd name="T33" fmla="*/ 25 h 203"/>
                  <a:gd name="T34" fmla="*/ 6 w 247"/>
                  <a:gd name="T35" fmla="*/ 25 h 203"/>
                  <a:gd name="T36" fmla="*/ 7 w 247"/>
                  <a:gd name="T37" fmla="*/ 25 h 203"/>
                  <a:gd name="T38" fmla="*/ 7 w 247"/>
                  <a:gd name="T39" fmla="*/ 25 h 203"/>
                  <a:gd name="T40" fmla="*/ 7 w 247"/>
                  <a:gd name="T41" fmla="*/ 24 h 203"/>
                  <a:gd name="T42" fmla="*/ 7 w 247"/>
                  <a:gd name="T43" fmla="*/ 24 h 203"/>
                  <a:gd name="T44" fmla="*/ 6 w 247"/>
                  <a:gd name="T45" fmla="*/ 23 h 203"/>
                  <a:gd name="T46" fmla="*/ 6 w 247"/>
                  <a:gd name="T47" fmla="*/ 23 h 203"/>
                  <a:gd name="T48" fmla="*/ 6 w 247"/>
                  <a:gd name="T49" fmla="*/ 22 h 203"/>
                  <a:gd name="T50" fmla="*/ 5 w 247"/>
                  <a:gd name="T51" fmla="*/ 22 h 203"/>
                  <a:gd name="T52" fmla="*/ 5 w 247"/>
                  <a:gd name="T53" fmla="*/ 22 h 203"/>
                  <a:gd name="T54" fmla="*/ 4 w 247"/>
                  <a:gd name="T55" fmla="*/ 22 h 203"/>
                  <a:gd name="T56" fmla="*/ 4 w 247"/>
                  <a:gd name="T57" fmla="*/ 21 h 203"/>
                  <a:gd name="T58" fmla="*/ 3 w 247"/>
                  <a:gd name="T59" fmla="*/ 21 h 203"/>
                  <a:gd name="T60" fmla="*/ 3 w 247"/>
                  <a:gd name="T61" fmla="*/ 20 h 203"/>
                  <a:gd name="T62" fmla="*/ 2 w 247"/>
                  <a:gd name="T63" fmla="*/ 20 h 203"/>
                  <a:gd name="T64" fmla="*/ 2 w 247"/>
                  <a:gd name="T65" fmla="*/ 19 h 203"/>
                  <a:gd name="T66" fmla="*/ 2 w 247"/>
                  <a:gd name="T67" fmla="*/ 14 h 203"/>
                  <a:gd name="T68" fmla="*/ 2 w 247"/>
                  <a:gd name="T69" fmla="*/ 11 h 203"/>
                  <a:gd name="T70" fmla="*/ 3 w 247"/>
                  <a:gd name="T71" fmla="*/ 8 h 203"/>
                  <a:gd name="T72" fmla="*/ 4 w 247"/>
                  <a:gd name="T73" fmla="*/ 6 h 203"/>
                  <a:gd name="T74" fmla="*/ 6 w 247"/>
                  <a:gd name="T75" fmla="*/ 4 h 203"/>
                  <a:gd name="T76" fmla="*/ 7 w 247"/>
                  <a:gd name="T77" fmla="*/ 3 h 203"/>
                  <a:gd name="T78" fmla="*/ 8 w 247"/>
                  <a:gd name="T79" fmla="*/ 2 h 203"/>
                  <a:gd name="T80" fmla="*/ 9 w 247"/>
                  <a:gd name="T81" fmla="*/ 1 h 203"/>
                  <a:gd name="T82" fmla="*/ 9 w 247"/>
                  <a:gd name="T83" fmla="*/ 1 h 203"/>
                  <a:gd name="T84" fmla="*/ 8 w 247"/>
                  <a:gd name="T85" fmla="*/ 0 h 203"/>
                  <a:gd name="T86" fmla="*/ 7 w 247"/>
                  <a:gd name="T87" fmla="*/ 1 h 203"/>
                  <a:gd name="T88" fmla="*/ 6 w 247"/>
                  <a:gd name="T89" fmla="*/ 1 h 203"/>
                  <a:gd name="T90" fmla="*/ 6 w 247"/>
                  <a:gd name="T91" fmla="*/ 2 h 203"/>
                  <a:gd name="T92" fmla="*/ 5 w 247"/>
                  <a:gd name="T93" fmla="*/ 2 h 203"/>
                  <a:gd name="T94" fmla="*/ 4 w 247"/>
                  <a:gd name="T95" fmla="*/ 3 h 203"/>
                  <a:gd name="T96" fmla="*/ 3 w 247"/>
                  <a:gd name="T97" fmla="*/ 4 h 203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47"/>
                  <a:gd name="T148" fmla="*/ 0 h 203"/>
                  <a:gd name="T149" fmla="*/ 247 w 247"/>
                  <a:gd name="T150" fmla="*/ 203 h 203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47" h="203">
                    <a:moveTo>
                      <a:pt x="87" y="26"/>
                    </a:moveTo>
                    <a:lnTo>
                      <a:pt x="68" y="34"/>
                    </a:lnTo>
                    <a:lnTo>
                      <a:pt x="52" y="44"/>
                    </a:lnTo>
                    <a:lnTo>
                      <a:pt x="38" y="55"/>
                    </a:lnTo>
                    <a:lnTo>
                      <a:pt x="25" y="67"/>
                    </a:lnTo>
                    <a:lnTo>
                      <a:pt x="14" y="80"/>
                    </a:lnTo>
                    <a:lnTo>
                      <a:pt x="7" y="94"/>
                    </a:lnTo>
                    <a:lnTo>
                      <a:pt x="3" y="109"/>
                    </a:lnTo>
                    <a:lnTo>
                      <a:pt x="0" y="124"/>
                    </a:lnTo>
                    <a:lnTo>
                      <a:pt x="3" y="145"/>
                    </a:lnTo>
                    <a:lnTo>
                      <a:pt x="14" y="163"/>
                    </a:lnTo>
                    <a:lnTo>
                      <a:pt x="32" y="178"/>
                    </a:lnTo>
                    <a:lnTo>
                      <a:pt x="55" y="189"/>
                    </a:lnTo>
                    <a:lnTo>
                      <a:pt x="81" y="198"/>
                    </a:lnTo>
                    <a:lnTo>
                      <a:pt x="109" y="202"/>
                    </a:lnTo>
                    <a:lnTo>
                      <a:pt x="138" y="203"/>
                    </a:lnTo>
                    <a:lnTo>
                      <a:pt x="165" y="200"/>
                    </a:lnTo>
                    <a:lnTo>
                      <a:pt x="171" y="200"/>
                    </a:lnTo>
                    <a:lnTo>
                      <a:pt x="177" y="198"/>
                    </a:lnTo>
                    <a:lnTo>
                      <a:pt x="181" y="195"/>
                    </a:lnTo>
                    <a:lnTo>
                      <a:pt x="183" y="191"/>
                    </a:lnTo>
                    <a:lnTo>
                      <a:pt x="180" y="186"/>
                    </a:lnTo>
                    <a:lnTo>
                      <a:pt x="174" y="182"/>
                    </a:lnTo>
                    <a:lnTo>
                      <a:pt x="167" y="178"/>
                    </a:lnTo>
                    <a:lnTo>
                      <a:pt x="160" y="176"/>
                    </a:lnTo>
                    <a:lnTo>
                      <a:pt x="145" y="173"/>
                    </a:lnTo>
                    <a:lnTo>
                      <a:pt x="131" y="171"/>
                    </a:lnTo>
                    <a:lnTo>
                      <a:pt x="116" y="169"/>
                    </a:lnTo>
                    <a:lnTo>
                      <a:pt x="103" y="167"/>
                    </a:lnTo>
                    <a:lnTo>
                      <a:pt x="90" y="164"/>
                    </a:lnTo>
                    <a:lnTo>
                      <a:pt x="77" y="160"/>
                    </a:lnTo>
                    <a:lnTo>
                      <a:pt x="65" y="154"/>
                    </a:lnTo>
                    <a:lnTo>
                      <a:pt x="54" y="146"/>
                    </a:lnTo>
                    <a:lnTo>
                      <a:pt x="49" y="112"/>
                    </a:lnTo>
                    <a:lnTo>
                      <a:pt x="61" y="84"/>
                    </a:lnTo>
                    <a:lnTo>
                      <a:pt x="84" y="62"/>
                    </a:lnTo>
                    <a:lnTo>
                      <a:pt x="116" y="44"/>
                    </a:lnTo>
                    <a:lnTo>
                      <a:pt x="151" y="30"/>
                    </a:lnTo>
                    <a:lnTo>
                      <a:pt x="187" y="19"/>
                    </a:lnTo>
                    <a:lnTo>
                      <a:pt x="220" y="11"/>
                    </a:lnTo>
                    <a:lnTo>
                      <a:pt x="247" y="4"/>
                    </a:lnTo>
                    <a:lnTo>
                      <a:pt x="231" y="1"/>
                    </a:lnTo>
                    <a:lnTo>
                      <a:pt x="213" y="0"/>
                    </a:lnTo>
                    <a:lnTo>
                      <a:pt x="193" y="2"/>
                    </a:lnTo>
                    <a:lnTo>
                      <a:pt x="171" y="4"/>
                    </a:lnTo>
                    <a:lnTo>
                      <a:pt x="149" y="9"/>
                    </a:lnTo>
                    <a:lnTo>
                      <a:pt x="128" y="14"/>
                    </a:lnTo>
                    <a:lnTo>
                      <a:pt x="106" y="20"/>
                    </a:lnTo>
                    <a:lnTo>
                      <a:pt x="87" y="2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94" name="Freeform 30"/>
              <p:cNvSpPr>
                <a:spLocks/>
              </p:cNvSpPr>
              <p:nvPr/>
            </p:nvSpPr>
            <p:spPr bwMode="auto">
              <a:xfrm>
                <a:off x="1424" y="2230"/>
                <a:ext cx="52" cy="79"/>
              </a:xfrm>
              <a:custGeom>
                <a:avLst/>
                <a:gdLst>
                  <a:gd name="T0" fmla="*/ 5 w 158"/>
                  <a:gd name="T1" fmla="*/ 6 h 158"/>
                  <a:gd name="T2" fmla="*/ 5 w 158"/>
                  <a:gd name="T3" fmla="*/ 9 h 158"/>
                  <a:gd name="T4" fmla="*/ 5 w 158"/>
                  <a:gd name="T5" fmla="*/ 10 h 158"/>
                  <a:gd name="T6" fmla="*/ 5 w 158"/>
                  <a:gd name="T7" fmla="*/ 11 h 158"/>
                  <a:gd name="T8" fmla="*/ 4 w 158"/>
                  <a:gd name="T9" fmla="*/ 13 h 158"/>
                  <a:gd name="T10" fmla="*/ 3 w 158"/>
                  <a:gd name="T11" fmla="*/ 14 h 158"/>
                  <a:gd name="T12" fmla="*/ 3 w 158"/>
                  <a:gd name="T13" fmla="*/ 15 h 158"/>
                  <a:gd name="T14" fmla="*/ 2 w 158"/>
                  <a:gd name="T15" fmla="*/ 17 h 158"/>
                  <a:gd name="T16" fmla="*/ 1 w 158"/>
                  <a:gd name="T17" fmla="*/ 18 h 158"/>
                  <a:gd name="T18" fmla="*/ 1 w 158"/>
                  <a:gd name="T19" fmla="*/ 19 h 158"/>
                  <a:gd name="T20" fmla="*/ 1 w 158"/>
                  <a:gd name="T21" fmla="*/ 19 h 158"/>
                  <a:gd name="T22" fmla="*/ 1 w 158"/>
                  <a:gd name="T23" fmla="*/ 19 h 158"/>
                  <a:gd name="T24" fmla="*/ 1 w 158"/>
                  <a:gd name="T25" fmla="*/ 20 h 158"/>
                  <a:gd name="T26" fmla="*/ 1 w 158"/>
                  <a:gd name="T27" fmla="*/ 20 h 158"/>
                  <a:gd name="T28" fmla="*/ 2 w 158"/>
                  <a:gd name="T29" fmla="*/ 20 h 158"/>
                  <a:gd name="T30" fmla="*/ 2 w 158"/>
                  <a:gd name="T31" fmla="*/ 20 h 158"/>
                  <a:gd name="T32" fmla="*/ 2 w 158"/>
                  <a:gd name="T33" fmla="*/ 20 h 158"/>
                  <a:gd name="T34" fmla="*/ 3 w 158"/>
                  <a:gd name="T35" fmla="*/ 19 h 158"/>
                  <a:gd name="T36" fmla="*/ 3 w 158"/>
                  <a:gd name="T37" fmla="*/ 18 h 158"/>
                  <a:gd name="T38" fmla="*/ 4 w 158"/>
                  <a:gd name="T39" fmla="*/ 15 h 158"/>
                  <a:gd name="T40" fmla="*/ 5 w 158"/>
                  <a:gd name="T41" fmla="*/ 14 h 158"/>
                  <a:gd name="T42" fmla="*/ 5 w 158"/>
                  <a:gd name="T43" fmla="*/ 12 h 158"/>
                  <a:gd name="T44" fmla="*/ 6 w 158"/>
                  <a:gd name="T45" fmla="*/ 10 h 158"/>
                  <a:gd name="T46" fmla="*/ 6 w 158"/>
                  <a:gd name="T47" fmla="*/ 9 h 158"/>
                  <a:gd name="T48" fmla="*/ 5 w 158"/>
                  <a:gd name="T49" fmla="*/ 6 h 158"/>
                  <a:gd name="T50" fmla="*/ 5 w 158"/>
                  <a:gd name="T51" fmla="*/ 5 h 158"/>
                  <a:gd name="T52" fmla="*/ 4 w 158"/>
                  <a:gd name="T53" fmla="*/ 2 h 158"/>
                  <a:gd name="T54" fmla="*/ 4 w 158"/>
                  <a:gd name="T55" fmla="*/ 1 h 158"/>
                  <a:gd name="T56" fmla="*/ 3 w 158"/>
                  <a:gd name="T57" fmla="*/ 1 h 158"/>
                  <a:gd name="T58" fmla="*/ 2 w 158"/>
                  <a:gd name="T59" fmla="*/ 1 h 158"/>
                  <a:gd name="T60" fmla="*/ 1 w 158"/>
                  <a:gd name="T61" fmla="*/ 0 h 158"/>
                  <a:gd name="T62" fmla="*/ 0 w 158"/>
                  <a:gd name="T63" fmla="*/ 0 h 158"/>
                  <a:gd name="T64" fmla="*/ 0 w 158"/>
                  <a:gd name="T65" fmla="*/ 1 h 158"/>
                  <a:gd name="T66" fmla="*/ 1 w 158"/>
                  <a:gd name="T67" fmla="*/ 1 h 158"/>
                  <a:gd name="T68" fmla="*/ 1 w 158"/>
                  <a:gd name="T69" fmla="*/ 1 h 158"/>
                  <a:gd name="T70" fmla="*/ 2 w 158"/>
                  <a:gd name="T71" fmla="*/ 2 h 158"/>
                  <a:gd name="T72" fmla="*/ 3 w 158"/>
                  <a:gd name="T73" fmla="*/ 2 h 158"/>
                  <a:gd name="T74" fmla="*/ 3 w 158"/>
                  <a:gd name="T75" fmla="*/ 3 h 158"/>
                  <a:gd name="T76" fmla="*/ 4 w 158"/>
                  <a:gd name="T77" fmla="*/ 5 h 158"/>
                  <a:gd name="T78" fmla="*/ 4 w 158"/>
                  <a:gd name="T79" fmla="*/ 5 h 158"/>
                  <a:gd name="T80" fmla="*/ 5 w 158"/>
                  <a:gd name="T81" fmla="*/ 6 h 15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58"/>
                  <a:gd name="T124" fmla="*/ 0 h 158"/>
                  <a:gd name="T125" fmla="*/ 158 w 158"/>
                  <a:gd name="T126" fmla="*/ 158 h 15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58" h="158">
                    <a:moveTo>
                      <a:pt x="133" y="52"/>
                    </a:moveTo>
                    <a:lnTo>
                      <a:pt x="139" y="68"/>
                    </a:lnTo>
                    <a:lnTo>
                      <a:pt x="137" y="83"/>
                    </a:lnTo>
                    <a:lnTo>
                      <a:pt x="127" y="95"/>
                    </a:lnTo>
                    <a:lnTo>
                      <a:pt x="113" y="106"/>
                    </a:lnTo>
                    <a:lnTo>
                      <a:pt x="95" y="116"/>
                    </a:lnTo>
                    <a:lnTo>
                      <a:pt x="75" y="126"/>
                    </a:lnTo>
                    <a:lnTo>
                      <a:pt x="55" y="135"/>
                    </a:lnTo>
                    <a:lnTo>
                      <a:pt x="37" y="144"/>
                    </a:lnTo>
                    <a:lnTo>
                      <a:pt x="34" y="147"/>
                    </a:lnTo>
                    <a:lnTo>
                      <a:pt x="33" y="149"/>
                    </a:lnTo>
                    <a:lnTo>
                      <a:pt x="33" y="152"/>
                    </a:lnTo>
                    <a:lnTo>
                      <a:pt x="34" y="155"/>
                    </a:lnTo>
                    <a:lnTo>
                      <a:pt x="39" y="157"/>
                    </a:lnTo>
                    <a:lnTo>
                      <a:pt x="43" y="158"/>
                    </a:lnTo>
                    <a:lnTo>
                      <a:pt x="46" y="158"/>
                    </a:lnTo>
                    <a:lnTo>
                      <a:pt x="50" y="157"/>
                    </a:lnTo>
                    <a:lnTo>
                      <a:pt x="74" y="148"/>
                    </a:lnTo>
                    <a:lnTo>
                      <a:pt x="95" y="138"/>
                    </a:lnTo>
                    <a:lnTo>
                      <a:pt x="116" y="127"/>
                    </a:lnTo>
                    <a:lnTo>
                      <a:pt x="135" y="114"/>
                    </a:lnTo>
                    <a:lnTo>
                      <a:pt x="148" y="100"/>
                    </a:lnTo>
                    <a:lnTo>
                      <a:pt x="156" y="84"/>
                    </a:lnTo>
                    <a:lnTo>
                      <a:pt x="158" y="67"/>
                    </a:lnTo>
                    <a:lnTo>
                      <a:pt x="152" y="49"/>
                    </a:lnTo>
                    <a:lnTo>
                      <a:pt x="139" y="35"/>
                    </a:lnTo>
                    <a:lnTo>
                      <a:pt x="120" y="23"/>
                    </a:lnTo>
                    <a:lnTo>
                      <a:pt x="97" y="14"/>
                    </a:lnTo>
                    <a:lnTo>
                      <a:pt x="71" y="7"/>
                    </a:lnTo>
                    <a:lnTo>
                      <a:pt x="45" y="2"/>
                    </a:lnTo>
                    <a:lnTo>
                      <a:pt x="23" y="0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17" y="9"/>
                    </a:lnTo>
                    <a:lnTo>
                      <a:pt x="36" y="13"/>
                    </a:lnTo>
                    <a:lnTo>
                      <a:pt x="56" y="17"/>
                    </a:lnTo>
                    <a:lnTo>
                      <a:pt x="75" y="21"/>
                    </a:lnTo>
                    <a:lnTo>
                      <a:pt x="94" y="26"/>
                    </a:lnTo>
                    <a:lnTo>
                      <a:pt x="110" y="33"/>
                    </a:lnTo>
                    <a:lnTo>
                      <a:pt x="123" y="41"/>
                    </a:lnTo>
                    <a:lnTo>
                      <a:pt x="133" y="52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95" name="Freeform 31"/>
              <p:cNvSpPr>
                <a:spLocks/>
              </p:cNvSpPr>
              <p:nvPr/>
            </p:nvSpPr>
            <p:spPr bwMode="auto">
              <a:xfrm>
                <a:off x="1232" y="2211"/>
                <a:ext cx="133" cy="166"/>
              </a:xfrm>
              <a:custGeom>
                <a:avLst/>
                <a:gdLst>
                  <a:gd name="T0" fmla="*/ 5 w 399"/>
                  <a:gd name="T1" fmla="*/ 8 h 331"/>
                  <a:gd name="T2" fmla="*/ 2 w 399"/>
                  <a:gd name="T3" fmla="*/ 13 h 331"/>
                  <a:gd name="T4" fmla="*/ 1 w 399"/>
                  <a:gd name="T5" fmla="*/ 19 h 331"/>
                  <a:gd name="T6" fmla="*/ 0 w 399"/>
                  <a:gd name="T7" fmla="*/ 25 h 331"/>
                  <a:gd name="T8" fmla="*/ 0 w 399"/>
                  <a:gd name="T9" fmla="*/ 30 h 331"/>
                  <a:gd name="T10" fmla="*/ 0 w 399"/>
                  <a:gd name="T11" fmla="*/ 31 h 331"/>
                  <a:gd name="T12" fmla="*/ 1 w 399"/>
                  <a:gd name="T13" fmla="*/ 33 h 331"/>
                  <a:gd name="T14" fmla="*/ 1 w 399"/>
                  <a:gd name="T15" fmla="*/ 34 h 331"/>
                  <a:gd name="T16" fmla="*/ 3 w 399"/>
                  <a:gd name="T17" fmla="*/ 36 h 331"/>
                  <a:gd name="T18" fmla="*/ 4 w 399"/>
                  <a:gd name="T19" fmla="*/ 38 h 331"/>
                  <a:gd name="T20" fmla="*/ 5 w 399"/>
                  <a:gd name="T21" fmla="*/ 39 h 331"/>
                  <a:gd name="T22" fmla="*/ 7 w 399"/>
                  <a:gd name="T23" fmla="*/ 40 h 331"/>
                  <a:gd name="T24" fmla="*/ 9 w 399"/>
                  <a:gd name="T25" fmla="*/ 41 h 331"/>
                  <a:gd name="T26" fmla="*/ 10 w 399"/>
                  <a:gd name="T27" fmla="*/ 41 h 331"/>
                  <a:gd name="T28" fmla="*/ 12 w 399"/>
                  <a:gd name="T29" fmla="*/ 41 h 331"/>
                  <a:gd name="T30" fmla="*/ 13 w 399"/>
                  <a:gd name="T31" fmla="*/ 42 h 331"/>
                  <a:gd name="T32" fmla="*/ 14 w 399"/>
                  <a:gd name="T33" fmla="*/ 42 h 331"/>
                  <a:gd name="T34" fmla="*/ 15 w 399"/>
                  <a:gd name="T35" fmla="*/ 41 h 331"/>
                  <a:gd name="T36" fmla="*/ 15 w 399"/>
                  <a:gd name="T37" fmla="*/ 40 h 331"/>
                  <a:gd name="T38" fmla="*/ 14 w 399"/>
                  <a:gd name="T39" fmla="*/ 39 h 331"/>
                  <a:gd name="T40" fmla="*/ 13 w 399"/>
                  <a:gd name="T41" fmla="*/ 38 h 331"/>
                  <a:gd name="T42" fmla="*/ 12 w 399"/>
                  <a:gd name="T43" fmla="*/ 38 h 331"/>
                  <a:gd name="T44" fmla="*/ 11 w 399"/>
                  <a:gd name="T45" fmla="*/ 37 h 331"/>
                  <a:gd name="T46" fmla="*/ 9 w 399"/>
                  <a:gd name="T47" fmla="*/ 37 h 331"/>
                  <a:gd name="T48" fmla="*/ 8 w 399"/>
                  <a:gd name="T49" fmla="*/ 36 h 331"/>
                  <a:gd name="T50" fmla="*/ 6 w 399"/>
                  <a:gd name="T51" fmla="*/ 35 h 331"/>
                  <a:gd name="T52" fmla="*/ 5 w 399"/>
                  <a:gd name="T53" fmla="*/ 34 h 331"/>
                  <a:gd name="T54" fmla="*/ 4 w 399"/>
                  <a:gd name="T55" fmla="*/ 33 h 331"/>
                  <a:gd name="T56" fmla="*/ 3 w 399"/>
                  <a:gd name="T57" fmla="*/ 31 h 331"/>
                  <a:gd name="T58" fmla="*/ 2 w 399"/>
                  <a:gd name="T59" fmla="*/ 29 h 331"/>
                  <a:gd name="T60" fmla="*/ 2 w 399"/>
                  <a:gd name="T61" fmla="*/ 26 h 331"/>
                  <a:gd name="T62" fmla="*/ 2 w 399"/>
                  <a:gd name="T63" fmla="*/ 22 h 331"/>
                  <a:gd name="T64" fmla="*/ 2 w 399"/>
                  <a:gd name="T65" fmla="*/ 19 h 331"/>
                  <a:gd name="T66" fmla="*/ 3 w 399"/>
                  <a:gd name="T67" fmla="*/ 16 h 331"/>
                  <a:gd name="T68" fmla="*/ 4 w 399"/>
                  <a:gd name="T69" fmla="*/ 13 h 331"/>
                  <a:gd name="T70" fmla="*/ 6 w 399"/>
                  <a:gd name="T71" fmla="*/ 10 h 331"/>
                  <a:gd name="T72" fmla="*/ 7 w 399"/>
                  <a:gd name="T73" fmla="*/ 7 h 331"/>
                  <a:gd name="T74" fmla="*/ 9 w 399"/>
                  <a:gd name="T75" fmla="*/ 5 h 331"/>
                  <a:gd name="T76" fmla="*/ 11 w 399"/>
                  <a:gd name="T77" fmla="*/ 3 h 331"/>
                  <a:gd name="T78" fmla="*/ 12 w 399"/>
                  <a:gd name="T79" fmla="*/ 1 h 331"/>
                  <a:gd name="T80" fmla="*/ 12 w 399"/>
                  <a:gd name="T81" fmla="*/ 0 h 331"/>
                  <a:gd name="T82" fmla="*/ 10 w 399"/>
                  <a:gd name="T83" fmla="*/ 1 h 331"/>
                  <a:gd name="T84" fmla="*/ 8 w 399"/>
                  <a:gd name="T85" fmla="*/ 2 h 331"/>
                  <a:gd name="T86" fmla="*/ 6 w 399"/>
                  <a:gd name="T87" fmla="*/ 5 h 331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99"/>
                  <a:gd name="T133" fmla="*/ 0 h 331"/>
                  <a:gd name="T134" fmla="*/ 399 w 399"/>
                  <a:gd name="T135" fmla="*/ 331 h 331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99" h="331">
                    <a:moveTo>
                      <a:pt x="155" y="44"/>
                    </a:moveTo>
                    <a:lnTo>
                      <a:pt x="124" y="62"/>
                    </a:lnTo>
                    <a:lnTo>
                      <a:pt x="94" y="80"/>
                    </a:lnTo>
                    <a:lnTo>
                      <a:pt x="66" y="101"/>
                    </a:lnTo>
                    <a:lnTo>
                      <a:pt x="42" y="123"/>
                    </a:lnTo>
                    <a:lnTo>
                      <a:pt x="21" y="146"/>
                    </a:lnTo>
                    <a:lnTo>
                      <a:pt x="7" y="171"/>
                    </a:lnTo>
                    <a:lnTo>
                      <a:pt x="0" y="199"/>
                    </a:lnTo>
                    <a:lnTo>
                      <a:pt x="1" y="227"/>
                    </a:lnTo>
                    <a:lnTo>
                      <a:pt x="4" y="234"/>
                    </a:lnTo>
                    <a:lnTo>
                      <a:pt x="7" y="242"/>
                    </a:lnTo>
                    <a:lnTo>
                      <a:pt x="11" y="248"/>
                    </a:lnTo>
                    <a:lnTo>
                      <a:pt x="17" y="255"/>
                    </a:lnTo>
                    <a:lnTo>
                      <a:pt x="24" y="261"/>
                    </a:lnTo>
                    <a:lnTo>
                      <a:pt x="33" y="267"/>
                    </a:lnTo>
                    <a:lnTo>
                      <a:pt x="40" y="272"/>
                    </a:lnTo>
                    <a:lnTo>
                      <a:pt x="50" y="276"/>
                    </a:lnTo>
                    <a:lnTo>
                      <a:pt x="69" y="284"/>
                    </a:lnTo>
                    <a:lnTo>
                      <a:pt x="88" y="291"/>
                    </a:lnTo>
                    <a:lnTo>
                      <a:pt x="107" y="297"/>
                    </a:lnTo>
                    <a:lnTo>
                      <a:pt x="127" y="302"/>
                    </a:lnTo>
                    <a:lnTo>
                      <a:pt x="148" y="307"/>
                    </a:lnTo>
                    <a:lnTo>
                      <a:pt x="168" y="311"/>
                    </a:lnTo>
                    <a:lnTo>
                      <a:pt x="188" y="315"/>
                    </a:lnTo>
                    <a:lnTo>
                      <a:pt x="209" y="318"/>
                    </a:lnTo>
                    <a:lnTo>
                      <a:pt x="230" y="321"/>
                    </a:lnTo>
                    <a:lnTo>
                      <a:pt x="251" y="323"/>
                    </a:lnTo>
                    <a:lnTo>
                      <a:pt x="272" y="325"/>
                    </a:lnTo>
                    <a:lnTo>
                      <a:pt x="294" y="327"/>
                    </a:lnTo>
                    <a:lnTo>
                      <a:pt x="315" y="328"/>
                    </a:lnTo>
                    <a:lnTo>
                      <a:pt x="336" y="329"/>
                    </a:lnTo>
                    <a:lnTo>
                      <a:pt x="358" y="330"/>
                    </a:lnTo>
                    <a:lnTo>
                      <a:pt x="378" y="331"/>
                    </a:lnTo>
                    <a:lnTo>
                      <a:pt x="386" y="331"/>
                    </a:lnTo>
                    <a:lnTo>
                      <a:pt x="391" y="329"/>
                    </a:lnTo>
                    <a:lnTo>
                      <a:pt x="396" y="325"/>
                    </a:lnTo>
                    <a:lnTo>
                      <a:pt x="399" y="321"/>
                    </a:lnTo>
                    <a:lnTo>
                      <a:pt x="399" y="316"/>
                    </a:lnTo>
                    <a:lnTo>
                      <a:pt x="396" y="312"/>
                    </a:lnTo>
                    <a:lnTo>
                      <a:pt x="390" y="309"/>
                    </a:lnTo>
                    <a:lnTo>
                      <a:pt x="383" y="307"/>
                    </a:lnTo>
                    <a:lnTo>
                      <a:pt x="364" y="304"/>
                    </a:lnTo>
                    <a:lnTo>
                      <a:pt x="345" y="302"/>
                    </a:lnTo>
                    <a:lnTo>
                      <a:pt x="326" y="299"/>
                    </a:lnTo>
                    <a:lnTo>
                      <a:pt x="306" y="297"/>
                    </a:lnTo>
                    <a:lnTo>
                      <a:pt x="287" y="295"/>
                    </a:lnTo>
                    <a:lnTo>
                      <a:pt x="268" y="293"/>
                    </a:lnTo>
                    <a:lnTo>
                      <a:pt x="248" y="291"/>
                    </a:lnTo>
                    <a:lnTo>
                      <a:pt x="229" y="288"/>
                    </a:lnTo>
                    <a:lnTo>
                      <a:pt x="210" y="286"/>
                    </a:lnTo>
                    <a:lnTo>
                      <a:pt x="191" y="283"/>
                    </a:lnTo>
                    <a:lnTo>
                      <a:pt x="172" y="279"/>
                    </a:lnTo>
                    <a:lnTo>
                      <a:pt x="153" y="276"/>
                    </a:lnTo>
                    <a:lnTo>
                      <a:pt x="136" y="271"/>
                    </a:lnTo>
                    <a:lnTo>
                      <a:pt x="117" y="266"/>
                    </a:lnTo>
                    <a:lnTo>
                      <a:pt x="100" y="261"/>
                    </a:lnTo>
                    <a:lnTo>
                      <a:pt x="82" y="254"/>
                    </a:lnTo>
                    <a:lnTo>
                      <a:pt x="68" y="247"/>
                    </a:lnTo>
                    <a:lnTo>
                      <a:pt x="56" y="238"/>
                    </a:lnTo>
                    <a:lnTo>
                      <a:pt x="48" y="228"/>
                    </a:lnTo>
                    <a:lnTo>
                      <a:pt x="43" y="216"/>
                    </a:lnTo>
                    <a:lnTo>
                      <a:pt x="42" y="204"/>
                    </a:lnTo>
                    <a:lnTo>
                      <a:pt x="43" y="189"/>
                    </a:lnTo>
                    <a:lnTo>
                      <a:pt x="48" y="175"/>
                    </a:lnTo>
                    <a:lnTo>
                      <a:pt x="53" y="164"/>
                    </a:lnTo>
                    <a:lnTo>
                      <a:pt x="64" y="149"/>
                    </a:lnTo>
                    <a:lnTo>
                      <a:pt x="75" y="134"/>
                    </a:lnTo>
                    <a:lnTo>
                      <a:pt x="88" y="121"/>
                    </a:lnTo>
                    <a:lnTo>
                      <a:pt x="103" y="109"/>
                    </a:lnTo>
                    <a:lnTo>
                      <a:pt x="117" y="97"/>
                    </a:lnTo>
                    <a:lnTo>
                      <a:pt x="133" y="85"/>
                    </a:lnTo>
                    <a:lnTo>
                      <a:pt x="152" y="73"/>
                    </a:lnTo>
                    <a:lnTo>
                      <a:pt x="171" y="61"/>
                    </a:lnTo>
                    <a:lnTo>
                      <a:pt x="190" y="51"/>
                    </a:lnTo>
                    <a:lnTo>
                      <a:pt x="214" y="42"/>
                    </a:lnTo>
                    <a:lnTo>
                      <a:pt x="242" y="33"/>
                    </a:lnTo>
                    <a:lnTo>
                      <a:pt x="270" y="25"/>
                    </a:lnTo>
                    <a:lnTo>
                      <a:pt x="294" y="18"/>
                    </a:lnTo>
                    <a:lnTo>
                      <a:pt x="315" y="12"/>
                    </a:lnTo>
                    <a:lnTo>
                      <a:pt x="328" y="6"/>
                    </a:lnTo>
                    <a:lnTo>
                      <a:pt x="332" y="2"/>
                    </a:lnTo>
                    <a:lnTo>
                      <a:pt x="317" y="0"/>
                    </a:lnTo>
                    <a:lnTo>
                      <a:pt x="297" y="1"/>
                    </a:lnTo>
                    <a:lnTo>
                      <a:pt x="274" y="4"/>
                    </a:lnTo>
                    <a:lnTo>
                      <a:pt x="249" y="9"/>
                    </a:lnTo>
                    <a:lnTo>
                      <a:pt x="223" y="16"/>
                    </a:lnTo>
                    <a:lnTo>
                      <a:pt x="198" y="24"/>
                    </a:lnTo>
                    <a:lnTo>
                      <a:pt x="175" y="33"/>
                    </a:lnTo>
                    <a:lnTo>
                      <a:pt x="155" y="4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96" name="Freeform 32"/>
              <p:cNvSpPr>
                <a:spLocks/>
              </p:cNvSpPr>
              <p:nvPr/>
            </p:nvSpPr>
            <p:spPr bwMode="auto">
              <a:xfrm>
                <a:off x="1419" y="2206"/>
                <a:ext cx="116" cy="110"/>
              </a:xfrm>
              <a:custGeom>
                <a:avLst/>
                <a:gdLst>
                  <a:gd name="T0" fmla="*/ 11 w 350"/>
                  <a:gd name="T1" fmla="*/ 8 h 221"/>
                  <a:gd name="T2" fmla="*/ 11 w 350"/>
                  <a:gd name="T3" fmla="*/ 10 h 221"/>
                  <a:gd name="T4" fmla="*/ 12 w 350"/>
                  <a:gd name="T5" fmla="*/ 11 h 221"/>
                  <a:gd name="T6" fmla="*/ 12 w 350"/>
                  <a:gd name="T7" fmla="*/ 13 h 221"/>
                  <a:gd name="T8" fmla="*/ 12 w 350"/>
                  <a:gd name="T9" fmla="*/ 15 h 221"/>
                  <a:gd name="T10" fmla="*/ 12 w 350"/>
                  <a:gd name="T11" fmla="*/ 17 h 221"/>
                  <a:gd name="T12" fmla="*/ 11 w 350"/>
                  <a:gd name="T13" fmla="*/ 18 h 221"/>
                  <a:gd name="T14" fmla="*/ 11 w 350"/>
                  <a:gd name="T15" fmla="*/ 20 h 221"/>
                  <a:gd name="T16" fmla="*/ 11 w 350"/>
                  <a:gd name="T17" fmla="*/ 21 h 221"/>
                  <a:gd name="T18" fmla="*/ 10 w 350"/>
                  <a:gd name="T19" fmla="*/ 22 h 221"/>
                  <a:gd name="T20" fmla="*/ 10 w 350"/>
                  <a:gd name="T21" fmla="*/ 23 h 221"/>
                  <a:gd name="T22" fmla="*/ 9 w 350"/>
                  <a:gd name="T23" fmla="*/ 24 h 221"/>
                  <a:gd name="T24" fmla="*/ 9 w 350"/>
                  <a:gd name="T25" fmla="*/ 25 h 221"/>
                  <a:gd name="T26" fmla="*/ 9 w 350"/>
                  <a:gd name="T27" fmla="*/ 26 h 221"/>
                  <a:gd name="T28" fmla="*/ 9 w 350"/>
                  <a:gd name="T29" fmla="*/ 26 h 221"/>
                  <a:gd name="T30" fmla="*/ 9 w 350"/>
                  <a:gd name="T31" fmla="*/ 26 h 221"/>
                  <a:gd name="T32" fmla="*/ 9 w 350"/>
                  <a:gd name="T33" fmla="*/ 27 h 221"/>
                  <a:gd name="T34" fmla="*/ 9 w 350"/>
                  <a:gd name="T35" fmla="*/ 27 h 221"/>
                  <a:gd name="T36" fmla="*/ 9 w 350"/>
                  <a:gd name="T37" fmla="*/ 27 h 221"/>
                  <a:gd name="T38" fmla="*/ 9 w 350"/>
                  <a:gd name="T39" fmla="*/ 27 h 221"/>
                  <a:gd name="T40" fmla="*/ 10 w 350"/>
                  <a:gd name="T41" fmla="*/ 27 h 221"/>
                  <a:gd name="T42" fmla="*/ 10 w 350"/>
                  <a:gd name="T43" fmla="*/ 25 h 221"/>
                  <a:gd name="T44" fmla="*/ 11 w 350"/>
                  <a:gd name="T45" fmla="*/ 23 h 221"/>
                  <a:gd name="T46" fmla="*/ 12 w 350"/>
                  <a:gd name="T47" fmla="*/ 21 h 221"/>
                  <a:gd name="T48" fmla="*/ 13 w 350"/>
                  <a:gd name="T49" fmla="*/ 18 h 221"/>
                  <a:gd name="T50" fmla="*/ 13 w 350"/>
                  <a:gd name="T51" fmla="*/ 15 h 221"/>
                  <a:gd name="T52" fmla="*/ 13 w 350"/>
                  <a:gd name="T53" fmla="*/ 12 h 221"/>
                  <a:gd name="T54" fmla="*/ 12 w 350"/>
                  <a:gd name="T55" fmla="*/ 10 h 221"/>
                  <a:gd name="T56" fmla="*/ 11 w 350"/>
                  <a:gd name="T57" fmla="*/ 7 h 221"/>
                  <a:gd name="T58" fmla="*/ 11 w 350"/>
                  <a:gd name="T59" fmla="*/ 6 h 221"/>
                  <a:gd name="T60" fmla="*/ 10 w 350"/>
                  <a:gd name="T61" fmla="*/ 5 h 221"/>
                  <a:gd name="T62" fmla="*/ 9 w 350"/>
                  <a:gd name="T63" fmla="*/ 4 h 221"/>
                  <a:gd name="T64" fmla="*/ 8 w 350"/>
                  <a:gd name="T65" fmla="*/ 3 h 221"/>
                  <a:gd name="T66" fmla="*/ 7 w 350"/>
                  <a:gd name="T67" fmla="*/ 2 h 221"/>
                  <a:gd name="T68" fmla="*/ 7 w 350"/>
                  <a:gd name="T69" fmla="*/ 1 h 221"/>
                  <a:gd name="T70" fmla="*/ 6 w 350"/>
                  <a:gd name="T71" fmla="*/ 1 h 221"/>
                  <a:gd name="T72" fmla="*/ 5 w 350"/>
                  <a:gd name="T73" fmla="*/ 0 h 221"/>
                  <a:gd name="T74" fmla="*/ 4 w 350"/>
                  <a:gd name="T75" fmla="*/ 0 h 221"/>
                  <a:gd name="T76" fmla="*/ 3 w 350"/>
                  <a:gd name="T77" fmla="*/ 0 h 221"/>
                  <a:gd name="T78" fmla="*/ 2 w 350"/>
                  <a:gd name="T79" fmla="*/ 0 h 221"/>
                  <a:gd name="T80" fmla="*/ 2 w 350"/>
                  <a:gd name="T81" fmla="*/ 0 h 221"/>
                  <a:gd name="T82" fmla="*/ 1 w 350"/>
                  <a:gd name="T83" fmla="*/ 0 h 221"/>
                  <a:gd name="T84" fmla="*/ 0 w 350"/>
                  <a:gd name="T85" fmla="*/ 0 h 221"/>
                  <a:gd name="T86" fmla="*/ 0 w 350"/>
                  <a:gd name="T87" fmla="*/ 0 h 221"/>
                  <a:gd name="T88" fmla="*/ 0 w 350"/>
                  <a:gd name="T89" fmla="*/ 0 h 221"/>
                  <a:gd name="T90" fmla="*/ 1 w 350"/>
                  <a:gd name="T91" fmla="*/ 0 h 221"/>
                  <a:gd name="T92" fmla="*/ 1 w 350"/>
                  <a:gd name="T93" fmla="*/ 0 h 221"/>
                  <a:gd name="T94" fmla="*/ 2 w 350"/>
                  <a:gd name="T95" fmla="*/ 1 h 221"/>
                  <a:gd name="T96" fmla="*/ 2 w 350"/>
                  <a:gd name="T97" fmla="*/ 1 h 221"/>
                  <a:gd name="T98" fmla="*/ 3 w 350"/>
                  <a:gd name="T99" fmla="*/ 1 h 221"/>
                  <a:gd name="T100" fmla="*/ 4 w 350"/>
                  <a:gd name="T101" fmla="*/ 2 h 221"/>
                  <a:gd name="T102" fmla="*/ 4 w 350"/>
                  <a:gd name="T103" fmla="*/ 2 h 221"/>
                  <a:gd name="T104" fmla="*/ 5 w 350"/>
                  <a:gd name="T105" fmla="*/ 2 h 221"/>
                  <a:gd name="T106" fmla="*/ 6 w 350"/>
                  <a:gd name="T107" fmla="*/ 3 h 221"/>
                  <a:gd name="T108" fmla="*/ 7 w 350"/>
                  <a:gd name="T109" fmla="*/ 3 h 221"/>
                  <a:gd name="T110" fmla="*/ 7 w 350"/>
                  <a:gd name="T111" fmla="*/ 4 h 221"/>
                  <a:gd name="T112" fmla="*/ 8 w 350"/>
                  <a:gd name="T113" fmla="*/ 4 h 221"/>
                  <a:gd name="T114" fmla="*/ 9 w 350"/>
                  <a:gd name="T115" fmla="*/ 5 h 221"/>
                  <a:gd name="T116" fmla="*/ 9 w 350"/>
                  <a:gd name="T117" fmla="*/ 6 h 221"/>
                  <a:gd name="T118" fmla="*/ 10 w 350"/>
                  <a:gd name="T119" fmla="*/ 7 h 221"/>
                  <a:gd name="T120" fmla="*/ 11 w 350"/>
                  <a:gd name="T121" fmla="*/ 8 h 221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50"/>
                  <a:gd name="T184" fmla="*/ 0 h 221"/>
                  <a:gd name="T185" fmla="*/ 350 w 350"/>
                  <a:gd name="T186" fmla="*/ 221 h 221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50" h="221">
                    <a:moveTo>
                      <a:pt x="290" y="68"/>
                    </a:moveTo>
                    <a:lnTo>
                      <a:pt x="306" y="80"/>
                    </a:lnTo>
                    <a:lnTo>
                      <a:pt x="316" y="94"/>
                    </a:lnTo>
                    <a:lnTo>
                      <a:pt x="321" y="109"/>
                    </a:lnTo>
                    <a:lnTo>
                      <a:pt x="321" y="125"/>
                    </a:lnTo>
                    <a:lnTo>
                      <a:pt x="318" y="138"/>
                    </a:lnTo>
                    <a:lnTo>
                      <a:pt x="312" y="149"/>
                    </a:lnTo>
                    <a:lnTo>
                      <a:pt x="302" y="160"/>
                    </a:lnTo>
                    <a:lnTo>
                      <a:pt x="292" y="169"/>
                    </a:lnTo>
                    <a:lnTo>
                      <a:pt x="279" y="179"/>
                    </a:lnTo>
                    <a:lnTo>
                      <a:pt x="266" y="187"/>
                    </a:lnTo>
                    <a:lnTo>
                      <a:pt x="253" y="196"/>
                    </a:lnTo>
                    <a:lnTo>
                      <a:pt x="240" y="205"/>
                    </a:lnTo>
                    <a:lnTo>
                      <a:pt x="237" y="209"/>
                    </a:lnTo>
                    <a:lnTo>
                      <a:pt x="237" y="212"/>
                    </a:lnTo>
                    <a:lnTo>
                      <a:pt x="237" y="215"/>
                    </a:lnTo>
                    <a:lnTo>
                      <a:pt x="240" y="218"/>
                    </a:lnTo>
                    <a:lnTo>
                      <a:pt x="244" y="220"/>
                    </a:lnTo>
                    <a:lnTo>
                      <a:pt x="250" y="221"/>
                    </a:lnTo>
                    <a:lnTo>
                      <a:pt x="254" y="220"/>
                    </a:lnTo>
                    <a:lnTo>
                      <a:pt x="258" y="218"/>
                    </a:lnTo>
                    <a:lnTo>
                      <a:pt x="287" y="204"/>
                    </a:lnTo>
                    <a:lnTo>
                      <a:pt x="312" y="187"/>
                    </a:lnTo>
                    <a:lnTo>
                      <a:pt x="331" y="168"/>
                    </a:lnTo>
                    <a:lnTo>
                      <a:pt x="344" y="146"/>
                    </a:lnTo>
                    <a:lnTo>
                      <a:pt x="350" y="124"/>
                    </a:lnTo>
                    <a:lnTo>
                      <a:pt x="347" y="101"/>
                    </a:lnTo>
                    <a:lnTo>
                      <a:pt x="335" y="80"/>
                    </a:lnTo>
                    <a:lnTo>
                      <a:pt x="312" y="61"/>
                    </a:lnTo>
                    <a:lnTo>
                      <a:pt x="295" y="50"/>
                    </a:lnTo>
                    <a:lnTo>
                      <a:pt x="274" y="42"/>
                    </a:lnTo>
                    <a:lnTo>
                      <a:pt x="253" y="34"/>
                    </a:lnTo>
                    <a:lnTo>
                      <a:pt x="228" y="27"/>
                    </a:lnTo>
                    <a:lnTo>
                      <a:pt x="203" y="20"/>
                    </a:lnTo>
                    <a:lnTo>
                      <a:pt x="179" y="15"/>
                    </a:lnTo>
                    <a:lnTo>
                      <a:pt x="152" y="11"/>
                    </a:lnTo>
                    <a:lnTo>
                      <a:pt x="128" y="7"/>
                    </a:lnTo>
                    <a:lnTo>
                      <a:pt x="103" y="4"/>
                    </a:lnTo>
                    <a:lnTo>
                      <a:pt x="81" y="2"/>
                    </a:lnTo>
                    <a:lnTo>
                      <a:pt x="60" y="0"/>
                    </a:lnTo>
                    <a:lnTo>
                      <a:pt x="42" y="0"/>
                    </a:lnTo>
                    <a:lnTo>
                      <a:pt x="26" y="0"/>
                    </a:lnTo>
                    <a:lnTo>
                      <a:pt x="13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15" y="6"/>
                    </a:lnTo>
                    <a:lnTo>
                      <a:pt x="29" y="7"/>
                    </a:lnTo>
                    <a:lnTo>
                      <a:pt x="47" y="9"/>
                    </a:lnTo>
                    <a:lnTo>
                      <a:pt x="64" y="11"/>
                    </a:lnTo>
                    <a:lnTo>
                      <a:pt x="81" y="14"/>
                    </a:lnTo>
                    <a:lnTo>
                      <a:pt x="102" y="16"/>
                    </a:lnTo>
                    <a:lnTo>
                      <a:pt x="121" y="19"/>
                    </a:lnTo>
                    <a:lnTo>
                      <a:pt x="141" y="22"/>
                    </a:lnTo>
                    <a:lnTo>
                      <a:pt x="160" y="26"/>
                    </a:lnTo>
                    <a:lnTo>
                      <a:pt x="180" y="30"/>
                    </a:lnTo>
                    <a:lnTo>
                      <a:pt x="200" y="34"/>
                    </a:lnTo>
                    <a:lnTo>
                      <a:pt x="219" y="39"/>
                    </a:lnTo>
                    <a:lnTo>
                      <a:pt x="238" y="45"/>
                    </a:lnTo>
                    <a:lnTo>
                      <a:pt x="257" y="53"/>
                    </a:lnTo>
                    <a:lnTo>
                      <a:pt x="274" y="60"/>
                    </a:lnTo>
                    <a:lnTo>
                      <a:pt x="290" y="68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97" name="Freeform 33"/>
              <p:cNvSpPr>
                <a:spLocks/>
              </p:cNvSpPr>
              <p:nvPr/>
            </p:nvSpPr>
            <p:spPr bwMode="auto">
              <a:xfrm>
                <a:off x="1181" y="2256"/>
                <a:ext cx="48" cy="105"/>
              </a:xfrm>
              <a:custGeom>
                <a:avLst/>
                <a:gdLst>
                  <a:gd name="T0" fmla="*/ 0 w 142"/>
                  <a:gd name="T1" fmla="*/ 15 h 208"/>
                  <a:gd name="T2" fmla="*/ 0 w 142"/>
                  <a:gd name="T3" fmla="*/ 17 h 208"/>
                  <a:gd name="T4" fmla="*/ 0 w 142"/>
                  <a:gd name="T5" fmla="*/ 19 h 208"/>
                  <a:gd name="T6" fmla="*/ 1 w 142"/>
                  <a:gd name="T7" fmla="*/ 21 h 208"/>
                  <a:gd name="T8" fmla="*/ 1 w 142"/>
                  <a:gd name="T9" fmla="*/ 22 h 208"/>
                  <a:gd name="T10" fmla="*/ 2 w 142"/>
                  <a:gd name="T11" fmla="*/ 24 h 208"/>
                  <a:gd name="T12" fmla="*/ 3 w 142"/>
                  <a:gd name="T13" fmla="*/ 25 h 208"/>
                  <a:gd name="T14" fmla="*/ 3 w 142"/>
                  <a:gd name="T15" fmla="*/ 26 h 208"/>
                  <a:gd name="T16" fmla="*/ 4 w 142"/>
                  <a:gd name="T17" fmla="*/ 27 h 208"/>
                  <a:gd name="T18" fmla="*/ 5 w 142"/>
                  <a:gd name="T19" fmla="*/ 27 h 208"/>
                  <a:gd name="T20" fmla="*/ 5 w 142"/>
                  <a:gd name="T21" fmla="*/ 27 h 208"/>
                  <a:gd name="T22" fmla="*/ 5 w 142"/>
                  <a:gd name="T23" fmla="*/ 26 h 208"/>
                  <a:gd name="T24" fmla="*/ 5 w 142"/>
                  <a:gd name="T25" fmla="*/ 25 h 208"/>
                  <a:gd name="T26" fmla="*/ 5 w 142"/>
                  <a:gd name="T27" fmla="*/ 25 h 208"/>
                  <a:gd name="T28" fmla="*/ 5 w 142"/>
                  <a:gd name="T29" fmla="*/ 24 h 208"/>
                  <a:gd name="T30" fmla="*/ 5 w 142"/>
                  <a:gd name="T31" fmla="*/ 24 h 208"/>
                  <a:gd name="T32" fmla="*/ 5 w 142"/>
                  <a:gd name="T33" fmla="*/ 23 h 208"/>
                  <a:gd name="T34" fmla="*/ 4 w 142"/>
                  <a:gd name="T35" fmla="*/ 23 h 208"/>
                  <a:gd name="T36" fmla="*/ 3 w 142"/>
                  <a:gd name="T37" fmla="*/ 22 h 208"/>
                  <a:gd name="T38" fmla="*/ 2 w 142"/>
                  <a:gd name="T39" fmla="*/ 20 h 208"/>
                  <a:gd name="T40" fmla="*/ 2 w 142"/>
                  <a:gd name="T41" fmla="*/ 19 h 208"/>
                  <a:gd name="T42" fmla="*/ 2 w 142"/>
                  <a:gd name="T43" fmla="*/ 17 h 208"/>
                  <a:gd name="T44" fmla="*/ 1 w 142"/>
                  <a:gd name="T45" fmla="*/ 15 h 208"/>
                  <a:gd name="T46" fmla="*/ 1 w 142"/>
                  <a:gd name="T47" fmla="*/ 13 h 208"/>
                  <a:gd name="T48" fmla="*/ 2 w 142"/>
                  <a:gd name="T49" fmla="*/ 10 h 208"/>
                  <a:gd name="T50" fmla="*/ 2 w 142"/>
                  <a:gd name="T51" fmla="*/ 9 h 208"/>
                  <a:gd name="T52" fmla="*/ 2 w 142"/>
                  <a:gd name="T53" fmla="*/ 7 h 208"/>
                  <a:gd name="T54" fmla="*/ 3 w 142"/>
                  <a:gd name="T55" fmla="*/ 6 h 208"/>
                  <a:gd name="T56" fmla="*/ 3 w 142"/>
                  <a:gd name="T57" fmla="*/ 5 h 208"/>
                  <a:gd name="T58" fmla="*/ 4 w 142"/>
                  <a:gd name="T59" fmla="*/ 3 h 208"/>
                  <a:gd name="T60" fmla="*/ 5 w 142"/>
                  <a:gd name="T61" fmla="*/ 2 h 208"/>
                  <a:gd name="T62" fmla="*/ 5 w 142"/>
                  <a:gd name="T63" fmla="*/ 1 h 208"/>
                  <a:gd name="T64" fmla="*/ 5 w 142"/>
                  <a:gd name="T65" fmla="*/ 1 h 208"/>
                  <a:gd name="T66" fmla="*/ 5 w 142"/>
                  <a:gd name="T67" fmla="*/ 0 h 208"/>
                  <a:gd name="T68" fmla="*/ 4 w 142"/>
                  <a:gd name="T69" fmla="*/ 1 h 208"/>
                  <a:gd name="T70" fmla="*/ 4 w 142"/>
                  <a:gd name="T71" fmla="*/ 2 h 208"/>
                  <a:gd name="T72" fmla="*/ 3 w 142"/>
                  <a:gd name="T73" fmla="*/ 4 h 208"/>
                  <a:gd name="T74" fmla="*/ 2 w 142"/>
                  <a:gd name="T75" fmla="*/ 7 h 208"/>
                  <a:gd name="T76" fmla="*/ 1 w 142"/>
                  <a:gd name="T77" fmla="*/ 9 h 208"/>
                  <a:gd name="T78" fmla="*/ 0 w 142"/>
                  <a:gd name="T79" fmla="*/ 12 h 208"/>
                  <a:gd name="T80" fmla="*/ 0 w 142"/>
                  <a:gd name="T81" fmla="*/ 15 h 20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2"/>
                  <a:gd name="T124" fmla="*/ 0 h 208"/>
                  <a:gd name="T125" fmla="*/ 142 w 142"/>
                  <a:gd name="T126" fmla="*/ 208 h 20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2" h="208">
                    <a:moveTo>
                      <a:pt x="0" y="114"/>
                    </a:moveTo>
                    <a:lnTo>
                      <a:pt x="0" y="131"/>
                    </a:lnTo>
                    <a:lnTo>
                      <a:pt x="6" y="147"/>
                    </a:lnTo>
                    <a:lnTo>
                      <a:pt x="16" y="162"/>
                    </a:lnTo>
                    <a:lnTo>
                      <a:pt x="30" y="175"/>
                    </a:lnTo>
                    <a:lnTo>
                      <a:pt x="48" y="186"/>
                    </a:lnTo>
                    <a:lnTo>
                      <a:pt x="68" y="196"/>
                    </a:lnTo>
                    <a:lnTo>
                      <a:pt x="91" y="203"/>
                    </a:lnTo>
                    <a:lnTo>
                      <a:pt x="114" y="207"/>
                    </a:lnTo>
                    <a:lnTo>
                      <a:pt x="122" y="208"/>
                    </a:lnTo>
                    <a:lnTo>
                      <a:pt x="129" y="206"/>
                    </a:lnTo>
                    <a:lnTo>
                      <a:pt x="135" y="203"/>
                    </a:lnTo>
                    <a:lnTo>
                      <a:pt x="138" y="199"/>
                    </a:lnTo>
                    <a:lnTo>
                      <a:pt x="138" y="194"/>
                    </a:lnTo>
                    <a:lnTo>
                      <a:pt x="136" y="189"/>
                    </a:lnTo>
                    <a:lnTo>
                      <a:pt x="132" y="185"/>
                    </a:lnTo>
                    <a:lnTo>
                      <a:pt x="125" y="183"/>
                    </a:lnTo>
                    <a:lnTo>
                      <a:pt x="101" y="177"/>
                    </a:lnTo>
                    <a:lnTo>
                      <a:pt x="80" y="169"/>
                    </a:lnTo>
                    <a:lnTo>
                      <a:pt x="62" y="158"/>
                    </a:lnTo>
                    <a:lnTo>
                      <a:pt x="49" y="146"/>
                    </a:lnTo>
                    <a:lnTo>
                      <a:pt x="40" y="131"/>
                    </a:lnTo>
                    <a:lnTo>
                      <a:pt x="36" y="115"/>
                    </a:lnTo>
                    <a:lnTo>
                      <a:pt x="36" y="97"/>
                    </a:lnTo>
                    <a:lnTo>
                      <a:pt x="43" y="79"/>
                    </a:lnTo>
                    <a:lnTo>
                      <a:pt x="52" y="66"/>
                    </a:lnTo>
                    <a:lnTo>
                      <a:pt x="64" y="54"/>
                    </a:lnTo>
                    <a:lnTo>
                      <a:pt x="77" y="43"/>
                    </a:lnTo>
                    <a:lnTo>
                      <a:pt x="91" y="33"/>
                    </a:lnTo>
                    <a:lnTo>
                      <a:pt x="104" y="24"/>
                    </a:lnTo>
                    <a:lnTo>
                      <a:pt x="119" y="16"/>
                    </a:lnTo>
                    <a:lnTo>
                      <a:pt x="132" y="8"/>
                    </a:lnTo>
                    <a:lnTo>
                      <a:pt x="142" y="1"/>
                    </a:lnTo>
                    <a:lnTo>
                      <a:pt x="132" y="0"/>
                    </a:lnTo>
                    <a:lnTo>
                      <a:pt x="116" y="5"/>
                    </a:lnTo>
                    <a:lnTo>
                      <a:pt x="94" y="16"/>
                    </a:lnTo>
                    <a:lnTo>
                      <a:pt x="69" y="31"/>
                    </a:lnTo>
                    <a:lnTo>
                      <a:pt x="46" y="50"/>
                    </a:lnTo>
                    <a:lnTo>
                      <a:pt x="24" y="70"/>
                    </a:lnTo>
                    <a:lnTo>
                      <a:pt x="9" y="92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98" name="Freeform 34"/>
              <p:cNvSpPr>
                <a:spLocks/>
              </p:cNvSpPr>
              <p:nvPr/>
            </p:nvSpPr>
            <p:spPr bwMode="auto">
              <a:xfrm>
                <a:off x="1515" y="2198"/>
                <a:ext cx="101" cy="136"/>
              </a:xfrm>
              <a:custGeom>
                <a:avLst/>
                <a:gdLst>
                  <a:gd name="T0" fmla="*/ 9 w 304"/>
                  <a:gd name="T1" fmla="*/ 13 h 272"/>
                  <a:gd name="T2" fmla="*/ 10 w 304"/>
                  <a:gd name="T3" fmla="*/ 15 h 272"/>
                  <a:gd name="T4" fmla="*/ 10 w 304"/>
                  <a:gd name="T5" fmla="*/ 18 h 272"/>
                  <a:gd name="T6" fmla="*/ 10 w 304"/>
                  <a:gd name="T7" fmla="*/ 20 h 272"/>
                  <a:gd name="T8" fmla="*/ 10 w 304"/>
                  <a:gd name="T9" fmla="*/ 22 h 272"/>
                  <a:gd name="T10" fmla="*/ 9 w 304"/>
                  <a:gd name="T11" fmla="*/ 25 h 272"/>
                  <a:gd name="T12" fmla="*/ 8 w 304"/>
                  <a:gd name="T13" fmla="*/ 26 h 272"/>
                  <a:gd name="T14" fmla="*/ 7 w 304"/>
                  <a:gd name="T15" fmla="*/ 29 h 272"/>
                  <a:gd name="T16" fmla="*/ 6 w 304"/>
                  <a:gd name="T17" fmla="*/ 30 h 272"/>
                  <a:gd name="T18" fmla="*/ 6 w 304"/>
                  <a:gd name="T19" fmla="*/ 31 h 272"/>
                  <a:gd name="T20" fmla="*/ 6 w 304"/>
                  <a:gd name="T21" fmla="*/ 33 h 272"/>
                  <a:gd name="T22" fmla="*/ 6 w 304"/>
                  <a:gd name="T23" fmla="*/ 34 h 272"/>
                  <a:gd name="T24" fmla="*/ 6 w 304"/>
                  <a:gd name="T25" fmla="*/ 34 h 272"/>
                  <a:gd name="T26" fmla="*/ 6 w 304"/>
                  <a:gd name="T27" fmla="*/ 34 h 272"/>
                  <a:gd name="T28" fmla="*/ 7 w 304"/>
                  <a:gd name="T29" fmla="*/ 33 h 272"/>
                  <a:gd name="T30" fmla="*/ 8 w 304"/>
                  <a:gd name="T31" fmla="*/ 29 h 272"/>
                  <a:gd name="T32" fmla="*/ 9 w 304"/>
                  <a:gd name="T33" fmla="*/ 26 h 272"/>
                  <a:gd name="T34" fmla="*/ 11 w 304"/>
                  <a:gd name="T35" fmla="*/ 24 h 272"/>
                  <a:gd name="T36" fmla="*/ 11 w 304"/>
                  <a:gd name="T37" fmla="*/ 20 h 272"/>
                  <a:gd name="T38" fmla="*/ 11 w 304"/>
                  <a:gd name="T39" fmla="*/ 17 h 272"/>
                  <a:gd name="T40" fmla="*/ 10 w 304"/>
                  <a:gd name="T41" fmla="*/ 13 h 272"/>
                  <a:gd name="T42" fmla="*/ 9 w 304"/>
                  <a:gd name="T43" fmla="*/ 10 h 272"/>
                  <a:gd name="T44" fmla="*/ 8 w 304"/>
                  <a:gd name="T45" fmla="*/ 9 h 272"/>
                  <a:gd name="T46" fmla="*/ 7 w 304"/>
                  <a:gd name="T47" fmla="*/ 6 h 272"/>
                  <a:gd name="T48" fmla="*/ 6 w 304"/>
                  <a:gd name="T49" fmla="*/ 4 h 272"/>
                  <a:gd name="T50" fmla="*/ 5 w 304"/>
                  <a:gd name="T51" fmla="*/ 3 h 272"/>
                  <a:gd name="T52" fmla="*/ 3 w 304"/>
                  <a:gd name="T53" fmla="*/ 1 h 272"/>
                  <a:gd name="T54" fmla="*/ 2 w 304"/>
                  <a:gd name="T55" fmla="*/ 1 h 272"/>
                  <a:gd name="T56" fmla="*/ 1 w 304"/>
                  <a:gd name="T57" fmla="*/ 1 h 272"/>
                  <a:gd name="T58" fmla="*/ 0 w 304"/>
                  <a:gd name="T59" fmla="*/ 1 h 272"/>
                  <a:gd name="T60" fmla="*/ 0 w 304"/>
                  <a:gd name="T61" fmla="*/ 1 h 272"/>
                  <a:gd name="T62" fmla="*/ 1 w 304"/>
                  <a:gd name="T63" fmla="*/ 1 h 272"/>
                  <a:gd name="T64" fmla="*/ 2 w 304"/>
                  <a:gd name="T65" fmla="*/ 2 h 272"/>
                  <a:gd name="T66" fmla="*/ 4 w 304"/>
                  <a:gd name="T67" fmla="*/ 4 h 272"/>
                  <a:gd name="T68" fmla="*/ 5 w 304"/>
                  <a:gd name="T69" fmla="*/ 5 h 272"/>
                  <a:gd name="T70" fmla="*/ 6 w 304"/>
                  <a:gd name="T71" fmla="*/ 7 h 272"/>
                  <a:gd name="T72" fmla="*/ 7 w 304"/>
                  <a:gd name="T73" fmla="*/ 9 h 272"/>
                  <a:gd name="T74" fmla="*/ 9 w 304"/>
                  <a:gd name="T75" fmla="*/ 11 h 27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4"/>
                  <a:gd name="T115" fmla="*/ 0 h 272"/>
                  <a:gd name="T116" fmla="*/ 304 w 304"/>
                  <a:gd name="T117" fmla="*/ 272 h 27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4" h="272">
                    <a:moveTo>
                      <a:pt x="246" y="102"/>
                    </a:moveTo>
                    <a:lnTo>
                      <a:pt x="257" y="109"/>
                    </a:lnTo>
                    <a:lnTo>
                      <a:pt x="265" y="117"/>
                    </a:lnTo>
                    <a:lnTo>
                      <a:pt x="271" y="126"/>
                    </a:lnTo>
                    <a:lnTo>
                      <a:pt x="277" y="135"/>
                    </a:lnTo>
                    <a:lnTo>
                      <a:pt x="278" y="144"/>
                    </a:lnTo>
                    <a:lnTo>
                      <a:pt x="278" y="154"/>
                    </a:lnTo>
                    <a:lnTo>
                      <a:pt x="274" y="164"/>
                    </a:lnTo>
                    <a:lnTo>
                      <a:pt x="268" y="173"/>
                    </a:lnTo>
                    <a:lnTo>
                      <a:pt x="258" y="183"/>
                    </a:lnTo>
                    <a:lnTo>
                      <a:pt x="246" y="192"/>
                    </a:lnTo>
                    <a:lnTo>
                      <a:pt x="233" y="200"/>
                    </a:lnTo>
                    <a:lnTo>
                      <a:pt x="219" y="208"/>
                    </a:lnTo>
                    <a:lnTo>
                      <a:pt x="206" y="215"/>
                    </a:lnTo>
                    <a:lnTo>
                      <a:pt x="191" y="224"/>
                    </a:lnTo>
                    <a:lnTo>
                      <a:pt x="177" y="232"/>
                    </a:lnTo>
                    <a:lnTo>
                      <a:pt x="164" y="241"/>
                    </a:lnTo>
                    <a:lnTo>
                      <a:pt x="159" y="244"/>
                    </a:lnTo>
                    <a:lnTo>
                      <a:pt x="157" y="248"/>
                    </a:lnTo>
                    <a:lnTo>
                      <a:pt x="154" y="252"/>
                    </a:lnTo>
                    <a:lnTo>
                      <a:pt x="151" y="256"/>
                    </a:lnTo>
                    <a:lnTo>
                      <a:pt x="149" y="260"/>
                    </a:lnTo>
                    <a:lnTo>
                      <a:pt x="149" y="264"/>
                    </a:lnTo>
                    <a:lnTo>
                      <a:pt x="151" y="268"/>
                    </a:lnTo>
                    <a:lnTo>
                      <a:pt x="155" y="271"/>
                    </a:lnTo>
                    <a:lnTo>
                      <a:pt x="161" y="272"/>
                    </a:lnTo>
                    <a:lnTo>
                      <a:pt x="167" y="272"/>
                    </a:lnTo>
                    <a:lnTo>
                      <a:pt x="172" y="271"/>
                    </a:lnTo>
                    <a:lnTo>
                      <a:pt x="177" y="268"/>
                    </a:lnTo>
                    <a:lnTo>
                      <a:pt x="191" y="257"/>
                    </a:lnTo>
                    <a:lnTo>
                      <a:pt x="207" y="246"/>
                    </a:lnTo>
                    <a:lnTo>
                      <a:pt x="223" y="236"/>
                    </a:lnTo>
                    <a:lnTo>
                      <a:pt x="241" y="226"/>
                    </a:lnTo>
                    <a:lnTo>
                      <a:pt x="257" y="215"/>
                    </a:lnTo>
                    <a:lnTo>
                      <a:pt x="271" y="204"/>
                    </a:lnTo>
                    <a:lnTo>
                      <a:pt x="286" y="192"/>
                    </a:lnTo>
                    <a:lnTo>
                      <a:pt x="296" y="179"/>
                    </a:lnTo>
                    <a:lnTo>
                      <a:pt x="303" y="164"/>
                    </a:lnTo>
                    <a:lnTo>
                      <a:pt x="304" y="149"/>
                    </a:lnTo>
                    <a:lnTo>
                      <a:pt x="300" y="134"/>
                    </a:lnTo>
                    <a:lnTo>
                      <a:pt x="293" y="120"/>
                    </a:lnTo>
                    <a:lnTo>
                      <a:pt x="281" y="106"/>
                    </a:lnTo>
                    <a:lnTo>
                      <a:pt x="267" y="94"/>
                    </a:lnTo>
                    <a:lnTo>
                      <a:pt x="249" y="83"/>
                    </a:lnTo>
                    <a:lnTo>
                      <a:pt x="232" y="73"/>
                    </a:lnTo>
                    <a:lnTo>
                      <a:pt x="219" y="65"/>
                    </a:lnTo>
                    <a:lnTo>
                      <a:pt x="204" y="59"/>
                    </a:lnTo>
                    <a:lnTo>
                      <a:pt x="188" y="52"/>
                    </a:lnTo>
                    <a:lnTo>
                      <a:pt x="172" y="45"/>
                    </a:lnTo>
                    <a:lnTo>
                      <a:pt x="157" y="38"/>
                    </a:lnTo>
                    <a:lnTo>
                      <a:pt x="139" y="31"/>
                    </a:lnTo>
                    <a:lnTo>
                      <a:pt x="122" y="25"/>
                    </a:lnTo>
                    <a:lnTo>
                      <a:pt x="106" y="19"/>
                    </a:lnTo>
                    <a:lnTo>
                      <a:pt x="90" y="14"/>
                    </a:lnTo>
                    <a:lnTo>
                      <a:pt x="74" y="9"/>
                    </a:lnTo>
                    <a:lnTo>
                      <a:pt x="58" y="6"/>
                    </a:lnTo>
                    <a:lnTo>
                      <a:pt x="43" y="3"/>
                    </a:lnTo>
                    <a:lnTo>
                      <a:pt x="30" y="1"/>
                    </a:lnTo>
                    <a:lnTo>
                      <a:pt x="19" y="0"/>
                    </a:lnTo>
                    <a:lnTo>
                      <a:pt x="9" y="1"/>
                    </a:lnTo>
                    <a:lnTo>
                      <a:pt x="0" y="3"/>
                    </a:lnTo>
                    <a:lnTo>
                      <a:pt x="10" y="5"/>
                    </a:lnTo>
                    <a:lnTo>
                      <a:pt x="22" y="8"/>
                    </a:lnTo>
                    <a:lnTo>
                      <a:pt x="35" y="12"/>
                    </a:lnTo>
                    <a:lnTo>
                      <a:pt x="48" y="16"/>
                    </a:lnTo>
                    <a:lnTo>
                      <a:pt x="64" y="21"/>
                    </a:lnTo>
                    <a:lnTo>
                      <a:pt x="80" y="26"/>
                    </a:lnTo>
                    <a:lnTo>
                      <a:pt x="97" y="32"/>
                    </a:lnTo>
                    <a:lnTo>
                      <a:pt x="114" y="38"/>
                    </a:lnTo>
                    <a:lnTo>
                      <a:pt x="132" y="45"/>
                    </a:lnTo>
                    <a:lnTo>
                      <a:pt x="149" y="52"/>
                    </a:lnTo>
                    <a:lnTo>
                      <a:pt x="167" y="60"/>
                    </a:lnTo>
                    <a:lnTo>
                      <a:pt x="184" y="69"/>
                    </a:lnTo>
                    <a:lnTo>
                      <a:pt x="201" y="77"/>
                    </a:lnTo>
                    <a:lnTo>
                      <a:pt x="217" y="85"/>
                    </a:lnTo>
                    <a:lnTo>
                      <a:pt x="232" y="93"/>
                    </a:lnTo>
                    <a:lnTo>
                      <a:pt x="246" y="102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99" name="Freeform 35"/>
              <p:cNvSpPr>
                <a:spLocks/>
              </p:cNvSpPr>
              <p:nvPr/>
            </p:nvSpPr>
            <p:spPr bwMode="auto">
              <a:xfrm>
                <a:off x="1403" y="2357"/>
                <a:ext cx="34" cy="82"/>
              </a:xfrm>
              <a:custGeom>
                <a:avLst/>
                <a:gdLst>
                  <a:gd name="T0" fmla="*/ 1 w 103"/>
                  <a:gd name="T1" fmla="*/ 1 h 164"/>
                  <a:gd name="T2" fmla="*/ 1 w 103"/>
                  <a:gd name="T3" fmla="*/ 1 h 164"/>
                  <a:gd name="T4" fmla="*/ 1 w 103"/>
                  <a:gd name="T5" fmla="*/ 1 h 164"/>
                  <a:gd name="T6" fmla="*/ 1 w 103"/>
                  <a:gd name="T7" fmla="*/ 1 h 164"/>
                  <a:gd name="T8" fmla="*/ 1 w 103"/>
                  <a:gd name="T9" fmla="*/ 0 h 164"/>
                  <a:gd name="T10" fmla="*/ 0 w 103"/>
                  <a:gd name="T11" fmla="*/ 1 h 164"/>
                  <a:gd name="T12" fmla="*/ 0 w 103"/>
                  <a:gd name="T13" fmla="*/ 1 h 164"/>
                  <a:gd name="T14" fmla="*/ 0 w 103"/>
                  <a:gd name="T15" fmla="*/ 1 h 164"/>
                  <a:gd name="T16" fmla="*/ 0 w 103"/>
                  <a:gd name="T17" fmla="*/ 1 h 164"/>
                  <a:gd name="T18" fmla="*/ 0 w 103"/>
                  <a:gd name="T19" fmla="*/ 5 h 164"/>
                  <a:gd name="T20" fmla="*/ 1 w 103"/>
                  <a:gd name="T21" fmla="*/ 7 h 164"/>
                  <a:gd name="T22" fmla="*/ 1 w 103"/>
                  <a:gd name="T23" fmla="*/ 11 h 164"/>
                  <a:gd name="T24" fmla="*/ 2 w 103"/>
                  <a:gd name="T25" fmla="*/ 14 h 164"/>
                  <a:gd name="T26" fmla="*/ 2 w 103"/>
                  <a:gd name="T27" fmla="*/ 17 h 164"/>
                  <a:gd name="T28" fmla="*/ 3 w 103"/>
                  <a:gd name="T29" fmla="*/ 19 h 164"/>
                  <a:gd name="T30" fmla="*/ 4 w 103"/>
                  <a:gd name="T31" fmla="*/ 21 h 164"/>
                  <a:gd name="T32" fmla="*/ 4 w 103"/>
                  <a:gd name="T33" fmla="*/ 21 h 164"/>
                  <a:gd name="T34" fmla="*/ 4 w 103"/>
                  <a:gd name="T35" fmla="*/ 20 h 164"/>
                  <a:gd name="T36" fmla="*/ 3 w 103"/>
                  <a:gd name="T37" fmla="*/ 18 h 164"/>
                  <a:gd name="T38" fmla="*/ 3 w 103"/>
                  <a:gd name="T39" fmla="*/ 15 h 164"/>
                  <a:gd name="T40" fmla="*/ 3 w 103"/>
                  <a:gd name="T41" fmla="*/ 12 h 164"/>
                  <a:gd name="T42" fmla="*/ 2 w 103"/>
                  <a:gd name="T43" fmla="*/ 10 h 164"/>
                  <a:gd name="T44" fmla="*/ 2 w 103"/>
                  <a:gd name="T45" fmla="*/ 6 h 164"/>
                  <a:gd name="T46" fmla="*/ 2 w 103"/>
                  <a:gd name="T47" fmla="*/ 5 h 164"/>
                  <a:gd name="T48" fmla="*/ 1 w 103"/>
                  <a:gd name="T49" fmla="*/ 1 h 16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03"/>
                  <a:gd name="T76" fmla="*/ 0 h 164"/>
                  <a:gd name="T77" fmla="*/ 103 w 103"/>
                  <a:gd name="T78" fmla="*/ 164 h 164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03" h="164">
                    <a:moveTo>
                      <a:pt x="39" y="12"/>
                    </a:moveTo>
                    <a:lnTo>
                      <a:pt x="37" y="7"/>
                    </a:lnTo>
                    <a:lnTo>
                      <a:pt x="32" y="3"/>
                    </a:lnTo>
                    <a:lnTo>
                      <a:pt x="25" y="1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5" y="5"/>
                    </a:lnTo>
                    <a:lnTo>
                      <a:pt x="0" y="10"/>
                    </a:lnTo>
                    <a:lnTo>
                      <a:pt x="0" y="15"/>
                    </a:lnTo>
                    <a:lnTo>
                      <a:pt x="8" y="37"/>
                    </a:lnTo>
                    <a:lnTo>
                      <a:pt x="19" y="63"/>
                    </a:lnTo>
                    <a:lnTo>
                      <a:pt x="34" y="88"/>
                    </a:lnTo>
                    <a:lnTo>
                      <a:pt x="51" y="112"/>
                    </a:lnTo>
                    <a:lnTo>
                      <a:pt x="68" y="133"/>
                    </a:lnTo>
                    <a:lnTo>
                      <a:pt x="84" y="150"/>
                    </a:lnTo>
                    <a:lnTo>
                      <a:pt x="96" y="161"/>
                    </a:lnTo>
                    <a:lnTo>
                      <a:pt x="103" y="164"/>
                    </a:lnTo>
                    <a:lnTo>
                      <a:pt x="100" y="153"/>
                    </a:lnTo>
                    <a:lnTo>
                      <a:pt x="93" y="139"/>
                    </a:lnTo>
                    <a:lnTo>
                      <a:pt x="84" y="121"/>
                    </a:lnTo>
                    <a:lnTo>
                      <a:pt x="74" y="100"/>
                    </a:lnTo>
                    <a:lnTo>
                      <a:pt x="64" y="78"/>
                    </a:lnTo>
                    <a:lnTo>
                      <a:pt x="54" y="55"/>
                    </a:lnTo>
                    <a:lnTo>
                      <a:pt x="45" y="33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0" name="Freeform 36"/>
              <p:cNvSpPr>
                <a:spLocks/>
              </p:cNvSpPr>
              <p:nvPr/>
            </p:nvSpPr>
            <p:spPr bwMode="auto">
              <a:xfrm>
                <a:off x="1388" y="2313"/>
                <a:ext cx="18" cy="42"/>
              </a:xfrm>
              <a:custGeom>
                <a:avLst/>
                <a:gdLst>
                  <a:gd name="T0" fmla="*/ 1 w 54"/>
                  <a:gd name="T1" fmla="*/ 2 h 82"/>
                  <a:gd name="T2" fmla="*/ 1 w 54"/>
                  <a:gd name="T3" fmla="*/ 1 h 82"/>
                  <a:gd name="T4" fmla="*/ 1 w 54"/>
                  <a:gd name="T5" fmla="*/ 1 h 82"/>
                  <a:gd name="T6" fmla="*/ 1 w 54"/>
                  <a:gd name="T7" fmla="*/ 0 h 82"/>
                  <a:gd name="T8" fmla="*/ 0 w 54"/>
                  <a:gd name="T9" fmla="*/ 0 h 82"/>
                  <a:gd name="T10" fmla="*/ 0 w 54"/>
                  <a:gd name="T11" fmla="*/ 1 h 82"/>
                  <a:gd name="T12" fmla="*/ 0 w 54"/>
                  <a:gd name="T13" fmla="*/ 1 h 82"/>
                  <a:gd name="T14" fmla="*/ 0 w 54"/>
                  <a:gd name="T15" fmla="*/ 1 h 82"/>
                  <a:gd name="T16" fmla="*/ 0 w 54"/>
                  <a:gd name="T17" fmla="*/ 2 h 82"/>
                  <a:gd name="T18" fmla="*/ 0 w 54"/>
                  <a:gd name="T19" fmla="*/ 3 h 82"/>
                  <a:gd name="T20" fmla="*/ 0 w 54"/>
                  <a:gd name="T21" fmla="*/ 5 h 82"/>
                  <a:gd name="T22" fmla="*/ 0 w 54"/>
                  <a:gd name="T23" fmla="*/ 6 h 82"/>
                  <a:gd name="T24" fmla="*/ 1 w 54"/>
                  <a:gd name="T25" fmla="*/ 8 h 82"/>
                  <a:gd name="T26" fmla="*/ 1 w 54"/>
                  <a:gd name="T27" fmla="*/ 9 h 82"/>
                  <a:gd name="T28" fmla="*/ 1 w 54"/>
                  <a:gd name="T29" fmla="*/ 10 h 82"/>
                  <a:gd name="T30" fmla="*/ 2 w 54"/>
                  <a:gd name="T31" fmla="*/ 11 h 82"/>
                  <a:gd name="T32" fmla="*/ 2 w 54"/>
                  <a:gd name="T33" fmla="*/ 11 h 82"/>
                  <a:gd name="T34" fmla="*/ 2 w 54"/>
                  <a:gd name="T35" fmla="*/ 9 h 82"/>
                  <a:gd name="T36" fmla="*/ 2 w 54"/>
                  <a:gd name="T37" fmla="*/ 6 h 82"/>
                  <a:gd name="T38" fmla="*/ 1 w 54"/>
                  <a:gd name="T39" fmla="*/ 4 h 82"/>
                  <a:gd name="T40" fmla="*/ 1 w 54"/>
                  <a:gd name="T41" fmla="*/ 2 h 8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54"/>
                  <a:gd name="T64" fmla="*/ 0 h 82"/>
                  <a:gd name="T65" fmla="*/ 54 w 54"/>
                  <a:gd name="T66" fmla="*/ 82 h 8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54" h="82">
                    <a:moveTo>
                      <a:pt x="28" y="9"/>
                    </a:moveTo>
                    <a:lnTo>
                      <a:pt x="26" y="5"/>
                    </a:lnTo>
                    <a:lnTo>
                      <a:pt x="22" y="2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1"/>
                    </a:lnTo>
                    <a:lnTo>
                      <a:pt x="3" y="3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21"/>
                    </a:lnTo>
                    <a:lnTo>
                      <a:pt x="5" y="33"/>
                    </a:lnTo>
                    <a:lnTo>
                      <a:pt x="10" y="45"/>
                    </a:lnTo>
                    <a:lnTo>
                      <a:pt x="18" y="57"/>
                    </a:lnTo>
                    <a:lnTo>
                      <a:pt x="26" y="68"/>
                    </a:lnTo>
                    <a:lnTo>
                      <a:pt x="35" y="76"/>
                    </a:lnTo>
                    <a:lnTo>
                      <a:pt x="45" y="81"/>
                    </a:lnTo>
                    <a:lnTo>
                      <a:pt x="53" y="82"/>
                    </a:lnTo>
                    <a:lnTo>
                      <a:pt x="54" y="66"/>
                    </a:lnTo>
                    <a:lnTo>
                      <a:pt x="47" y="47"/>
                    </a:lnTo>
                    <a:lnTo>
                      <a:pt x="38" y="28"/>
                    </a:lnTo>
                    <a:lnTo>
                      <a:pt x="28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1" name="Freeform 37"/>
              <p:cNvSpPr>
                <a:spLocks/>
              </p:cNvSpPr>
              <p:nvPr/>
            </p:nvSpPr>
            <p:spPr bwMode="auto">
              <a:xfrm>
                <a:off x="1373" y="2283"/>
                <a:ext cx="16" cy="24"/>
              </a:xfrm>
              <a:custGeom>
                <a:avLst/>
                <a:gdLst>
                  <a:gd name="T0" fmla="*/ 1 w 46"/>
                  <a:gd name="T1" fmla="*/ 1 h 47"/>
                  <a:gd name="T2" fmla="*/ 1 w 46"/>
                  <a:gd name="T3" fmla="*/ 1 h 47"/>
                  <a:gd name="T4" fmla="*/ 1 w 46"/>
                  <a:gd name="T5" fmla="*/ 1 h 47"/>
                  <a:gd name="T6" fmla="*/ 1 w 46"/>
                  <a:gd name="T7" fmla="*/ 1 h 47"/>
                  <a:gd name="T8" fmla="*/ 1 w 46"/>
                  <a:gd name="T9" fmla="*/ 1 h 47"/>
                  <a:gd name="T10" fmla="*/ 1 w 46"/>
                  <a:gd name="T11" fmla="*/ 1 h 47"/>
                  <a:gd name="T12" fmla="*/ 1 w 46"/>
                  <a:gd name="T13" fmla="*/ 1 h 47"/>
                  <a:gd name="T14" fmla="*/ 1 w 46"/>
                  <a:gd name="T15" fmla="*/ 0 h 47"/>
                  <a:gd name="T16" fmla="*/ 0 w 46"/>
                  <a:gd name="T17" fmla="*/ 0 h 47"/>
                  <a:gd name="T18" fmla="*/ 0 w 46"/>
                  <a:gd name="T19" fmla="*/ 1 h 47"/>
                  <a:gd name="T20" fmla="*/ 0 w 46"/>
                  <a:gd name="T21" fmla="*/ 1 h 47"/>
                  <a:gd name="T22" fmla="*/ 0 w 46"/>
                  <a:gd name="T23" fmla="*/ 1 h 47"/>
                  <a:gd name="T24" fmla="*/ 0 w 46"/>
                  <a:gd name="T25" fmla="*/ 2 h 47"/>
                  <a:gd name="T26" fmla="*/ 0 w 46"/>
                  <a:gd name="T27" fmla="*/ 2 h 47"/>
                  <a:gd name="T28" fmla="*/ 0 w 46"/>
                  <a:gd name="T29" fmla="*/ 3 h 47"/>
                  <a:gd name="T30" fmla="*/ 0 w 46"/>
                  <a:gd name="T31" fmla="*/ 4 h 47"/>
                  <a:gd name="T32" fmla="*/ 1 w 46"/>
                  <a:gd name="T33" fmla="*/ 5 h 47"/>
                  <a:gd name="T34" fmla="*/ 1 w 46"/>
                  <a:gd name="T35" fmla="*/ 5 h 47"/>
                  <a:gd name="T36" fmla="*/ 1 w 46"/>
                  <a:gd name="T37" fmla="*/ 6 h 47"/>
                  <a:gd name="T38" fmla="*/ 2 w 46"/>
                  <a:gd name="T39" fmla="*/ 6 h 47"/>
                  <a:gd name="T40" fmla="*/ 2 w 46"/>
                  <a:gd name="T41" fmla="*/ 6 h 47"/>
                  <a:gd name="T42" fmla="*/ 2 w 46"/>
                  <a:gd name="T43" fmla="*/ 5 h 47"/>
                  <a:gd name="T44" fmla="*/ 2 w 46"/>
                  <a:gd name="T45" fmla="*/ 4 h 47"/>
                  <a:gd name="T46" fmla="*/ 1 w 46"/>
                  <a:gd name="T47" fmla="*/ 2 h 47"/>
                  <a:gd name="T48" fmla="*/ 1 w 46"/>
                  <a:gd name="T49" fmla="*/ 1 h 4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46"/>
                  <a:gd name="T76" fmla="*/ 0 h 47"/>
                  <a:gd name="T77" fmla="*/ 46 w 46"/>
                  <a:gd name="T78" fmla="*/ 47 h 4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46" h="47">
                    <a:moveTo>
                      <a:pt x="24" y="6"/>
                    </a:moveTo>
                    <a:lnTo>
                      <a:pt x="24" y="7"/>
                    </a:lnTo>
                    <a:lnTo>
                      <a:pt x="23" y="4"/>
                    </a:lnTo>
                    <a:lnTo>
                      <a:pt x="19" y="1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1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0" y="10"/>
                    </a:lnTo>
                    <a:lnTo>
                      <a:pt x="1" y="15"/>
                    </a:lnTo>
                    <a:lnTo>
                      <a:pt x="4" y="21"/>
                    </a:lnTo>
                    <a:lnTo>
                      <a:pt x="10" y="28"/>
                    </a:lnTo>
                    <a:lnTo>
                      <a:pt x="17" y="34"/>
                    </a:lnTo>
                    <a:lnTo>
                      <a:pt x="24" y="40"/>
                    </a:lnTo>
                    <a:lnTo>
                      <a:pt x="33" y="44"/>
                    </a:lnTo>
                    <a:lnTo>
                      <a:pt x="40" y="47"/>
                    </a:lnTo>
                    <a:lnTo>
                      <a:pt x="46" y="47"/>
                    </a:lnTo>
                    <a:lnTo>
                      <a:pt x="45" y="37"/>
                    </a:lnTo>
                    <a:lnTo>
                      <a:pt x="39" y="25"/>
                    </a:lnTo>
                    <a:lnTo>
                      <a:pt x="30" y="14"/>
                    </a:lnTo>
                    <a:lnTo>
                      <a:pt x="24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2" name="Freeform 38"/>
              <p:cNvSpPr>
                <a:spLocks/>
              </p:cNvSpPr>
              <p:nvPr/>
            </p:nvSpPr>
            <p:spPr bwMode="auto">
              <a:xfrm>
                <a:off x="1360" y="2263"/>
                <a:ext cx="21" cy="16"/>
              </a:xfrm>
              <a:custGeom>
                <a:avLst/>
                <a:gdLst>
                  <a:gd name="T0" fmla="*/ 2 w 63"/>
                  <a:gd name="T1" fmla="*/ 3 h 31"/>
                  <a:gd name="T2" fmla="*/ 2 w 63"/>
                  <a:gd name="T3" fmla="*/ 3 h 31"/>
                  <a:gd name="T4" fmla="*/ 2 w 63"/>
                  <a:gd name="T5" fmla="*/ 3 h 31"/>
                  <a:gd name="T6" fmla="*/ 2 w 63"/>
                  <a:gd name="T7" fmla="*/ 2 h 31"/>
                  <a:gd name="T8" fmla="*/ 2 w 63"/>
                  <a:gd name="T9" fmla="*/ 2 h 31"/>
                  <a:gd name="T10" fmla="*/ 2 w 63"/>
                  <a:gd name="T11" fmla="*/ 1 h 31"/>
                  <a:gd name="T12" fmla="*/ 2 w 63"/>
                  <a:gd name="T13" fmla="*/ 1 h 31"/>
                  <a:gd name="T14" fmla="*/ 2 w 63"/>
                  <a:gd name="T15" fmla="*/ 0 h 31"/>
                  <a:gd name="T16" fmla="*/ 2 w 63"/>
                  <a:gd name="T17" fmla="*/ 0 h 31"/>
                  <a:gd name="T18" fmla="*/ 1 w 63"/>
                  <a:gd name="T19" fmla="*/ 0 h 31"/>
                  <a:gd name="T20" fmla="*/ 1 w 63"/>
                  <a:gd name="T21" fmla="*/ 1 h 31"/>
                  <a:gd name="T22" fmla="*/ 1 w 63"/>
                  <a:gd name="T23" fmla="*/ 1 h 31"/>
                  <a:gd name="T24" fmla="*/ 1 w 63"/>
                  <a:gd name="T25" fmla="*/ 1 h 31"/>
                  <a:gd name="T26" fmla="*/ 0 w 63"/>
                  <a:gd name="T27" fmla="*/ 2 h 31"/>
                  <a:gd name="T28" fmla="*/ 0 w 63"/>
                  <a:gd name="T29" fmla="*/ 3 h 31"/>
                  <a:gd name="T30" fmla="*/ 0 w 63"/>
                  <a:gd name="T31" fmla="*/ 4 h 31"/>
                  <a:gd name="T32" fmla="*/ 0 w 63"/>
                  <a:gd name="T33" fmla="*/ 4 h 31"/>
                  <a:gd name="T34" fmla="*/ 0 w 63"/>
                  <a:gd name="T35" fmla="*/ 4 h 31"/>
                  <a:gd name="T36" fmla="*/ 0 w 63"/>
                  <a:gd name="T37" fmla="*/ 4 h 31"/>
                  <a:gd name="T38" fmla="*/ 1 w 63"/>
                  <a:gd name="T39" fmla="*/ 4 h 31"/>
                  <a:gd name="T40" fmla="*/ 1 w 63"/>
                  <a:gd name="T41" fmla="*/ 4 h 31"/>
                  <a:gd name="T42" fmla="*/ 1 w 63"/>
                  <a:gd name="T43" fmla="*/ 4 h 31"/>
                  <a:gd name="T44" fmla="*/ 1 w 63"/>
                  <a:gd name="T45" fmla="*/ 4 h 31"/>
                  <a:gd name="T46" fmla="*/ 2 w 63"/>
                  <a:gd name="T47" fmla="*/ 4 h 31"/>
                  <a:gd name="T48" fmla="*/ 2 w 63"/>
                  <a:gd name="T49" fmla="*/ 3 h 3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3"/>
                  <a:gd name="T76" fmla="*/ 0 h 31"/>
                  <a:gd name="T77" fmla="*/ 63 w 63"/>
                  <a:gd name="T78" fmla="*/ 31 h 31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3" h="31">
                    <a:moveTo>
                      <a:pt x="50" y="23"/>
                    </a:moveTo>
                    <a:lnTo>
                      <a:pt x="56" y="21"/>
                    </a:lnTo>
                    <a:lnTo>
                      <a:pt x="62" y="18"/>
                    </a:lnTo>
                    <a:lnTo>
                      <a:pt x="63" y="14"/>
                    </a:lnTo>
                    <a:lnTo>
                      <a:pt x="63" y="10"/>
                    </a:lnTo>
                    <a:lnTo>
                      <a:pt x="61" y="5"/>
                    </a:lnTo>
                    <a:lnTo>
                      <a:pt x="56" y="2"/>
                    </a:lnTo>
                    <a:lnTo>
                      <a:pt x="50" y="0"/>
                    </a:lnTo>
                    <a:lnTo>
                      <a:pt x="43" y="0"/>
                    </a:lnTo>
                    <a:lnTo>
                      <a:pt x="40" y="0"/>
                    </a:lnTo>
                    <a:lnTo>
                      <a:pt x="34" y="1"/>
                    </a:lnTo>
                    <a:lnTo>
                      <a:pt x="26" y="3"/>
                    </a:lnTo>
                    <a:lnTo>
                      <a:pt x="16" y="7"/>
                    </a:lnTo>
                    <a:lnTo>
                      <a:pt x="7" y="13"/>
                    </a:lnTo>
                    <a:lnTo>
                      <a:pt x="3" y="19"/>
                    </a:lnTo>
                    <a:lnTo>
                      <a:pt x="0" y="25"/>
                    </a:lnTo>
                    <a:lnTo>
                      <a:pt x="0" y="27"/>
                    </a:lnTo>
                    <a:lnTo>
                      <a:pt x="4" y="29"/>
                    </a:lnTo>
                    <a:lnTo>
                      <a:pt x="10" y="31"/>
                    </a:lnTo>
                    <a:lnTo>
                      <a:pt x="16" y="31"/>
                    </a:lnTo>
                    <a:lnTo>
                      <a:pt x="21" y="31"/>
                    </a:lnTo>
                    <a:lnTo>
                      <a:pt x="29" y="29"/>
                    </a:lnTo>
                    <a:lnTo>
                      <a:pt x="36" y="28"/>
                    </a:lnTo>
                    <a:lnTo>
                      <a:pt x="43" y="26"/>
                    </a:lnTo>
                    <a:lnTo>
                      <a:pt x="50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3" name="Freeform 39"/>
              <p:cNvSpPr>
                <a:spLocks/>
              </p:cNvSpPr>
              <p:nvPr/>
            </p:nvSpPr>
            <p:spPr bwMode="auto">
              <a:xfrm>
                <a:off x="1261" y="2237"/>
                <a:ext cx="81" cy="103"/>
              </a:xfrm>
              <a:custGeom>
                <a:avLst/>
                <a:gdLst>
                  <a:gd name="T0" fmla="*/ 3 w 245"/>
                  <a:gd name="T1" fmla="*/ 3 h 206"/>
                  <a:gd name="T2" fmla="*/ 3 w 245"/>
                  <a:gd name="T3" fmla="*/ 5 h 206"/>
                  <a:gd name="T4" fmla="*/ 2 w 245"/>
                  <a:gd name="T5" fmla="*/ 6 h 206"/>
                  <a:gd name="T6" fmla="*/ 1 w 245"/>
                  <a:gd name="T7" fmla="*/ 7 h 206"/>
                  <a:gd name="T8" fmla="*/ 1 w 245"/>
                  <a:gd name="T9" fmla="*/ 10 h 206"/>
                  <a:gd name="T10" fmla="*/ 1 w 245"/>
                  <a:gd name="T11" fmla="*/ 11 h 206"/>
                  <a:gd name="T12" fmla="*/ 0 w 245"/>
                  <a:gd name="T13" fmla="*/ 13 h 206"/>
                  <a:gd name="T14" fmla="*/ 0 w 245"/>
                  <a:gd name="T15" fmla="*/ 14 h 206"/>
                  <a:gd name="T16" fmla="*/ 0 w 245"/>
                  <a:gd name="T17" fmla="*/ 15 h 206"/>
                  <a:gd name="T18" fmla="*/ 0 w 245"/>
                  <a:gd name="T19" fmla="*/ 19 h 206"/>
                  <a:gd name="T20" fmla="*/ 1 w 245"/>
                  <a:gd name="T21" fmla="*/ 21 h 206"/>
                  <a:gd name="T22" fmla="*/ 1 w 245"/>
                  <a:gd name="T23" fmla="*/ 23 h 206"/>
                  <a:gd name="T24" fmla="*/ 2 w 245"/>
                  <a:gd name="T25" fmla="*/ 24 h 206"/>
                  <a:gd name="T26" fmla="*/ 3 w 245"/>
                  <a:gd name="T27" fmla="*/ 25 h 206"/>
                  <a:gd name="T28" fmla="*/ 4 w 245"/>
                  <a:gd name="T29" fmla="*/ 26 h 206"/>
                  <a:gd name="T30" fmla="*/ 5 w 245"/>
                  <a:gd name="T31" fmla="*/ 26 h 206"/>
                  <a:gd name="T32" fmla="*/ 6 w 245"/>
                  <a:gd name="T33" fmla="*/ 26 h 206"/>
                  <a:gd name="T34" fmla="*/ 6 w 245"/>
                  <a:gd name="T35" fmla="*/ 26 h 206"/>
                  <a:gd name="T36" fmla="*/ 6 w 245"/>
                  <a:gd name="T37" fmla="*/ 26 h 206"/>
                  <a:gd name="T38" fmla="*/ 7 w 245"/>
                  <a:gd name="T39" fmla="*/ 25 h 206"/>
                  <a:gd name="T40" fmla="*/ 7 w 245"/>
                  <a:gd name="T41" fmla="*/ 25 h 206"/>
                  <a:gd name="T42" fmla="*/ 7 w 245"/>
                  <a:gd name="T43" fmla="*/ 24 h 206"/>
                  <a:gd name="T44" fmla="*/ 6 w 245"/>
                  <a:gd name="T45" fmla="*/ 24 h 206"/>
                  <a:gd name="T46" fmla="*/ 6 w 245"/>
                  <a:gd name="T47" fmla="*/ 24 h 206"/>
                  <a:gd name="T48" fmla="*/ 6 w 245"/>
                  <a:gd name="T49" fmla="*/ 24 h 206"/>
                  <a:gd name="T50" fmla="*/ 6 w 245"/>
                  <a:gd name="T51" fmla="*/ 24 h 206"/>
                  <a:gd name="T52" fmla="*/ 5 w 245"/>
                  <a:gd name="T53" fmla="*/ 24 h 206"/>
                  <a:gd name="T54" fmla="*/ 5 w 245"/>
                  <a:gd name="T55" fmla="*/ 24 h 206"/>
                  <a:gd name="T56" fmla="*/ 5 w 245"/>
                  <a:gd name="T57" fmla="*/ 24 h 206"/>
                  <a:gd name="T58" fmla="*/ 4 w 245"/>
                  <a:gd name="T59" fmla="*/ 24 h 206"/>
                  <a:gd name="T60" fmla="*/ 4 w 245"/>
                  <a:gd name="T61" fmla="*/ 24 h 206"/>
                  <a:gd name="T62" fmla="*/ 3 w 245"/>
                  <a:gd name="T63" fmla="*/ 24 h 206"/>
                  <a:gd name="T64" fmla="*/ 3 w 245"/>
                  <a:gd name="T65" fmla="*/ 23 h 206"/>
                  <a:gd name="T66" fmla="*/ 2 w 245"/>
                  <a:gd name="T67" fmla="*/ 23 h 206"/>
                  <a:gd name="T68" fmla="*/ 2 w 245"/>
                  <a:gd name="T69" fmla="*/ 22 h 206"/>
                  <a:gd name="T70" fmla="*/ 1 w 245"/>
                  <a:gd name="T71" fmla="*/ 21 h 206"/>
                  <a:gd name="T72" fmla="*/ 1 w 245"/>
                  <a:gd name="T73" fmla="*/ 19 h 206"/>
                  <a:gd name="T74" fmla="*/ 1 w 245"/>
                  <a:gd name="T75" fmla="*/ 17 h 206"/>
                  <a:gd name="T76" fmla="*/ 1 w 245"/>
                  <a:gd name="T77" fmla="*/ 15 h 206"/>
                  <a:gd name="T78" fmla="*/ 1 w 245"/>
                  <a:gd name="T79" fmla="*/ 13 h 206"/>
                  <a:gd name="T80" fmla="*/ 1 w 245"/>
                  <a:gd name="T81" fmla="*/ 12 h 206"/>
                  <a:gd name="T82" fmla="*/ 2 w 245"/>
                  <a:gd name="T83" fmla="*/ 11 h 206"/>
                  <a:gd name="T84" fmla="*/ 2 w 245"/>
                  <a:gd name="T85" fmla="*/ 9 h 206"/>
                  <a:gd name="T86" fmla="*/ 3 w 245"/>
                  <a:gd name="T87" fmla="*/ 7 h 206"/>
                  <a:gd name="T88" fmla="*/ 4 w 245"/>
                  <a:gd name="T89" fmla="*/ 6 h 206"/>
                  <a:gd name="T90" fmla="*/ 4 w 245"/>
                  <a:gd name="T91" fmla="*/ 6 h 206"/>
                  <a:gd name="T92" fmla="*/ 5 w 245"/>
                  <a:gd name="T93" fmla="*/ 5 h 206"/>
                  <a:gd name="T94" fmla="*/ 6 w 245"/>
                  <a:gd name="T95" fmla="*/ 3 h 206"/>
                  <a:gd name="T96" fmla="*/ 6 w 245"/>
                  <a:gd name="T97" fmla="*/ 3 h 206"/>
                  <a:gd name="T98" fmla="*/ 7 w 245"/>
                  <a:gd name="T99" fmla="*/ 2 h 206"/>
                  <a:gd name="T100" fmla="*/ 8 w 245"/>
                  <a:gd name="T101" fmla="*/ 2 h 206"/>
                  <a:gd name="T102" fmla="*/ 8 w 245"/>
                  <a:gd name="T103" fmla="*/ 1 h 206"/>
                  <a:gd name="T104" fmla="*/ 9 w 245"/>
                  <a:gd name="T105" fmla="*/ 1 h 206"/>
                  <a:gd name="T106" fmla="*/ 9 w 245"/>
                  <a:gd name="T107" fmla="*/ 1 h 206"/>
                  <a:gd name="T108" fmla="*/ 8 w 245"/>
                  <a:gd name="T109" fmla="*/ 0 h 206"/>
                  <a:gd name="T110" fmla="*/ 7 w 245"/>
                  <a:gd name="T111" fmla="*/ 1 h 206"/>
                  <a:gd name="T112" fmla="*/ 7 w 245"/>
                  <a:gd name="T113" fmla="*/ 1 h 206"/>
                  <a:gd name="T114" fmla="*/ 6 w 245"/>
                  <a:gd name="T115" fmla="*/ 2 h 206"/>
                  <a:gd name="T116" fmla="*/ 5 w 245"/>
                  <a:gd name="T117" fmla="*/ 2 h 206"/>
                  <a:gd name="T118" fmla="*/ 4 w 245"/>
                  <a:gd name="T119" fmla="*/ 3 h 206"/>
                  <a:gd name="T120" fmla="*/ 3 w 245"/>
                  <a:gd name="T121" fmla="*/ 3 h 20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45"/>
                  <a:gd name="T184" fmla="*/ 0 h 206"/>
                  <a:gd name="T185" fmla="*/ 245 w 245"/>
                  <a:gd name="T186" fmla="*/ 206 h 20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45" h="206">
                    <a:moveTo>
                      <a:pt x="90" y="31"/>
                    </a:moveTo>
                    <a:lnTo>
                      <a:pt x="72" y="40"/>
                    </a:lnTo>
                    <a:lnTo>
                      <a:pt x="56" y="50"/>
                    </a:lnTo>
                    <a:lnTo>
                      <a:pt x="40" y="62"/>
                    </a:lnTo>
                    <a:lnTo>
                      <a:pt x="27" y="74"/>
                    </a:lnTo>
                    <a:lnTo>
                      <a:pt x="17" y="87"/>
                    </a:lnTo>
                    <a:lnTo>
                      <a:pt x="8" y="100"/>
                    </a:lnTo>
                    <a:lnTo>
                      <a:pt x="3" y="113"/>
                    </a:lnTo>
                    <a:lnTo>
                      <a:pt x="0" y="127"/>
                    </a:lnTo>
                    <a:lnTo>
                      <a:pt x="3" y="149"/>
                    </a:lnTo>
                    <a:lnTo>
                      <a:pt x="14" y="166"/>
                    </a:lnTo>
                    <a:lnTo>
                      <a:pt x="32" y="181"/>
                    </a:lnTo>
                    <a:lnTo>
                      <a:pt x="53" y="192"/>
                    </a:lnTo>
                    <a:lnTo>
                      <a:pt x="80" y="200"/>
                    </a:lnTo>
                    <a:lnTo>
                      <a:pt x="109" y="205"/>
                    </a:lnTo>
                    <a:lnTo>
                      <a:pt x="136" y="206"/>
                    </a:lnTo>
                    <a:lnTo>
                      <a:pt x="164" y="203"/>
                    </a:lnTo>
                    <a:lnTo>
                      <a:pt x="169" y="203"/>
                    </a:lnTo>
                    <a:lnTo>
                      <a:pt x="175" y="201"/>
                    </a:lnTo>
                    <a:lnTo>
                      <a:pt x="180" y="197"/>
                    </a:lnTo>
                    <a:lnTo>
                      <a:pt x="181" y="193"/>
                    </a:lnTo>
                    <a:lnTo>
                      <a:pt x="180" y="191"/>
                    </a:lnTo>
                    <a:lnTo>
                      <a:pt x="175" y="191"/>
                    </a:lnTo>
                    <a:lnTo>
                      <a:pt x="169" y="190"/>
                    </a:lnTo>
                    <a:lnTo>
                      <a:pt x="162" y="190"/>
                    </a:lnTo>
                    <a:lnTo>
                      <a:pt x="154" y="190"/>
                    </a:lnTo>
                    <a:lnTo>
                      <a:pt x="146" y="190"/>
                    </a:lnTo>
                    <a:lnTo>
                      <a:pt x="139" y="190"/>
                    </a:lnTo>
                    <a:lnTo>
                      <a:pt x="135" y="190"/>
                    </a:lnTo>
                    <a:lnTo>
                      <a:pt x="120" y="189"/>
                    </a:lnTo>
                    <a:lnTo>
                      <a:pt x="107" y="188"/>
                    </a:lnTo>
                    <a:lnTo>
                      <a:pt x="93" y="187"/>
                    </a:lnTo>
                    <a:lnTo>
                      <a:pt x="78" y="184"/>
                    </a:lnTo>
                    <a:lnTo>
                      <a:pt x="64" y="181"/>
                    </a:lnTo>
                    <a:lnTo>
                      <a:pt x="49" y="174"/>
                    </a:lnTo>
                    <a:lnTo>
                      <a:pt x="36" y="165"/>
                    </a:lnTo>
                    <a:lnTo>
                      <a:pt x="22" y="152"/>
                    </a:lnTo>
                    <a:lnTo>
                      <a:pt x="19" y="136"/>
                    </a:lnTo>
                    <a:lnTo>
                      <a:pt x="20" y="122"/>
                    </a:lnTo>
                    <a:lnTo>
                      <a:pt x="26" y="108"/>
                    </a:lnTo>
                    <a:lnTo>
                      <a:pt x="35" y="95"/>
                    </a:lnTo>
                    <a:lnTo>
                      <a:pt x="48" y="83"/>
                    </a:lnTo>
                    <a:lnTo>
                      <a:pt x="62" y="71"/>
                    </a:lnTo>
                    <a:lnTo>
                      <a:pt x="78" y="61"/>
                    </a:lnTo>
                    <a:lnTo>
                      <a:pt x="97" y="51"/>
                    </a:lnTo>
                    <a:lnTo>
                      <a:pt x="116" y="42"/>
                    </a:lnTo>
                    <a:lnTo>
                      <a:pt x="136" y="34"/>
                    </a:lnTo>
                    <a:lnTo>
                      <a:pt x="156" y="27"/>
                    </a:lnTo>
                    <a:lnTo>
                      <a:pt x="175" y="21"/>
                    </a:lnTo>
                    <a:lnTo>
                      <a:pt x="196" y="16"/>
                    </a:lnTo>
                    <a:lnTo>
                      <a:pt x="213" y="11"/>
                    </a:lnTo>
                    <a:lnTo>
                      <a:pt x="230" y="8"/>
                    </a:lnTo>
                    <a:lnTo>
                      <a:pt x="245" y="6"/>
                    </a:lnTo>
                    <a:lnTo>
                      <a:pt x="235" y="2"/>
                    </a:lnTo>
                    <a:lnTo>
                      <a:pt x="219" y="0"/>
                    </a:lnTo>
                    <a:lnTo>
                      <a:pt x="200" y="2"/>
                    </a:lnTo>
                    <a:lnTo>
                      <a:pt x="178" y="5"/>
                    </a:lnTo>
                    <a:lnTo>
                      <a:pt x="154" y="10"/>
                    </a:lnTo>
                    <a:lnTo>
                      <a:pt x="130" y="16"/>
                    </a:lnTo>
                    <a:lnTo>
                      <a:pt x="109" y="24"/>
                    </a:lnTo>
                    <a:lnTo>
                      <a:pt x="90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4" name="Freeform 40"/>
              <p:cNvSpPr>
                <a:spLocks/>
              </p:cNvSpPr>
              <p:nvPr/>
            </p:nvSpPr>
            <p:spPr bwMode="auto">
              <a:xfrm>
                <a:off x="1401" y="2236"/>
                <a:ext cx="53" cy="80"/>
              </a:xfrm>
              <a:custGeom>
                <a:avLst/>
                <a:gdLst>
                  <a:gd name="T0" fmla="*/ 5 w 159"/>
                  <a:gd name="T1" fmla="*/ 6 h 160"/>
                  <a:gd name="T2" fmla="*/ 5 w 159"/>
                  <a:gd name="T3" fmla="*/ 9 h 160"/>
                  <a:gd name="T4" fmla="*/ 5 w 159"/>
                  <a:gd name="T5" fmla="*/ 10 h 160"/>
                  <a:gd name="T6" fmla="*/ 5 w 159"/>
                  <a:gd name="T7" fmla="*/ 12 h 160"/>
                  <a:gd name="T8" fmla="*/ 4 w 159"/>
                  <a:gd name="T9" fmla="*/ 13 h 160"/>
                  <a:gd name="T10" fmla="*/ 3 w 159"/>
                  <a:gd name="T11" fmla="*/ 14 h 160"/>
                  <a:gd name="T12" fmla="*/ 3 w 159"/>
                  <a:gd name="T13" fmla="*/ 15 h 160"/>
                  <a:gd name="T14" fmla="*/ 2 w 159"/>
                  <a:gd name="T15" fmla="*/ 17 h 160"/>
                  <a:gd name="T16" fmla="*/ 1 w 159"/>
                  <a:gd name="T17" fmla="*/ 19 h 160"/>
                  <a:gd name="T18" fmla="*/ 1 w 159"/>
                  <a:gd name="T19" fmla="*/ 19 h 160"/>
                  <a:gd name="T20" fmla="*/ 1 w 159"/>
                  <a:gd name="T21" fmla="*/ 19 h 160"/>
                  <a:gd name="T22" fmla="*/ 1 w 159"/>
                  <a:gd name="T23" fmla="*/ 20 h 160"/>
                  <a:gd name="T24" fmla="*/ 1 w 159"/>
                  <a:gd name="T25" fmla="*/ 20 h 160"/>
                  <a:gd name="T26" fmla="*/ 1 w 159"/>
                  <a:gd name="T27" fmla="*/ 20 h 160"/>
                  <a:gd name="T28" fmla="*/ 2 w 159"/>
                  <a:gd name="T29" fmla="*/ 20 h 160"/>
                  <a:gd name="T30" fmla="*/ 2 w 159"/>
                  <a:gd name="T31" fmla="*/ 20 h 160"/>
                  <a:gd name="T32" fmla="*/ 2 w 159"/>
                  <a:gd name="T33" fmla="*/ 20 h 160"/>
                  <a:gd name="T34" fmla="*/ 3 w 159"/>
                  <a:gd name="T35" fmla="*/ 19 h 160"/>
                  <a:gd name="T36" fmla="*/ 4 w 159"/>
                  <a:gd name="T37" fmla="*/ 18 h 160"/>
                  <a:gd name="T38" fmla="*/ 4 w 159"/>
                  <a:gd name="T39" fmla="*/ 16 h 160"/>
                  <a:gd name="T40" fmla="*/ 5 w 159"/>
                  <a:gd name="T41" fmla="*/ 14 h 160"/>
                  <a:gd name="T42" fmla="*/ 5 w 159"/>
                  <a:gd name="T43" fmla="*/ 12 h 160"/>
                  <a:gd name="T44" fmla="*/ 6 w 159"/>
                  <a:gd name="T45" fmla="*/ 10 h 160"/>
                  <a:gd name="T46" fmla="*/ 6 w 159"/>
                  <a:gd name="T47" fmla="*/ 9 h 160"/>
                  <a:gd name="T48" fmla="*/ 6 w 159"/>
                  <a:gd name="T49" fmla="*/ 6 h 160"/>
                  <a:gd name="T50" fmla="*/ 5 w 159"/>
                  <a:gd name="T51" fmla="*/ 5 h 160"/>
                  <a:gd name="T52" fmla="*/ 5 w 159"/>
                  <a:gd name="T53" fmla="*/ 3 h 160"/>
                  <a:gd name="T54" fmla="*/ 4 w 159"/>
                  <a:gd name="T55" fmla="*/ 1 h 160"/>
                  <a:gd name="T56" fmla="*/ 3 w 159"/>
                  <a:gd name="T57" fmla="*/ 1 h 160"/>
                  <a:gd name="T58" fmla="*/ 2 w 159"/>
                  <a:gd name="T59" fmla="*/ 1 h 160"/>
                  <a:gd name="T60" fmla="*/ 1 w 159"/>
                  <a:gd name="T61" fmla="*/ 0 h 160"/>
                  <a:gd name="T62" fmla="*/ 0 w 159"/>
                  <a:gd name="T63" fmla="*/ 1 h 160"/>
                  <a:gd name="T64" fmla="*/ 0 w 159"/>
                  <a:gd name="T65" fmla="*/ 1 h 160"/>
                  <a:gd name="T66" fmla="*/ 1 w 159"/>
                  <a:gd name="T67" fmla="*/ 1 h 160"/>
                  <a:gd name="T68" fmla="*/ 2 w 159"/>
                  <a:gd name="T69" fmla="*/ 1 h 160"/>
                  <a:gd name="T70" fmla="*/ 2 w 159"/>
                  <a:gd name="T71" fmla="*/ 1 h 160"/>
                  <a:gd name="T72" fmla="*/ 3 w 159"/>
                  <a:gd name="T73" fmla="*/ 3 h 160"/>
                  <a:gd name="T74" fmla="*/ 4 w 159"/>
                  <a:gd name="T75" fmla="*/ 3 h 160"/>
                  <a:gd name="T76" fmla="*/ 4 w 159"/>
                  <a:gd name="T77" fmla="*/ 3 h 160"/>
                  <a:gd name="T78" fmla="*/ 5 w 159"/>
                  <a:gd name="T79" fmla="*/ 5 h 160"/>
                  <a:gd name="T80" fmla="*/ 5 w 159"/>
                  <a:gd name="T81" fmla="*/ 6 h 16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59"/>
                  <a:gd name="T124" fmla="*/ 0 h 160"/>
                  <a:gd name="T125" fmla="*/ 159 w 159"/>
                  <a:gd name="T126" fmla="*/ 160 h 16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59" h="160">
                    <a:moveTo>
                      <a:pt x="134" y="53"/>
                    </a:moveTo>
                    <a:lnTo>
                      <a:pt x="138" y="70"/>
                    </a:lnTo>
                    <a:lnTo>
                      <a:pt x="135" y="84"/>
                    </a:lnTo>
                    <a:lnTo>
                      <a:pt x="125" y="96"/>
                    </a:lnTo>
                    <a:lnTo>
                      <a:pt x="111" y="107"/>
                    </a:lnTo>
                    <a:lnTo>
                      <a:pt x="93" y="117"/>
                    </a:lnTo>
                    <a:lnTo>
                      <a:pt x="74" y="126"/>
                    </a:lnTo>
                    <a:lnTo>
                      <a:pt x="54" y="136"/>
                    </a:lnTo>
                    <a:lnTo>
                      <a:pt x="37" y="146"/>
                    </a:lnTo>
                    <a:lnTo>
                      <a:pt x="34" y="149"/>
                    </a:lnTo>
                    <a:lnTo>
                      <a:pt x="32" y="151"/>
                    </a:lnTo>
                    <a:lnTo>
                      <a:pt x="32" y="154"/>
                    </a:lnTo>
                    <a:lnTo>
                      <a:pt x="35" y="157"/>
                    </a:lnTo>
                    <a:lnTo>
                      <a:pt x="38" y="159"/>
                    </a:lnTo>
                    <a:lnTo>
                      <a:pt x="43" y="160"/>
                    </a:lnTo>
                    <a:lnTo>
                      <a:pt x="47" y="160"/>
                    </a:lnTo>
                    <a:lnTo>
                      <a:pt x="51" y="159"/>
                    </a:lnTo>
                    <a:lnTo>
                      <a:pt x="73" y="150"/>
                    </a:lnTo>
                    <a:lnTo>
                      <a:pt x="95" y="139"/>
                    </a:lnTo>
                    <a:lnTo>
                      <a:pt x="115" y="128"/>
                    </a:lnTo>
                    <a:lnTo>
                      <a:pt x="134" y="115"/>
                    </a:lnTo>
                    <a:lnTo>
                      <a:pt x="147" y="101"/>
                    </a:lnTo>
                    <a:lnTo>
                      <a:pt x="156" y="85"/>
                    </a:lnTo>
                    <a:lnTo>
                      <a:pt x="159" y="68"/>
                    </a:lnTo>
                    <a:lnTo>
                      <a:pt x="153" y="50"/>
                    </a:lnTo>
                    <a:lnTo>
                      <a:pt x="140" y="36"/>
                    </a:lnTo>
                    <a:lnTo>
                      <a:pt x="122" y="24"/>
                    </a:lnTo>
                    <a:lnTo>
                      <a:pt x="99" y="14"/>
                    </a:lnTo>
                    <a:lnTo>
                      <a:pt x="76" y="7"/>
                    </a:lnTo>
                    <a:lnTo>
                      <a:pt x="51" y="2"/>
                    </a:lnTo>
                    <a:lnTo>
                      <a:pt x="29" y="0"/>
                    </a:lnTo>
                    <a:lnTo>
                      <a:pt x="12" y="1"/>
                    </a:lnTo>
                    <a:lnTo>
                      <a:pt x="0" y="5"/>
                    </a:lnTo>
                    <a:lnTo>
                      <a:pt x="21" y="9"/>
                    </a:lnTo>
                    <a:lnTo>
                      <a:pt x="41" y="12"/>
                    </a:lnTo>
                    <a:lnTo>
                      <a:pt x="60" y="15"/>
                    </a:lnTo>
                    <a:lnTo>
                      <a:pt x="79" y="19"/>
                    </a:lnTo>
                    <a:lnTo>
                      <a:pt x="96" y="24"/>
                    </a:lnTo>
                    <a:lnTo>
                      <a:pt x="112" y="31"/>
                    </a:lnTo>
                    <a:lnTo>
                      <a:pt x="125" y="40"/>
                    </a:lnTo>
                    <a:lnTo>
                      <a:pt x="134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5" name="Freeform 41"/>
              <p:cNvSpPr>
                <a:spLocks/>
              </p:cNvSpPr>
              <p:nvPr/>
            </p:nvSpPr>
            <p:spPr bwMode="auto">
              <a:xfrm>
                <a:off x="1208" y="2218"/>
                <a:ext cx="133" cy="166"/>
              </a:xfrm>
              <a:custGeom>
                <a:avLst/>
                <a:gdLst>
                  <a:gd name="T0" fmla="*/ 5 w 399"/>
                  <a:gd name="T1" fmla="*/ 7 h 332"/>
                  <a:gd name="T2" fmla="*/ 2 w 399"/>
                  <a:gd name="T3" fmla="*/ 12 h 332"/>
                  <a:gd name="T4" fmla="*/ 1 w 399"/>
                  <a:gd name="T5" fmla="*/ 19 h 332"/>
                  <a:gd name="T6" fmla="*/ 0 w 399"/>
                  <a:gd name="T7" fmla="*/ 25 h 332"/>
                  <a:gd name="T8" fmla="*/ 0 w 399"/>
                  <a:gd name="T9" fmla="*/ 29 h 332"/>
                  <a:gd name="T10" fmla="*/ 0 w 399"/>
                  <a:gd name="T11" fmla="*/ 31 h 332"/>
                  <a:gd name="T12" fmla="*/ 1 w 399"/>
                  <a:gd name="T13" fmla="*/ 33 h 332"/>
                  <a:gd name="T14" fmla="*/ 2 w 399"/>
                  <a:gd name="T15" fmla="*/ 35 h 332"/>
                  <a:gd name="T16" fmla="*/ 3 w 399"/>
                  <a:gd name="T17" fmla="*/ 36 h 332"/>
                  <a:gd name="T18" fmla="*/ 4 w 399"/>
                  <a:gd name="T19" fmla="*/ 38 h 332"/>
                  <a:gd name="T20" fmla="*/ 5 w 399"/>
                  <a:gd name="T21" fmla="*/ 39 h 332"/>
                  <a:gd name="T22" fmla="*/ 7 w 399"/>
                  <a:gd name="T23" fmla="*/ 40 h 332"/>
                  <a:gd name="T24" fmla="*/ 9 w 399"/>
                  <a:gd name="T25" fmla="*/ 41 h 332"/>
                  <a:gd name="T26" fmla="*/ 10 w 399"/>
                  <a:gd name="T27" fmla="*/ 41 h 332"/>
                  <a:gd name="T28" fmla="*/ 12 w 399"/>
                  <a:gd name="T29" fmla="*/ 42 h 332"/>
                  <a:gd name="T30" fmla="*/ 13 w 399"/>
                  <a:gd name="T31" fmla="*/ 42 h 332"/>
                  <a:gd name="T32" fmla="*/ 14 w 399"/>
                  <a:gd name="T33" fmla="*/ 42 h 332"/>
                  <a:gd name="T34" fmla="*/ 15 w 399"/>
                  <a:gd name="T35" fmla="*/ 41 h 332"/>
                  <a:gd name="T36" fmla="*/ 15 w 399"/>
                  <a:gd name="T37" fmla="*/ 40 h 332"/>
                  <a:gd name="T38" fmla="*/ 14 w 399"/>
                  <a:gd name="T39" fmla="*/ 39 h 332"/>
                  <a:gd name="T40" fmla="*/ 13 w 399"/>
                  <a:gd name="T41" fmla="*/ 39 h 332"/>
                  <a:gd name="T42" fmla="*/ 12 w 399"/>
                  <a:gd name="T43" fmla="*/ 39 h 332"/>
                  <a:gd name="T44" fmla="*/ 11 w 399"/>
                  <a:gd name="T45" fmla="*/ 39 h 332"/>
                  <a:gd name="T46" fmla="*/ 9 w 399"/>
                  <a:gd name="T47" fmla="*/ 38 h 332"/>
                  <a:gd name="T48" fmla="*/ 8 w 399"/>
                  <a:gd name="T49" fmla="*/ 37 h 332"/>
                  <a:gd name="T50" fmla="*/ 6 w 399"/>
                  <a:gd name="T51" fmla="*/ 37 h 332"/>
                  <a:gd name="T52" fmla="*/ 5 w 399"/>
                  <a:gd name="T53" fmla="*/ 36 h 332"/>
                  <a:gd name="T54" fmla="*/ 3 w 399"/>
                  <a:gd name="T55" fmla="*/ 34 h 332"/>
                  <a:gd name="T56" fmla="*/ 2 w 399"/>
                  <a:gd name="T57" fmla="*/ 32 h 332"/>
                  <a:gd name="T58" fmla="*/ 2 w 399"/>
                  <a:gd name="T59" fmla="*/ 29 h 332"/>
                  <a:gd name="T60" fmla="*/ 1 w 399"/>
                  <a:gd name="T61" fmla="*/ 26 h 332"/>
                  <a:gd name="T62" fmla="*/ 2 w 399"/>
                  <a:gd name="T63" fmla="*/ 21 h 332"/>
                  <a:gd name="T64" fmla="*/ 2 w 399"/>
                  <a:gd name="T65" fmla="*/ 19 h 332"/>
                  <a:gd name="T66" fmla="*/ 3 w 399"/>
                  <a:gd name="T67" fmla="*/ 15 h 332"/>
                  <a:gd name="T68" fmla="*/ 4 w 399"/>
                  <a:gd name="T69" fmla="*/ 12 h 332"/>
                  <a:gd name="T70" fmla="*/ 5 w 399"/>
                  <a:gd name="T71" fmla="*/ 10 h 332"/>
                  <a:gd name="T72" fmla="*/ 7 w 399"/>
                  <a:gd name="T73" fmla="*/ 7 h 332"/>
                  <a:gd name="T74" fmla="*/ 8 w 399"/>
                  <a:gd name="T75" fmla="*/ 5 h 332"/>
                  <a:gd name="T76" fmla="*/ 10 w 399"/>
                  <a:gd name="T77" fmla="*/ 3 h 332"/>
                  <a:gd name="T78" fmla="*/ 12 w 399"/>
                  <a:gd name="T79" fmla="*/ 1 h 332"/>
                  <a:gd name="T80" fmla="*/ 12 w 399"/>
                  <a:gd name="T81" fmla="*/ 0 h 332"/>
                  <a:gd name="T82" fmla="*/ 10 w 399"/>
                  <a:gd name="T83" fmla="*/ 1 h 332"/>
                  <a:gd name="T84" fmla="*/ 8 w 399"/>
                  <a:gd name="T85" fmla="*/ 3 h 332"/>
                  <a:gd name="T86" fmla="*/ 7 w 399"/>
                  <a:gd name="T87" fmla="*/ 5 h 33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99"/>
                  <a:gd name="T133" fmla="*/ 0 h 332"/>
                  <a:gd name="T134" fmla="*/ 399 w 399"/>
                  <a:gd name="T135" fmla="*/ 332 h 33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99" h="332">
                    <a:moveTo>
                      <a:pt x="155" y="45"/>
                    </a:moveTo>
                    <a:lnTo>
                      <a:pt x="125" y="62"/>
                    </a:lnTo>
                    <a:lnTo>
                      <a:pt x="94" y="81"/>
                    </a:lnTo>
                    <a:lnTo>
                      <a:pt x="67" y="101"/>
                    </a:lnTo>
                    <a:lnTo>
                      <a:pt x="42" y="123"/>
                    </a:lnTo>
                    <a:lnTo>
                      <a:pt x="22" y="147"/>
                    </a:lnTo>
                    <a:lnTo>
                      <a:pt x="7" y="172"/>
                    </a:lnTo>
                    <a:lnTo>
                      <a:pt x="0" y="200"/>
                    </a:lnTo>
                    <a:lnTo>
                      <a:pt x="2" y="228"/>
                    </a:lnTo>
                    <a:lnTo>
                      <a:pt x="4" y="235"/>
                    </a:lnTo>
                    <a:lnTo>
                      <a:pt x="9" y="243"/>
                    </a:lnTo>
                    <a:lnTo>
                      <a:pt x="13" y="249"/>
                    </a:lnTo>
                    <a:lnTo>
                      <a:pt x="19" y="256"/>
                    </a:lnTo>
                    <a:lnTo>
                      <a:pt x="26" y="262"/>
                    </a:lnTo>
                    <a:lnTo>
                      <a:pt x="33" y="268"/>
                    </a:lnTo>
                    <a:lnTo>
                      <a:pt x="42" y="273"/>
                    </a:lnTo>
                    <a:lnTo>
                      <a:pt x="51" y="277"/>
                    </a:lnTo>
                    <a:lnTo>
                      <a:pt x="70" y="285"/>
                    </a:lnTo>
                    <a:lnTo>
                      <a:pt x="89" y="292"/>
                    </a:lnTo>
                    <a:lnTo>
                      <a:pt x="107" y="298"/>
                    </a:lnTo>
                    <a:lnTo>
                      <a:pt x="128" y="303"/>
                    </a:lnTo>
                    <a:lnTo>
                      <a:pt x="148" y="308"/>
                    </a:lnTo>
                    <a:lnTo>
                      <a:pt x="168" y="312"/>
                    </a:lnTo>
                    <a:lnTo>
                      <a:pt x="189" y="316"/>
                    </a:lnTo>
                    <a:lnTo>
                      <a:pt x="209" y="319"/>
                    </a:lnTo>
                    <a:lnTo>
                      <a:pt x="231" y="322"/>
                    </a:lnTo>
                    <a:lnTo>
                      <a:pt x="253" y="324"/>
                    </a:lnTo>
                    <a:lnTo>
                      <a:pt x="273" y="326"/>
                    </a:lnTo>
                    <a:lnTo>
                      <a:pt x="295" y="328"/>
                    </a:lnTo>
                    <a:lnTo>
                      <a:pt x="316" y="329"/>
                    </a:lnTo>
                    <a:lnTo>
                      <a:pt x="338" y="330"/>
                    </a:lnTo>
                    <a:lnTo>
                      <a:pt x="358" y="331"/>
                    </a:lnTo>
                    <a:lnTo>
                      <a:pt x="380" y="332"/>
                    </a:lnTo>
                    <a:lnTo>
                      <a:pt x="386" y="332"/>
                    </a:lnTo>
                    <a:lnTo>
                      <a:pt x="392" y="329"/>
                    </a:lnTo>
                    <a:lnTo>
                      <a:pt x="396" y="326"/>
                    </a:lnTo>
                    <a:lnTo>
                      <a:pt x="399" y="321"/>
                    </a:lnTo>
                    <a:lnTo>
                      <a:pt x="399" y="316"/>
                    </a:lnTo>
                    <a:lnTo>
                      <a:pt x="396" y="312"/>
                    </a:lnTo>
                    <a:lnTo>
                      <a:pt x="390" y="309"/>
                    </a:lnTo>
                    <a:lnTo>
                      <a:pt x="385" y="308"/>
                    </a:lnTo>
                    <a:lnTo>
                      <a:pt x="364" y="308"/>
                    </a:lnTo>
                    <a:lnTo>
                      <a:pt x="345" y="308"/>
                    </a:lnTo>
                    <a:lnTo>
                      <a:pt x="325" y="307"/>
                    </a:lnTo>
                    <a:lnTo>
                      <a:pt x="306" y="306"/>
                    </a:lnTo>
                    <a:lnTo>
                      <a:pt x="286" y="305"/>
                    </a:lnTo>
                    <a:lnTo>
                      <a:pt x="266" y="303"/>
                    </a:lnTo>
                    <a:lnTo>
                      <a:pt x="247" y="301"/>
                    </a:lnTo>
                    <a:lnTo>
                      <a:pt x="226" y="299"/>
                    </a:lnTo>
                    <a:lnTo>
                      <a:pt x="208" y="296"/>
                    </a:lnTo>
                    <a:lnTo>
                      <a:pt x="187" y="293"/>
                    </a:lnTo>
                    <a:lnTo>
                      <a:pt x="168" y="289"/>
                    </a:lnTo>
                    <a:lnTo>
                      <a:pt x="150" y="285"/>
                    </a:lnTo>
                    <a:lnTo>
                      <a:pt x="131" y="281"/>
                    </a:lnTo>
                    <a:lnTo>
                      <a:pt x="113" y="275"/>
                    </a:lnTo>
                    <a:lnTo>
                      <a:pt x="94" y="269"/>
                    </a:lnTo>
                    <a:lnTo>
                      <a:pt x="77" y="263"/>
                    </a:lnTo>
                    <a:lnTo>
                      <a:pt x="62" y="256"/>
                    </a:lnTo>
                    <a:lnTo>
                      <a:pt x="51" y="246"/>
                    </a:lnTo>
                    <a:lnTo>
                      <a:pt x="44" y="236"/>
                    </a:lnTo>
                    <a:lnTo>
                      <a:pt x="38" y="224"/>
                    </a:lnTo>
                    <a:lnTo>
                      <a:pt x="38" y="210"/>
                    </a:lnTo>
                    <a:lnTo>
                      <a:pt x="41" y="192"/>
                    </a:lnTo>
                    <a:lnTo>
                      <a:pt x="46" y="173"/>
                    </a:lnTo>
                    <a:lnTo>
                      <a:pt x="52" y="160"/>
                    </a:lnTo>
                    <a:lnTo>
                      <a:pt x="62" y="145"/>
                    </a:lnTo>
                    <a:lnTo>
                      <a:pt x="74" y="132"/>
                    </a:lnTo>
                    <a:lnTo>
                      <a:pt x="84" y="120"/>
                    </a:lnTo>
                    <a:lnTo>
                      <a:pt x="97" y="109"/>
                    </a:lnTo>
                    <a:lnTo>
                      <a:pt x="110" y="98"/>
                    </a:lnTo>
                    <a:lnTo>
                      <a:pt x="125" y="88"/>
                    </a:lnTo>
                    <a:lnTo>
                      <a:pt x="141" y="78"/>
                    </a:lnTo>
                    <a:lnTo>
                      <a:pt x="160" y="67"/>
                    </a:lnTo>
                    <a:lnTo>
                      <a:pt x="179" y="57"/>
                    </a:lnTo>
                    <a:lnTo>
                      <a:pt x="200" y="47"/>
                    </a:lnTo>
                    <a:lnTo>
                      <a:pt x="223" y="37"/>
                    </a:lnTo>
                    <a:lnTo>
                      <a:pt x="248" y="28"/>
                    </a:lnTo>
                    <a:lnTo>
                      <a:pt x="271" y="19"/>
                    </a:lnTo>
                    <a:lnTo>
                      <a:pt x="293" y="12"/>
                    </a:lnTo>
                    <a:lnTo>
                      <a:pt x="313" y="6"/>
                    </a:lnTo>
                    <a:lnTo>
                      <a:pt x="331" y="1"/>
                    </a:lnTo>
                    <a:lnTo>
                      <a:pt x="315" y="0"/>
                    </a:lnTo>
                    <a:lnTo>
                      <a:pt x="295" y="1"/>
                    </a:lnTo>
                    <a:lnTo>
                      <a:pt x="273" y="5"/>
                    </a:lnTo>
                    <a:lnTo>
                      <a:pt x="248" y="10"/>
                    </a:lnTo>
                    <a:lnTo>
                      <a:pt x="223" y="17"/>
                    </a:lnTo>
                    <a:lnTo>
                      <a:pt x="199" y="25"/>
                    </a:lnTo>
                    <a:lnTo>
                      <a:pt x="176" y="35"/>
                    </a:lnTo>
                    <a:lnTo>
                      <a:pt x="155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6" name="Freeform 42"/>
              <p:cNvSpPr>
                <a:spLocks/>
              </p:cNvSpPr>
              <p:nvPr/>
            </p:nvSpPr>
            <p:spPr bwMode="auto">
              <a:xfrm>
                <a:off x="1396" y="2213"/>
                <a:ext cx="116" cy="110"/>
              </a:xfrm>
              <a:custGeom>
                <a:avLst/>
                <a:gdLst>
                  <a:gd name="T0" fmla="*/ 11 w 348"/>
                  <a:gd name="T1" fmla="*/ 8 h 222"/>
                  <a:gd name="T2" fmla="*/ 11 w 348"/>
                  <a:gd name="T3" fmla="*/ 10 h 222"/>
                  <a:gd name="T4" fmla="*/ 12 w 348"/>
                  <a:gd name="T5" fmla="*/ 11 h 222"/>
                  <a:gd name="T6" fmla="*/ 12 w 348"/>
                  <a:gd name="T7" fmla="*/ 13 h 222"/>
                  <a:gd name="T8" fmla="*/ 12 w 348"/>
                  <a:gd name="T9" fmla="*/ 15 h 222"/>
                  <a:gd name="T10" fmla="*/ 12 w 348"/>
                  <a:gd name="T11" fmla="*/ 17 h 222"/>
                  <a:gd name="T12" fmla="*/ 12 w 348"/>
                  <a:gd name="T13" fmla="*/ 18 h 222"/>
                  <a:gd name="T14" fmla="*/ 11 w 348"/>
                  <a:gd name="T15" fmla="*/ 20 h 222"/>
                  <a:gd name="T16" fmla="*/ 11 w 348"/>
                  <a:gd name="T17" fmla="*/ 21 h 222"/>
                  <a:gd name="T18" fmla="*/ 10 w 348"/>
                  <a:gd name="T19" fmla="*/ 22 h 222"/>
                  <a:gd name="T20" fmla="*/ 10 w 348"/>
                  <a:gd name="T21" fmla="*/ 23 h 222"/>
                  <a:gd name="T22" fmla="*/ 9 w 348"/>
                  <a:gd name="T23" fmla="*/ 24 h 222"/>
                  <a:gd name="T24" fmla="*/ 9 w 348"/>
                  <a:gd name="T25" fmla="*/ 25 h 222"/>
                  <a:gd name="T26" fmla="*/ 9 w 348"/>
                  <a:gd name="T27" fmla="*/ 26 h 222"/>
                  <a:gd name="T28" fmla="*/ 9 w 348"/>
                  <a:gd name="T29" fmla="*/ 26 h 222"/>
                  <a:gd name="T30" fmla="*/ 9 w 348"/>
                  <a:gd name="T31" fmla="*/ 26 h 222"/>
                  <a:gd name="T32" fmla="*/ 9 w 348"/>
                  <a:gd name="T33" fmla="*/ 27 h 222"/>
                  <a:gd name="T34" fmla="*/ 9 w 348"/>
                  <a:gd name="T35" fmla="*/ 27 h 222"/>
                  <a:gd name="T36" fmla="*/ 9 w 348"/>
                  <a:gd name="T37" fmla="*/ 27 h 222"/>
                  <a:gd name="T38" fmla="*/ 9 w 348"/>
                  <a:gd name="T39" fmla="*/ 27 h 222"/>
                  <a:gd name="T40" fmla="*/ 10 w 348"/>
                  <a:gd name="T41" fmla="*/ 27 h 222"/>
                  <a:gd name="T42" fmla="*/ 11 w 348"/>
                  <a:gd name="T43" fmla="*/ 25 h 222"/>
                  <a:gd name="T44" fmla="*/ 11 w 348"/>
                  <a:gd name="T45" fmla="*/ 23 h 222"/>
                  <a:gd name="T46" fmla="*/ 12 w 348"/>
                  <a:gd name="T47" fmla="*/ 20 h 222"/>
                  <a:gd name="T48" fmla="*/ 13 w 348"/>
                  <a:gd name="T49" fmla="*/ 18 h 222"/>
                  <a:gd name="T50" fmla="*/ 13 w 348"/>
                  <a:gd name="T51" fmla="*/ 15 h 222"/>
                  <a:gd name="T52" fmla="*/ 13 w 348"/>
                  <a:gd name="T53" fmla="*/ 12 h 222"/>
                  <a:gd name="T54" fmla="*/ 12 w 348"/>
                  <a:gd name="T55" fmla="*/ 10 h 222"/>
                  <a:gd name="T56" fmla="*/ 11 w 348"/>
                  <a:gd name="T57" fmla="*/ 7 h 222"/>
                  <a:gd name="T58" fmla="*/ 11 w 348"/>
                  <a:gd name="T59" fmla="*/ 6 h 222"/>
                  <a:gd name="T60" fmla="*/ 10 w 348"/>
                  <a:gd name="T61" fmla="*/ 5 h 222"/>
                  <a:gd name="T62" fmla="*/ 9 w 348"/>
                  <a:gd name="T63" fmla="*/ 4 h 222"/>
                  <a:gd name="T64" fmla="*/ 8 w 348"/>
                  <a:gd name="T65" fmla="*/ 3 h 222"/>
                  <a:gd name="T66" fmla="*/ 7 w 348"/>
                  <a:gd name="T67" fmla="*/ 2 h 222"/>
                  <a:gd name="T68" fmla="*/ 7 w 348"/>
                  <a:gd name="T69" fmla="*/ 2 h 222"/>
                  <a:gd name="T70" fmla="*/ 6 w 348"/>
                  <a:gd name="T71" fmla="*/ 1 h 222"/>
                  <a:gd name="T72" fmla="*/ 5 w 348"/>
                  <a:gd name="T73" fmla="*/ 0 h 222"/>
                  <a:gd name="T74" fmla="*/ 4 w 348"/>
                  <a:gd name="T75" fmla="*/ 0 h 222"/>
                  <a:gd name="T76" fmla="*/ 3 w 348"/>
                  <a:gd name="T77" fmla="*/ 0 h 222"/>
                  <a:gd name="T78" fmla="*/ 2 w 348"/>
                  <a:gd name="T79" fmla="*/ 0 h 222"/>
                  <a:gd name="T80" fmla="*/ 1 w 348"/>
                  <a:gd name="T81" fmla="*/ 0 h 222"/>
                  <a:gd name="T82" fmla="*/ 1 w 348"/>
                  <a:gd name="T83" fmla="*/ 0 h 222"/>
                  <a:gd name="T84" fmla="*/ 0 w 348"/>
                  <a:gd name="T85" fmla="*/ 0 h 222"/>
                  <a:gd name="T86" fmla="*/ 0 w 348"/>
                  <a:gd name="T87" fmla="*/ 0 h 222"/>
                  <a:gd name="T88" fmla="*/ 0 w 348"/>
                  <a:gd name="T89" fmla="*/ 0 h 222"/>
                  <a:gd name="T90" fmla="*/ 1 w 348"/>
                  <a:gd name="T91" fmla="*/ 0 h 222"/>
                  <a:gd name="T92" fmla="*/ 1 w 348"/>
                  <a:gd name="T93" fmla="*/ 1 h 222"/>
                  <a:gd name="T94" fmla="*/ 2 w 348"/>
                  <a:gd name="T95" fmla="*/ 1 h 222"/>
                  <a:gd name="T96" fmla="*/ 2 w 348"/>
                  <a:gd name="T97" fmla="*/ 1 h 222"/>
                  <a:gd name="T98" fmla="*/ 3 w 348"/>
                  <a:gd name="T99" fmla="*/ 1 h 222"/>
                  <a:gd name="T100" fmla="*/ 4 w 348"/>
                  <a:gd name="T101" fmla="*/ 2 h 222"/>
                  <a:gd name="T102" fmla="*/ 4 w 348"/>
                  <a:gd name="T103" fmla="*/ 2 h 222"/>
                  <a:gd name="T104" fmla="*/ 5 w 348"/>
                  <a:gd name="T105" fmla="*/ 2 h 222"/>
                  <a:gd name="T106" fmla="*/ 6 w 348"/>
                  <a:gd name="T107" fmla="*/ 3 h 222"/>
                  <a:gd name="T108" fmla="*/ 7 w 348"/>
                  <a:gd name="T109" fmla="*/ 3 h 222"/>
                  <a:gd name="T110" fmla="*/ 7 w 348"/>
                  <a:gd name="T111" fmla="*/ 4 h 222"/>
                  <a:gd name="T112" fmla="*/ 8 w 348"/>
                  <a:gd name="T113" fmla="*/ 5 h 222"/>
                  <a:gd name="T114" fmla="*/ 9 w 348"/>
                  <a:gd name="T115" fmla="*/ 5 h 222"/>
                  <a:gd name="T116" fmla="*/ 10 w 348"/>
                  <a:gd name="T117" fmla="*/ 6 h 222"/>
                  <a:gd name="T118" fmla="*/ 10 w 348"/>
                  <a:gd name="T119" fmla="*/ 7 h 222"/>
                  <a:gd name="T120" fmla="*/ 11 w 348"/>
                  <a:gd name="T121" fmla="*/ 8 h 22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48"/>
                  <a:gd name="T184" fmla="*/ 0 h 222"/>
                  <a:gd name="T185" fmla="*/ 348 w 348"/>
                  <a:gd name="T186" fmla="*/ 222 h 22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48" h="222">
                    <a:moveTo>
                      <a:pt x="290" y="69"/>
                    </a:moveTo>
                    <a:lnTo>
                      <a:pt x="306" y="81"/>
                    </a:lnTo>
                    <a:lnTo>
                      <a:pt x="315" y="95"/>
                    </a:lnTo>
                    <a:lnTo>
                      <a:pt x="321" y="110"/>
                    </a:lnTo>
                    <a:lnTo>
                      <a:pt x="321" y="126"/>
                    </a:lnTo>
                    <a:lnTo>
                      <a:pt x="318" y="139"/>
                    </a:lnTo>
                    <a:lnTo>
                      <a:pt x="312" y="150"/>
                    </a:lnTo>
                    <a:lnTo>
                      <a:pt x="302" y="161"/>
                    </a:lnTo>
                    <a:lnTo>
                      <a:pt x="292" y="170"/>
                    </a:lnTo>
                    <a:lnTo>
                      <a:pt x="279" y="180"/>
                    </a:lnTo>
                    <a:lnTo>
                      <a:pt x="265" y="188"/>
                    </a:lnTo>
                    <a:lnTo>
                      <a:pt x="252" y="198"/>
                    </a:lnTo>
                    <a:lnTo>
                      <a:pt x="239" y="207"/>
                    </a:lnTo>
                    <a:lnTo>
                      <a:pt x="236" y="210"/>
                    </a:lnTo>
                    <a:lnTo>
                      <a:pt x="235" y="213"/>
                    </a:lnTo>
                    <a:lnTo>
                      <a:pt x="236" y="216"/>
                    </a:lnTo>
                    <a:lnTo>
                      <a:pt x="239" y="219"/>
                    </a:lnTo>
                    <a:lnTo>
                      <a:pt x="244" y="221"/>
                    </a:lnTo>
                    <a:lnTo>
                      <a:pt x="248" y="222"/>
                    </a:lnTo>
                    <a:lnTo>
                      <a:pt x="254" y="221"/>
                    </a:lnTo>
                    <a:lnTo>
                      <a:pt x="258" y="219"/>
                    </a:lnTo>
                    <a:lnTo>
                      <a:pt x="287" y="206"/>
                    </a:lnTo>
                    <a:lnTo>
                      <a:pt x="310" y="188"/>
                    </a:lnTo>
                    <a:lnTo>
                      <a:pt x="331" y="168"/>
                    </a:lnTo>
                    <a:lnTo>
                      <a:pt x="344" y="147"/>
                    </a:lnTo>
                    <a:lnTo>
                      <a:pt x="348" y="124"/>
                    </a:lnTo>
                    <a:lnTo>
                      <a:pt x="345" y="102"/>
                    </a:lnTo>
                    <a:lnTo>
                      <a:pt x="334" y="81"/>
                    </a:lnTo>
                    <a:lnTo>
                      <a:pt x="310" y="62"/>
                    </a:lnTo>
                    <a:lnTo>
                      <a:pt x="293" y="52"/>
                    </a:lnTo>
                    <a:lnTo>
                      <a:pt x="273" y="43"/>
                    </a:lnTo>
                    <a:lnTo>
                      <a:pt x="249" y="34"/>
                    </a:lnTo>
                    <a:lnTo>
                      <a:pt x="226" y="27"/>
                    </a:lnTo>
                    <a:lnTo>
                      <a:pt x="202" y="21"/>
                    </a:lnTo>
                    <a:lnTo>
                      <a:pt x="176" y="16"/>
                    </a:lnTo>
                    <a:lnTo>
                      <a:pt x="151" y="11"/>
                    </a:lnTo>
                    <a:lnTo>
                      <a:pt x="125" y="7"/>
                    </a:lnTo>
                    <a:lnTo>
                      <a:pt x="102" y="4"/>
                    </a:lnTo>
                    <a:lnTo>
                      <a:pt x="78" y="2"/>
                    </a:lnTo>
                    <a:lnTo>
                      <a:pt x="58" y="0"/>
                    </a:lnTo>
                    <a:lnTo>
                      <a:pt x="39" y="0"/>
                    </a:lnTo>
                    <a:lnTo>
                      <a:pt x="23" y="0"/>
                    </a:lnTo>
                    <a:lnTo>
                      <a:pt x="12" y="1"/>
                    </a:lnTo>
                    <a:lnTo>
                      <a:pt x="4" y="3"/>
                    </a:lnTo>
                    <a:lnTo>
                      <a:pt x="0" y="5"/>
                    </a:lnTo>
                    <a:lnTo>
                      <a:pt x="14" y="7"/>
                    </a:lnTo>
                    <a:lnTo>
                      <a:pt x="30" y="8"/>
                    </a:lnTo>
                    <a:lnTo>
                      <a:pt x="46" y="10"/>
                    </a:lnTo>
                    <a:lnTo>
                      <a:pt x="64" y="12"/>
                    </a:lnTo>
                    <a:lnTo>
                      <a:pt x="83" y="14"/>
                    </a:lnTo>
                    <a:lnTo>
                      <a:pt x="102" y="16"/>
                    </a:lnTo>
                    <a:lnTo>
                      <a:pt x="120" y="19"/>
                    </a:lnTo>
                    <a:lnTo>
                      <a:pt x="141" y="22"/>
                    </a:lnTo>
                    <a:lnTo>
                      <a:pt x="160" y="26"/>
                    </a:lnTo>
                    <a:lnTo>
                      <a:pt x="180" y="30"/>
                    </a:lnTo>
                    <a:lnTo>
                      <a:pt x="200" y="35"/>
                    </a:lnTo>
                    <a:lnTo>
                      <a:pt x="219" y="41"/>
                    </a:lnTo>
                    <a:lnTo>
                      <a:pt x="238" y="47"/>
                    </a:lnTo>
                    <a:lnTo>
                      <a:pt x="257" y="53"/>
                    </a:lnTo>
                    <a:lnTo>
                      <a:pt x="274" y="61"/>
                    </a:lnTo>
                    <a:lnTo>
                      <a:pt x="290" y="6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7" name="Freeform 43"/>
              <p:cNvSpPr>
                <a:spLocks/>
              </p:cNvSpPr>
              <p:nvPr/>
            </p:nvSpPr>
            <p:spPr bwMode="auto">
              <a:xfrm>
                <a:off x="1162" y="2273"/>
                <a:ext cx="48" cy="103"/>
              </a:xfrm>
              <a:custGeom>
                <a:avLst/>
                <a:gdLst>
                  <a:gd name="T0" fmla="*/ 0 w 142"/>
                  <a:gd name="T1" fmla="*/ 14 h 207"/>
                  <a:gd name="T2" fmla="*/ 0 w 142"/>
                  <a:gd name="T3" fmla="*/ 16 h 207"/>
                  <a:gd name="T4" fmla="*/ 0 w 142"/>
                  <a:gd name="T5" fmla="*/ 18 h 207"/>
                  <a:gd name="T6" fmla="*/ 1 w 142"/>
                  <a:gd name="T7" fmla="*/ 20 h 207"/>
                  <a:gd name="T8" fmla="*/ 1 w 142"/>
                  <a:gd name="T9" fmla="*/ 21 h 207"/>
                  <a:gd name="T10" fmla="*/ 2 w 142"/>
                  <a:gd name="T11" fmla="*/ 23 h 207"/>
                  <a:gd name="T12" fmla="*/ 3 w 142"/>
                  <a:gd name="T13" fmla="*/ 24 h 207"/>
                  <a:gd name="T14" fmla="*/ 3 w 142"/>
                  <a:gd name="T15" fmla="*/ 25 h 207"/>
                  <a:gd name="T16" fmla="*/ 4 w 142"/>
                  <a:gd name="T17" fmla="*/ 25 h 207"/>
                  <a:gd name="T18" fmla="*/ 5 w 142"/>
                  <a:gd name="T19" fmla="*/ 25 h 207"/>
                  <a:gd name="T20" fmla="*/ 5 w 142"/>
                  <a:gd name="T21" fmla="*/ 25 h 207"/>
                  <a:gd name="T22" fmla="*/ 5 w 142"/>
                  <a:gd name="T23" fmla="*/ 25 h 207"/>
                  <a:gd name="T24" fmla="*/ 5 w 142"/>
                  <a:gd name="T25" fmla="*/ 24 h 207"/>
                  <a:gd name="T26" fmla="*/ 5 w 142"/>
                  <a:gd name="T27" fmla="*/ 24 h 207"/>
                  <a:gd name="T28" fmla="*/ 5 w 142"/>
                  <a:gd name="T29" fmla="*/ 23 h 207"/>
                  <a:gd name="T30" fmla="*/ 5 w 142"/>
                  <a:gd name="T31" fmla="*/ 23 h 207"/>
                  <a:gd name="T32" fmla="*/ 5 w 142"/>
                  <a:gd name="T33" fmla="*/ 22 h 207"/>
                  <a:gd name="T34" fmla="*/ 4 w 142"/>
                  <a:gd name="T35" fmla="*/ 22 h 207"/>
                  <a:gd name="T36" fmla="*/ 3 w 142"/>
                  <a:gd name="T37" fmla="*/ 21 h 207"/>
                  <a:gd name="T38" fmla="*/ 2 w 142"/>
                  <a:gd name="T39" fmla="*/ 19 h 207"/>
                  <a:gd name="T40" fmla="*/ 2 w 142"/>
                  <a:gd name="T41" fmla="*/ 18 h 207"/>
                  <a:gd name="T42" fmla="*/ 2 w 142"/>
                  <a:gd name="T43" fmla="*/ 16 h 207"/>
                  <a:gd name="T44" fmla="*/ 1 w 142"/>
                  <a:gd name="T45" fmla="*/ 14 h 207"/>
                  <a:gd name="T46" fmla="*/ 1 w 142"/>
                  <a:gd name="T47" fmla="*/ 12 h 207"/>
                  <a:gd name="T48" fmla="*/ 2 w 142"/>
                  <a:gd name="T49" fmla="*/ 9 h 207"/>
                  <a:gd name="T50" fmla="*/ 2 w 142"/>
                  <a:gd name="T51" fmla="*/ 8 h 207"/>
                  <a:gd name="T52" fmla="*/ 3 w 142"/>
                  <a:gd name="T53" fmla="*/ 6 h 207"/>
                  <a:gd name="T54" fmla="*/ 3 w 142"/>
                  <a:gd name="T55" fmla="*/ 5 h 207"/>
                  <a:gd name="T56" fmla="*/ 4 w 142"/>
                  <a:gd name="T57" fmla="*/ 3 h 207"/>
                  <a:gd name="T58" fmla="*/ 5 w 142"/>
                  <a:gd name="T59" fmla="*/ 2 h 207"/>
                  <a:gd name="T60" fmla="*/ 5 w 142"/>
                  <a:gd name="T61" fmla="*/ 1 h 207"/>
                  <a:gd name="T62" fmla="*/ 5 w 142"/>
                  <a:gd name="T63" fmla="*/ 0 h 207"/>
                  <a:gd name="T64" fmla="*/ 5 w 142"/>
                  <a:gd name="T65" fmla="*/ 0 h 207"/>
                  <a:gd name="T66" fmla="*/ 5 w 142"/>
                  <a:gd name="T67" fmla="*/ 0 h 207"/>
                  <a:gd name="T68" fmla="*/ 4 w 142"/>
                  <a:gd name="T69" fmla="*/ 1 h 207"/>
                  <a:gd name="T70" fmla="*/ 3 w 142"/>
                  <a:gd name="T71" fmla="*/ 2 h 207"/>
                  <a:gd name="T72" fmla="*/ 2 w 142"/>
                  <a:gd name="T73" fmla="*/ 4 h 207"/>
                  <a:gd name="T74" fmla="*/ 1 w 142"/>
                  <a:gd name="T75" fmla="*/ 6 h 207"/>
                  <a:gd name="T76" fmla="*/ 1 w 142"/>
                  <a:gd name="T77" fmla="*/ 9 h 207"/>
                  <a:gd name="T78" fmla="*/ 0 w 142"/>
                  <a:gd name="T79" fmla="*/ 11 h 207"/>
                  <a:gd name="T80" fmla="*/ 0 w 142"/>
                  <a:gd name="T81" fmla="*/ 14 h 20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2"/>
                  <a:gd name="T124" fmla="*/ 0 h 207"/>
                  <a:gd name="T125" fmla="*/ 142 w 142"/>
                  <a:gd name="T126" fmla="*/ 207 h 207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2" h="207">
                    <a:moveTo>
                      <a:pt x="0" y="113"/>
                    </a:moveTo>
                    <a:lnTo>
                      <a:pt x="0" y="130"/>
                    </a:lnTo>
                    <a:lnTo>
                      <a:pt x="6" y="146"/>
                    </a:lnTo>
                    <a:lnTo>
                      <a:pt x="16" y="161"/>
                    </a:lnTo>
                    <a:lnTo>
                      <a:pt x="31" y="174"/>
                    </a:lnTo>
                    <a:lnTo>
                      <a:pt x="48" y="185"/>
                    </a:lnTo>
                    <a:lnTo>
                      <a:pt x="68" y="195"/>
                    </a:lnTo>
                    <a:lnTo>
                      <a:pt x="92" y="202"/>
                    </a:lnTo>
                    <a:lnTo>
                      <a:pt x="115" y="206"/>
                    </a:lnTo>
                    <a:lnTo>
                      <a:pt x="122" y="207"/>
                    </a:lnTo>
                    <a:lnTo>
                      <a:pt x="129" y="205"/>
                    </a:lnTo>
                    <a:lnTo>
                      <a:pt x="135" y="202"/>
                    </a:lnTo>
                    <a:lnTo>
                      <a:pt x="138" y="198"/>
                    </a:lnTo>
                    <a:lnTo>
                      <a:pt x="138" y="193"/>
                    </a:lnTo>
                    <a:lnTo>
                      <a:pt x="137" y="188"/>
                    </a:lnTo>
                    <a:lnTo>
                      <a:pt x="132" y="184"/>
                    </a:lnTo>
                    <a:lnTo>
                      <a:pt x="125" y="182"/>
                    </a:lnTo>
                    <a:lnTo>
                      <a:pt x="102" y="176"/>
                    </a:lnTo>
                    <a:lnTo>
                      <a:pt x="80" y="168"/>
                    </a:lnTo>
                    <a:lnTo>
                      <a:pt x="63" y="157"/>
                    </a:lnTo>
                    <a:lnTo>
                      <a:pt x="50" y="145"/>
                    </a:lnTo>
                    <a:lnTo>
                      <a:pt x="41" y="130"/>
                    </a:lnTo>
                    <a:lnTo>
                      <a:pt x="37" y="114"/>
                    </a:lnTo>
                    <a:lnTo>
                      <a:pt x="37" y="97"/>
                    </a:lnTo>
                    <a:lnTo>
                      <a:pt x="44" y="79"/>
                    </a:lnTo>
                    <a:lnTo>
                      <a:pt x="54" y="65"/>
                    </a:lnTo>
                    <a:lnTo>
                      <a:pt x="70" y="52"/>
                    </a:lnTo>
                    <a:lnTo>
                      <a:pt x="87" y="40"/>
                    </a:lnTo>
                    <a:lnTo>
                      <a:pt x="106" y="29"/>
                    </a:lnTo>
                    <a:lnTo>
                      <a:pt x="122" y="20"/>
                    </a:lnTo>
                    <a:lnTo>
                      <a:pt x="135" y="11"/>
                    </a:lnTo>
                    <a:lnTo>
                      <a:pt x="142" y="5"/>
                    </a:lnTo>
                    <a:lnTo>
                      <a:pt x="142" y="0"/>
                    </a:lnTo>
                    <a:lnTo>
                      <a:pt x="126" y="4"/>
                    </a:lnTo>
                    <a:lnTo>
                      <a:pt x="106" y="11"/>
                    </a:lnTo>
                    <a:lnTo>
                      <a:pt x="84" y="23"/>
                    </a:lnTo>
                    <a:lnTo>
                      <a:pt x="61" y="37"/>
                    </a:lnTo>
                    <a:lnTo>
                      <a:pt x="39" y="53"/>
                    </a:lnTo>
                    <a:lnTo>
                      <a:pt x="22" y="72"/>
                    </a:lnTo>
                    <a:lnTo>
                      <a:pt x="8" y="93"/>
                    </a:lnTo>
                    <a:lnTo>
                      <a:pt x="0" y="1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8" name="Freeform 44"/>
              <p:cNvSpPr>
                <a:spLocks/>
              </p:cNvSpPr>
              <p:nvPr/>
            </p:nvSpPr>
            <p:spPr bwMode="auto">
              <a:xfrm>
                <a:off x="1492" y="2206"/>
                <a:ext cx="101" cy="135"/>
              </a:xfrm>
              <a:custGeom>
                <a:avLst/>
                <a:gdLst>
                  <a:gd name="T0" fmla="*/ 9 w 303"/>
                  <a:gd name="T1" fmla="*/ 13 h 272"/>
                  <a:gd name="T2" fmla="*/ 10 w 303"/>
                  <a:gd name="T3" fmla="*/ 15 h 272"/>
                  <a:gd name="T4" fmla="*/ 10 w 303"/>
                  <a:gd name="T5" fmla="*/ 17 h 272"/>
                  <a:gd name="T6" fmla="*/ 10 w 303"/>
                  <a:gd name="T7" fmla="*/ 20 h 272"/>
                  <a:gd name="T8" fmla="*/ 9 w 303"/>
                  <a:gd name="T9" fmla="*/ 22 h 272"/>
                  <a:gd name="T10" fmla="*/ 9 w 303"/>
                  <a:gd name="T11" fmla="*/ 24 h 272"/>
                  <a:gd name="T12" fmla="*/ 8 w 303"/>
                  <a:gd name="T13" fmla="*/ 26 h 272"/>
                  <a:gd name="T14" fmla="*/ 6 w 303"/>
                  <a:gd name="T15" fmla="*/ 28 h 272"/>
                  <a:gd name="T16" fmla="*/ 6 w 303"/>
                  <a:gd name="T17" fmla="*/ 30 h 272"/>
                  <a:gd name="T18" fmla="*/ 6 w 303"/>
                  <a:gd name="T19" fmla="*/ 31 h 272"/>
                  <a:gd name="T20" fmla="*/ 5 w 303"/>
                  <a:gd name="T21" fmla="*/ 32 h 272"/>
                  <a:gd name="T22" fmla="*/ 6 w 303"/>
                  <a:gd name="T23" fmla="*/ 33 h 272"/>
                  <a:gd name="T24" fmla="*/ 6 w 303"/>
                  <a:gd name="T25" fmla="*/ 33 h 272"/>
                  <a:gd name="T26" fmla="*/ 6 w 303"/>
                  <a:gd name="T27" fmla="*/ 33 h 272"/>
                  <a:gd name="T28" fmla="*/ 7 w 303"/>
                  <a:gd name="T29" fmla="*/ 31 h 272"/>
                  <a:gd name="T30" fmla="*/ 8 w 303"/>
                  <a:gd name="T31" fmla="*/ 29 h 272"/>
                  <a:gd name="T32" fmla="*/ 9 w 303"/>
                  <a:gd name="T33" fmla="*/ 26 h 272"/>
                  <a:gd name="T34" fmla="*/ 11 w 303"/>
                  <a:gd name="T35" fmla="*/ 23 h 272"/>
                  <a:gd name="T36" fmla="*/ 11 w 303"/>
                  <a:gd name="T37" fmla="*/ 20 h 272"/>
                  <a:gd name="T38" fmla="*/ 11 w 303"/>
                  <a:gd name="T39" fmla="*/ 16 h 272"/>
                  <a:gd name="T40" fmla="*/ 10 w 303"/>
                  <a:gd name="T41" fmla="*/ 13 h 272"/>
                  <a:gd name="T42" fmla="*/ 9 w 303"/>
                  <a:gd name="T43" fmla="*/ 10 h 272"/>
                  <a:gd name="T44" fmla="*/ 8 w 303"/>
                  <a:gd name="T45" fmla="*/ 8 h 272"/>
                  <a:gd name="T46" fmla="*/ 7 w 303"/>
                  <a:gd name="T47" fmla="*/ 6 h 272"/>
                  <a:gd name="T48" fmla="*/ 6 w 303"/>
                  <a:gd name="T49" fmla="*/ 5 h 272"/>
                  <a:gd name="T50" fmla="*/ 4 w 303"/>
                  <a:gd name="T51" fmla="*/ 3 h 272"/>
                  <a:gd name="T52" fmla="*/ 3 w 303"/>
                  <a:gd name="T53" fmla="*/ 2 h 272"/>
                  <a:gd name="T54" fmla="*/ 2 w 303"/>
                  <a:gd name="T55" fmla="*/ 0 h 272"/>
                  <a:gd name="T56" fmla="*/ 1 w 303"/>
                  <a:gd name="T57" fmla="*/ 0 h 272"/>
                  <a:gd name="T58" fmla="*/ 0 w 303"/>
                  <a:gd name="T59" fmla="*/ 0 h 272"/>
                  <a:gd name="T60" fmla="*/ 0 w 303"/>
                  <a:gd name="T61" fmla="*/ 0 h 272"/>
                  <a:gd name="T62" fmla="*/ 2 w 303"/>
                  <a:gd name="T63" fmla="*/ 2 h 272"/>
                  <a:gd name="T64" fmla="*/ 3 w 303"/>
                  <a:gd name="T65" fmla="*/ 3 h 272"/>
                  <a:gd name="T66" fmla="*/ 4 w 303"/>
                  <a:gd name="T67" fmla="*/ 4 h 272"/>
                  <a:gd name="T68" fmla="*/ 5 w 303"/>
                  <a:gd name="T69" fmla="*/ 6 h 272"/>
                  <a:gd name="T70" fmla="*/ 6 w 303"/>
                  <a:gd name="T71" fmla="*/ 7 h 272"/>
                  <a:gd name="T72" fmla="*/ 8 w 303"/>
                  <a:gd name="T73" fmla="*/ 9 h 272"/>
                  <a:gd name="T74" fmla="*/ 9 w 303"/>
                  <a:gd name="T75" fmla="*/ 11 h 27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3"/>
                  <a:gd name="T115" fmla="*/ 0 h 272"/>
                  <a:gd name="T116" fmla="*/ 303 w 303"/>
                  <a:gd name="T117" fmla="*/ 272 h 27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3" h="272">
                    <a:moveTo>
                      <a:pt x="246" y="102"/>
                    </a:moveTo>
                    <a:lnTo>
                      <a:pt x="256" y="109"/>
                    </a:lnTo>
                    <a:lnTo>
                      <a:pt x="264" y="117"/>
                    </a:lnTo>
                    <a:lnTo>
                      <a:pt x="271" y="126"/>
                    </a:lnTo>
                    <a:lnTo>
                      <a:pt x="275" y="135"/>
                    </a:lnTo>
                    <a:lnTo>
                      <a:pt x="278" y="144"/>
                    </a:lnTo>
                    <a:lnTo>
                      <a:pt x="277" y="154"/>
                    </a:lnTo>
                    <a:lnTo>
                      <a:pt x="274" y="164"/>
                    </a:lnTo>
                    <a:lnTo>
                      <a:pt x="267" y="173"/>
                    </a:lnTo>
                    <a:lnTo>
                      <a:pt x="256" y="183"/>
                    </a:lnTo>
                    <a:lnTo>
                      <a:pt x="245" y="192"/>
                    </a:lnTo>
                    <a:lnTo>
                      <a:pt x="232" y="200"/>
                    </a:lnTo>
                    <a:lnTo>
                      <a:pt x="219" y="209"/>
                    </a:lnTo>
                    <a:lnTo>
                      <a:pt x="204" y="216"/>
                    </a:lnTo>
                    <a:lnTo>
                      <a:pt x="190" y="224"/>
                    </a:lnTo>
                    <a:lnTo>
                      <a:pt x="175" y="232"/>
                    </a:lnTo>
                    <a:lnTo>
                      <a:pt x="162" y="241"/>
                    </a:lnTo>
                    <a:lnTo>
                      <a:pt x="158" y="244"/>
                    </a:lnTo>
                    <a:lnTo>
                      <a:pt x="155" y="248"/>
                    </a:lnTo>
                    <a:lnTo>
                      <a:pt x="152" y="252"/>
                    </a:lnTo>
                    <a:lnTo>
                      <a:pt x="149" y="256"/>
                    </a:lnTo>
                    <a:lnTo>
                      <a:pt x="148" y="260"/>
                    </a:lnTo>
                    <a:lnTo>
                      <a:pt x="148" y="264"/>
                    </a:lnTo>
                    <a:lnTo>
                      <a:pt x="151" y="268"/>
                    </a:lnTo>
                    <a:lnTo>
                      <a:pt x="155" y="271"/>
                    </a:lnTo>
                    <a:lnTo>
                      <a:pt x="161" y="272"/>
                    </a:lnTo>
                    <a:lnTo>
                      <a:pt x="166" y="272"/>
                    </a:lnTo>
                    <a:lnTo>
                      <a:pt x="171" y="271"/>
                    </a:lnTo>
                    <a:lnTo>
                      <a:pt x="175" y="268"/>
                    </a:lnTo>
                    <a:lnTo>
                      <a:pt x="190" y="256"/>
                    </a:lnTo>
                    <a:lnTo>
                      <a:pt x="206" y="246"/>
                    </a:lnTo>
                    <a:lnTo>
                      <a:pt x="222" y="236"/>
                    </a:lnTo>
                    <a:lnTo>
                      <a:pt x="239" y="226"/>
                    </a:lnTo>
                    <a:lnTo>
                      <a:pt x="255" y="216"/>
                    </a:lnTo>
                    <a:lnTo>
                      <a:pt x="271" y="204"/>
                    </a:lnTo>
                    <a:lnTo>
                      <a:pt x="284" y="192"/>
                    </a:lnTo>
                    <a:lnTo>
                      <a:pt x="294" y="179"/>
                    </a:lnTo>
                    <a:lnTo>
                      <a:pt x="301" y="163"/>
                    </a:lnTo>
                    <a:lnTo>
                      <a:pt x="303" y="148"/>
                    </a:lnTo>
                    <a:lnTo>
                      <a:pt x="300" y="133"/>
                    </a:lnTo>
                    <a:lnTo>
                      <a:pt x="293" y="118"/>
                    </a:lnTo>
                    <a:lnTo>
                      <a:pt x="281" y="105"/>
                    </a:lnTo>
                    <a:lnTo>
                      <a:pt x="268" y="92"/>
                    </a:lnTo>
                    <a:lnTo>
                      <a:pt x="251" y="82"/>
                    </a:lnTo>
                    <a:lnTo>
                      <a:pt x="232" y="73"/>
                    </a:lnTo>
                    <a:lnTo>
                      <a:pt x="217" y="67"/>
                    </a:lnTo>
                    <a:lnTo>
                      <a:pt x="201" y="61"/>
                    </a:lnTo>
                    <a:lnTo>
                      <a:pt x="185" y="54"/>
                    </a:lnTo>
                    <a:lnTo>
                      <a:pt x="168" y="47"/>
                    </a:lnTo>
                    <a:lnTo>
                      <a:pt x="151" y="40"/>
                    </a:lnTo>
                    <a:lnTo>
                      <a:pt x="132" y="34"/>
                    </a:lnTo>
                    <a:lnTo>
                      <a:pt x="114" y="27"/>
                    </a:lnTo>
                    <a:lnTo>
                      <a:pt x="97" y="21"/>
                    </a:lnTo>
                    <a:lnTo>
                      <a:pt x="81" y="16"/>
                    </a:lnTo>
                    <a:lnTo>
                      <a:pt x="65" y="11"/>
                    </a:lnTo>
                    <a:lnTo>
                      <a:pt x="49" y="7"/>
                    </a:lnTo>
                    <a:lnTo>
                      <a:pt x="36" y="4"/>
                    </a:lnTo>
                    <a:lnTo>
                      <a:pt x="24" y="1"/>
                    </a:lnTo>
                    <a:lnTo>
                      <a:pt x="14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3" y="7"/>
                    </a:lnTo>
                    <a:lnTo>
                      <a:pt x="27" y="12"/>
                    </a:lnTo>
                    <a:lnTo>
                      <a:pt x="43" y="17"/>
                    </a:lnTo>
                    <a:lnTo>
                      <a:pt x="58" y="22"/>
                    </a:lnTo>
                    <a:lnTo>
                      <a:pt x="74" y="27"/>
                    </a:lnTo>
                    <a:lnTo>
                      <a:pt x="90" y="32"/>
                    </a:lnTo>
                    <a:lnTo>
                      <a:pt x="106" y="38"/>
                    </a:lnTo>
                    <a:lnTo>
                      <a:pt x="122" y="44"/>
                    </a:lnTo>
                    <a:lnTo>
                      <a:pt x="139" y="50"/>
                    </a:lnTo>
                    <a:lnTo>
                      <a:pt x="155" y="57"/>
                    </a:lnTo>
                    <a:lnTo>
                      <a:pt x="171" y="63"/>
                    </a:lnTo>
                    <a:lnTo>
                      <a:pt x="187" y="70"/>
                    </a:lnTo>
                    <a:lnTo>
                      <a:pt x="203" y="78"/>
                    </a:lnTo>
                    <a:lnTo>
                      <a:pt x="217" y="85"/>
                    </a:lnTo>
                    <a:lnTo>
                      <a:pt x="232" y="93"/>
                    </a:lnTo>
                    <a:lnTo>
                      <a:pt x="246" y="1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</p:grpSp>
      <p:grpSp>
        <p:nvGrpSpPr>
          <p:cNvPr id="13326" name="Group 45"/>
          <p:cNvGrpSpPr>
            <a:grpSpLocks/>
          </p:cNvGrpSpPr>
          <p:nvPr/>
        </p:nvGrpSpPr>
        <p:grpSpPr bwMode="auto">
          <a:xfrm>
            <a:off x="3467100" y="1827213"/>
            <a:ext cx="495300" cy="622300"/>
            <a:chOff x="2870" y="1518"/>
            <a:chExt cx="292" cy="320"/>
          </a:xfrm>
        </p:grpSpPr>
        <p:graphicFrame>
          <p:nvGraphicFramePr>
            <p:cNvPr id="13316" name="Object 46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4" imgW="819000" imgH="847800" progId="MS_ClipArt_Gallery.2">
                    <p:embed/>
                  </p:oleObj>
                </mc:Choice>
                <mc:Fallback>
                  <p:oleObj name="Clip" r:id="rId4" imgW="819000" imgH="84780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17" name="Object 47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6" imgW="1266840" imgH="1200240" progId="MS_ClipArt_Gallery.2">
                    <p:embed/>
                  </p:oleObj>
                </mc:Choice>
                <mc:Fallback>
                  <p:oleObj name="Clip" r:id="rId6" imgW="1266840" imgH="120024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327" name="Group 48"/>
          <p:cNvGrpSpPr>
            <a:grpSpLocks/>
          </p:cNvGrpSpPr>
          <p:nvPr/>
        </p:nvGrpSpPr>
        <p:grpSpPr bwMode="auto">
          <a:xfrm>
            <a:off x="4325938" y="1347788"/>
            <a:ext cx="495300" cy="622300"/>
            <a:chOff x="2870" y="1518"/>
            <a:chExt cx="292" cy="320"/>
          </a:xfrm>
        </p:grpSpPr>
        <p:graphicFrame>
          <p:nvGraphicFramePr>
            <p:cNvPr id="13314" name="Object 49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8" imgW="819000" imgH="847800" progId="MS_ClipArt_Gallery.2">
                    <p:embed/>
                  </p:oleObj>
                </mc:Choice>
                <mc:Fallback>
                  <p:oleObj name="Clip" r:id="rId8" imgW="819000" imgH="84780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15" name="Object 50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9" imgW="1266840" imgH="1200240" progId="MS_ClipArt_Gallery.2">
                    <p:embed/>
                  </p:oleObj>
                </mc:Choice>
                <mc:Fallback>
                  <p:oleObj name="Clip" r:id="rId9" imgW="1266840" imgH="120024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328" name="Text Box 51"/>
          <p:cNvSpPr txBox="1">
            <a:spLocks noChangeArrowheads="1"/>
          </p:cNvSpPr>
          <p:nvPr/>
        </p:nvSpPr>
        <p:spPr bwMode="auto">
          <a:xfrm>
            <a:off x="3251200" y="2347913"/>
            <a:ext cx="5052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H1</a:t>
            </a:r>
          </a:p>
        </p:txBody>
      </p:sp>
      <p:sp>
        <p:nvSpPr>
          <p:cNvPr id="13329" name="Text Box 52"/>
          <p:cNvSpPr txBox="1">
            <a:spLocks noChangeArrowheads="1"/>
          </p:cNvSpPr>
          <p:nvPr/>
        </p:nvSpPr>
        <p:spPr bwMode="auto">
          <a:xfrm>
            <a:off x="5851526" y="2376488"/>
            <a:ext cx="4924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R1</a:t>
            </a:r>
          </a:p>
        </p:txBody>
      </p:sp>
      <p:grpSp>
        <p:nvGrpSpPr>
          <p:cNvPr id="11" name="Group 53"/>
          <p:cNvGrpSpPr>
            <a:grpSpLocks/>
          </p:cNvGrpSpPr>
          <p:nvPr/>
        </p:nvGrpSpPr>
        <p:grpSpPr bwMode="auto">
          <a:xfrm>
            <a:off x="1873250" y="2392364"/>
            <a:ext cx="5527676" cy="3916362"/>
            <a:chOff x="268" y="1180"/>
            <a:chExt cx="3482" cy="2467"/>
          </a:xfrm>
        </p:grpSpPr>
        <p:sp>
          <p:nvSpPr>
            <p:cNvPr id="13360" name="Line 54"/>
            <p:cNvSpPr>
              <a:spLocks noChangeShapeType="1"/>
            </p:cNvSpPr>
            <p:nvPr/>
          </p:nvSpPr>
          <p:spPr bwMode="auto">
            <a:xfrm>
              <a:off x="1612" y="1180"/>
              <a:ext cx="566" cy="21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61" name="Rectangle 55"/>
            <p:cNvSpPr>
              <a:spLocks noChangeArrowheads="1"/>
            </p:cNvSpPr>
            <p:nvPr/>
          </p:nvSpPr>
          <p:spPr bwMode="auto">
            <a:xfrm>
              <a:off x="358" y="2897"/>
              <a:ext cx="3280" cy="26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62" name="Freeform 56"/>
            <p:cNvSpPr>
              <a:spLocks/>
            </p:cNvSpPr>
            <p:nvPr/>
          </p:nvSpPr>
          <p:spPr bwMode="auto">
            <a:xfrm>
              <a:off x="268" y="1426"/>
              <a:ext cx="3374" cy="1668"/>
            </a:xfrm>
            <a:custGeom>
              <a:avLst/>
              <a:gdLst>
                <a:gd name="T0" fmla="*/ 1397 w 3374"/>
                <a:gd name="T1" fmla="*/ 0 h 1668"/>
                <a:gd name="T2" fmla="*/ 104 w 3374"/>
                <a:gd name="T3" fmla="*/ 1445 h 1668"/>
                <a:gd name="T4" fmla="*/ 1294 w 3374"/>
                <a:gd name="T5" fmla="*/ 1418 h 1668"/>
                <a:gd name="T6" fmla="*/ 3374 w 3374"/>
                <a:gd name="T7" fmla="*/ 1445 h 1668"/>
                <a:gd name="T8" fmla="*/ 1585 w 3374"/>
                <a:gd name="T9" fmla="*/ 75 h 1668"/>
                <a:gd name="T10" fmla="*/ 1397 w 3374"/>
                <a:gd name="T11" fmla="*/ 0 h 16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74"/>
                <a:gd name="T19" fmla="*/ 0 h 1668"/>
                <a:gd name="T20" fmla="*/ 3374 w 3374"/>
                <a:gd name="T21" fmla="*/ 1668 h 16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74" h="1668">
                  <a:moveTo>
                    <a:pt x="1397" y="0"/>
                  </a:moveTo>
                  <a:cubicBezTo>
                    <a:pt x="1255" y="557"/>
                    <a:pt x="999" y="1064"/>
                    <a:pt x="104" y="1445"/>
                  </a:cubicBezTo>
                  <a:cubicBezTo>
                    <a:pt x="0" y="1641"/>
                    <a:pt x="719" y="1436"/>
                    <a:pt x="1294" y="1418"/>
                  </a:cubicBezTo>
                  <a:cubicBezTo>
                    <a:pt x="1839" y="1418"/>
                    <a:pt x="3326" y="1668"/>
                    <a:pt x="3374" y="1445"/>
                  </a:cubicBezTo>
                  <a:cubicBezTo>
                    <a:pt x="1983" y="1002"/>
                    <a:pt x="1929" y="582"/>
                    <a:pt x="1585" y="75"/>
                  </a:cubicBezTo>
                  <a:cubicBezTo>
                    <a:pt x="1491" y="25"/>
                    <a:pt x="1529" y="67"/>
                    <a:pt x="1397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bg1">
                    <a:alpha val="17998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63" name="Rectangle 57"/>
            <p:cNvSpPr>
              <a:spLocks noChangeArrowheads="1"/>
            </p:cNvSpPr>
            <p:nvPr/>
          </p:nvSpPr>
          <p:spPr bwMode="auto">
            <a:xfrm rot="1284652">
              <a:off x="1621" y="1314"/>
              <a:ext cx="355" cy="11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64" name="Text Box 58"/>
            <p:cNvSpPr txBox="1">
              <a:spLocks noChangeArrowheads="1"/>
            </p:cNvSpPr>
            <p:nvPr/>
          </p:nvSpPr>
          <p:spPr bwMode="auto">
            <a:xfrm>
              <a:off x="540" y="2923"/>
              <a:ext cx="292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6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AP MAC </a:t>
              </a:r>
              <a:r>
                <a:rPr lang="en-US" sz="1600" u="none" dirty="0" err="1">
                  <a:latin typeface="Verdana" panose="020B0604030504040204" pitchFamily="34" charset="0"/>
                  <a:ea typeface="Verdana" panose="020B0604030504040204" pitchFamily="34" charset="0"/>
                </a:rPr>
                <a:t>addr</a:t>
              </a:r>
              <a:r>
                <a:rPr lang="en-US" sz="16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   H1 MAC </a:t>
              </a:r>
              <a:r>
                <a:rPr lang="en-US" sz="1600" u="none" dirty="0" err="1">
                  <a:latin typeface="Verdana" panose="020B0604030504040204" pitchFamily="34" charset="0"/>
                  <a:ea typeface="Verdana" panose="020B0604030504040204" pitchFamily="34" charset="0"/>
                </a:rPr>
                <a:t>addr</a:t>
              </a:r>
              <a:r>
                <a:rPr lang="en-US" sz="16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   R1 MAC </a:t>
              </a:r>
              <a:r>
                <a:rPr lang="en-US" sz="1600" u="none" dirty="0" err="1">
                  <a:latin typeface="Verdana" panose="020B0604030504040204" pitchFamily="34" charset="0"/>
                  <a:ea typeface="Verdana" panose="020B0604030504040204" pitchFamily="34" charset="0"/>
                </a:rPr>
                <a:t>addr</a:t>
              </a:r>
              <a:endParaRPr lang="en-US" sz="1600" u="none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65" name="Line 59"/>
            <p:cNvSpPr>
              <a:spLocks noChangeShapeType="1"/>
            </p:cNvSpPr>
            <p:nvPr/>
          </p:nvSpPr>
          <p:spPr bwMode="auto">
            <a:xfrm>
              <a:off x="560" y="2897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66" name="Line 60"/>
            <p:cNvSpPr>
              <a:spLocks noChangeShapeType="1"/>
            </p:cNvSpPr>
            <p:nvPr/>
          </p:nvSpPr>
          <p:spPr bwMode="auto">
            <a:xfrm>
              <a:off x="1520" y="2897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67" name="Line 61"/>
            <p:cNvSpPr>
              <a:spLocks noChangeShapeType="1"/>
            </p:cNvSpPr>
            <p:nvPr/>
          </p:nvSpPr>
          <p:spPr bwMode="auto">
            <a:xfrm>
              <a:off x="2480" y="2897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grpSp>
          <p:nvGrpSpPr>
            <p:cNvPr id="13368" name="Group 62"/>
            <p:cNvGrpSpPr>
              <a:grpSpLocks/>
            </p:cNvGrpSpPr>
            <p:nvPr/>
          </p:nvGrpSpPr>
          <p:grpSpPr bwMode="auto">
            <a:xfrm>
              <a:off x="396" y="3107"/>
              <a:ext cx="120" cy="114"/>
              <a:chOff x="1300" y="3186"/>
              <a:chExt cx="120" cy="114"/>
            </a:xfrm>
          </p:grpSpPr>
          <p:sp>
            <p:nvSpPr>
              <p:cNvPr id="13386" name="Rectangle 63"/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87" name="Freeform 64"/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88" name="Freeform 65"/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grpSp>
          <p:nvGrpSpPr>
            <p:cNvPr id="13369" name="Group 66"/>
            <p:cNvGrpSpPr>
              <a:grpSpLocks/>
            </p:cNvGrpSpPr>
            <p:nvPr/>
          </p:nvGrpSpPr>
          <p:grpSpPr bwMode="auto">
            <a:xfrm>
              <a:off x="412" y="2839"/>
              <a:ext cx="120" cy="114"/>
              <a:chOff x="1300" y="3186"/>
              <a:chExt cx="120" cy="114"/>
            </a:xfrm>
          </p:grpSpPr>
          <p:sp>
            <p:nvSpPr>
              <p:cNvPr id="13383" name="Rectangle 67"/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84" name="Freeform 68"/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85" name="Freeform 69"/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grpSp>
          <p:nvGrpSpPr>
            <p:cNvPr id="13370" name="Group 70"/>
            <p:cNvGrpSpPr>
              <a:grpSpLocks/>
            </p:cNvGrpSpPr>
            <p:nvPr/>
          </p:nvGrpSpPr>
          <p:grpSpPr bwMode="auto">
            <a:xfrm>
              <a:off x="3456" y="2851"/>
              <a:ext cx="120" cy="114"/>
              <a:chOff x="1300" y="3186"/>
              <a:chExt cx="120" cy="114"/>
            </a:xfrm>
          </p:grpSpPr>
          <p:sp>
            <p:nvSpPr>
              <p:cNvPr id="13380" name="Rectangle 71"/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81" name="Freeform 72"/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82" name="Freeform 73"/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sp>
          <p:nvSpPr>
            <p:cNvPr id="13371" name="Line 74"/>
            <p:cNvSpPr>
              <a:spLocks noChangeShapeType="1"/>
            </p:cNvSpPr>
            <p:nvPr/>
          </p:nvSpPr>
          <p:spPr bwMode="auto">
            <a:xfrm>
              <a:off x="3404" y="2903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grpSp>
          <p:nvGrpSpPr>
            <p:cNvPr id="13372" name="Group 75"/>
            <p:cNvGrpSpPr>
              <a:grpSpLocks/>
            </p:cNvGrpSpPr>
            <p:nvPr/>
          </p:nvGrpSpPr>
          <p:grpSpPr bwMode="auto">
            <a:xfrm>
              <a:off x="3462" y="3103"/>
              <a:ext cx="120" cy="114"/>
              <a:chOff x="1300" y="3186"/>
              <a:chExt cx="120" cy="114"/>
            </a:xfrm>
          </p:grpSpPr>
          <p:sp>
            <p:nvSpPr>
              <p:cNvPr id="13377" name="Rectangle 76"/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78" name="Freeform 77"/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79" name="Freeform 78"/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sp>
          <p:nvSpPr>
            <p:cNvPr id="13373" name="Text Box 79"/>
            <p:cNvSpPr txBox="1">
              <a:spLocks noChangeArrowheads="1"/>
            </p:cNvSpPr>
            <p:nvPr/>
          </p:nvSpPr>
          <p:spPr bwMode="auto">
            <a:xfrm>
              <a:off x="523" y="3182"/>
              <a:ext cx="67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400" u="none">
                  <a:latin typeface="Verdana" panose="020B0604030504040204" pitchFamily="34" charset="0"/>
                  <a:ea typeface="Verdana" panose="020B0604030504040204" pitchFamily="34" charset="0"/>
                  <a:cs typeface="Arial" charset="0"/>
                </a:rPr>
                <a:t>address 1</a:t>
              </a:r>
            </a:p>
          </p:txBody>
        </p:sp>
        <p:sp>
          <p:nvSpPr>
            <p:cNvPr id="13374" name="Text Box 80"/>
            <p:cNvSpPr txBox="1">
              <a:spLocks noChangeArrowheads="1"/>
            </p:cNvSpPr>
            <p:nvPr/>
          </p:nvSpPr>
          <p:spPr bwMode="auto">
            <a:xfrm>
              <a:off x="1500" y="3180"/>
              <a:ext cx="67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400" u="none">
                  <a:latin typeface="Verdana" panose="020B0604030504040204" pitchFamily="34" charset="0"/>
                  <a:ea typeface="Verdana" panose="020B0604030504040204" pitchFamily="34" charset="0"/>
                  <a:cs typeface="Arial" charset="0"/>
                </a:rPr>
                <a:t>address 2</a:t>
              </a:r>
            </a:p>
          </p:txBody>
        </p:sp>
        <p:sp>
          <p:nvSpPr>
            <p:cNvPr id="13375" name="Text Box 81"/>
            <p:cNvSpPr txBox="1">
              <a:spLocks noChangeArrowheads="1"/>
            </p:cNvSpPr>
            <p:nvPr/>
          </p:nvSpPr>
          <p:spPr bwMode="auto">
            <a:xfrm>
              <a:off x="2480" y="3171"/>
              <a:ext cx="67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400" u="none">
                  <a:latin typeface="Verdana" panose="020B0604030504040204" pitchFamily="34" charset="0"/>
                  <a:ea typeface="Verdana" panose="020B0604030504040204" pitchFamily="34" charset="0"/>
                  <a:cs typeface="Arial" charset="0"/>
                </a:rPr>
                <a:t>address 3</a:t>
              </a:r>
            </a:p>
          </p:txBody>
        </p:sp>
        <p:sp>
          <p:nvSpPr>
            <p:cNvPr id="13376" name="Text Box 82"/>
            <p:cNvSpPr txBox="1">
              <a:spLocks noChangeArrowheads="1"/>
            </p:cNvSpPr>
            <p:nvPr/>
          </p:nvSpPr>
          <p:spPr bwMode="auto">
            <a:xfrm>
              <a:off x="2619" y="3414"/>
              <a:ext cx="113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802.</a:t>
              </a:r>
              <a:r>
                <a:rPr lang="en-US" b="1" u="none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11</a:t>
              </a:r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 frame</a:t>
              </a:r>
            </a:p>
          </p:txBody>
        </p:sp>
      </p:grpSp>
      <p:grpSp>
        <p:nvGrpSpPr>
          <p:cNvPr id="16" name="Group 83"/>
          <p:cNvGrpSpPr>
            <a:grpSpLocks/>
          </p:cNvGrpSpPr>
          <p:nvPr/>
        </p:nvGrpSpPr>
        <p:grpSpPr bwMode="auto">
          <a:xfrm>
            <a:off x="5335588" y="2811463"/>
            <a:ext cx="4402137" cy="2155825"/>
            <a:chOff x="2401" y="1771"/>
            <a:chExt cx="2773" cy="1358"/>
          </a:xfrm>
        </p:grpSpPr>
        <p:sp>
          <p:nvSpPr>
            <p:cNvPr id="13333" name="Freeform 84"/>
            <p:cNvSpPr>
              <a:spLocks/>
            </p:cNvSpPr>
            <p:nvPr/>
          </p:nvSpPr>
          <p:spPr bwMode="auto">
            <a:xfrm>
              <a:off x="2592" y="2002"/>
              <a:ext cx="2419" cy="441"/>
            </a:xfrm>
            <a:custGeom>
              <a:avLst/>
              <a:gdLst>
                <a:gd name="T0" fmla="*/ 54 w 2419"/>
                <a:gd name="T1" fmla="*/ 9 h 441"/>
                <a:gd name="T2" fmla="*/ 0 w 2419"/>
                <a:gd name="T3" fmla="*/ 437 h 441"/>
                <a:gd name="T4" fmla="*/ 2419 w 2419"/>
                <a:gd name="T5" fmla="*/ 369 h 441"/>
                <a:gd name="T6" fmla="*/ 336 w 2419"/>
                <a:gd name="T7" fmla="*/ 5 h 441"/>
                <a:gd name="T8" fmla="*/ 54 w 2419"/>
                <a:gd name="T9" fmla="*/ 9 h 4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19"/>
                <a:gd name="T16" fmla="*/ 0 h 441"/>
                <a:gd name="T17" fmla="*/ 2419 w 2419"/>
                <a:gd name="T18" fmla="*/ 441 h 4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19" h="441">
                  <a:moveTo>
                    <a:pt x="54" y="9"/>
                  </a:moveTo>
                  <a:cubicBezTo>
                    <a:pt x="45" y="275"/>
                    <a:pt x="38" y="312"/>
                    <a:pt x="0" y="437"/>
                  </a:cubicBezTo>
                  <a:cubicBezTo>
                    <a:pt x="499" y="418"/>
                    <a:pt x="2363" y="441"/>
                    <a:pt x="2419" y="369"/>
                  </a:cubicBezTo>
                  <a:cubicBezTo>
                    <a:pt x="921" y="148"/>
                    <a:pt x="719" y="337"/>
                    <a:pt x="336" y="5"/>
                  </a:cubicBezTo>
                  <a:cubicBezTo>
                    <a:pt x="205" y="9"/>
                    <a:pt x="231" y="0"/>
                    <a:pt x="54" y="9"/>
                  </a:cubicBez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bg1">
                    <a:alpha val="17998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34" name="Line 85"/>
            <p:cNvSpPr>
              <a:spLocks noChangeShapeType="1"/>
            </p:cNvSpPr>
            <p:nvPr/>
          </p:nvSpPr>
          <p:spPr bwMode="auto">
            <a:xfrm>
              <a:off x="2401" y="1771"/>
              <a:ext cx="604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35" name="Rectangle 86"/>
            <p:cNvSpPr>
              <a:spLocks noChangeArrowheads="1"/>
            </p:cNvSpPr>
            <p:nvPr/>
          </p:nvSpPr>
          <p:spPr bwMode="auto">
            <a:xfrm>
              <a:off x="2620" y="2398"/>
              <a:ext cx="2385" cy="26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36" name="Rectangle 87"/>
            <p:cNvSpPr>
              <a:spLocks noChangeArrowheads="1"/>
            </p:cNvSpPr>
            <p:nvPr/>
          </p:nvSpPr>
          <p:spPr bwMode="auto">
            <a:xfrm>
              <a:off x="2563" y="1848"/>
              <a:ext cx="355" cy="11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37" name="Text Box 88"/>
            <p:cNvSpPr txBox="1">
              <a:spLocks noChangeArrowheads="1"/>
            </p:cNvSpPr>
            <p:nvPr/>
          </p:nvSpPr>
          <p:spPr bwMode="auto">
            <a:xfrm>
              <a:off x="2802" y="2424"/>
              <a:ext cx="199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6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R1 MAC </a:t>
              </a:r>
              <a:r>
                <a:rPr lang="en-US" sz="1600" u="none" dirty="0" err="1">
                  <a:latin typeface="Verdana" panose="020B0604030504040204" pitchFamily="34" charset="0"/>
                  <a:ea typeface="Verdana" panose="020B0604030504040204" pitchFamily="34" charset="0"/>
                </a:rPr>
                <a:t>addr</a:t>
              </a:r>
              <a:r>
                <a:rPr lang="en-US" sz="16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   H1 MAC </a:t>
              </a:r>
              <a:r>
                <a:rPr lang="en-US" sz="1600" u="none" dirty="0" err="1">
                  <a:latin typeface="Verdana" panose="020B0604030504040204" pitchFamily="34" charset="0"/>
                  <a:ea typeface="Verdana" panose="020B0604030504040204" pitchFamily="34" charset="0"/>
                </a:rPr>
                <a:t>addr</a:t>
              </a:r>
              <a:r>
                <a:rPr lang="en-US" sz="16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</a:p>
          </p:txBody>
        </p:sp>
        <p:sp>
          <p:nvSpPr>
            <p:cNvPr id="13338" name="Line 89"/>
            <p:cNvSpPr>
              <a:spLocks noChangeShapeType="1"/>
            </p:cNvSpPr>
            <p:nvPr/>
          </p:nvSpPr>
          <p:spPr bwMode="auto">
            <a:xfrm>
              <a:off x="2822" y="2398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39" name="Line 90"/>
            <p:cNvSpPr>
              <a:spLocks noChangeShapeType="1"/>
            </p:cNvSpPr>
            <p:nvPr/>
          </p:nvSpPr>
          <p:spPr bwMode="auto">
            <a:xfrm>
              <a:off x="3782" y="2398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40" name="Line 91"/>
            <p:cNvSpPr>
              <a:spLocks noChangeShapeType="1"/>
            </p:cNvSpPr>
            <p:nvPr/>
          </p:nvSpPr>
          <p:spPr bwMode="auto">
            <a:xfrm>
              <a:off x="4742" y="2398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grpSp>
          <p:nvGrpSpPr>
            <p:cNvPr id="13341" name="Group 92"/>
            <p:cNvGrpSpPr>
              <a:grpSpLocks/>
            </p:cNvGrpSpPr>
            <p:nvPr/>
          </p:nvGrpSpPr>
          <p:grpSpPr bwMode="auto">
            <a:xfrm>
              <a:off x="2658" y="2608"/>
              <a:ext cx="120" cy="114"/>
              <a:chOff x="1300" y="3186"/>
              <a:chExt cx="120" cy="114"/>
            </a:xfrm>
          </p:grpSpPr>
          <p:sp>
            <p:nvSpPr>
              <p:cNvPr id="13357" name="Rectangle 93"/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58" name="Freeform 94"/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59" name="Freeform 95"/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grpSp>
          <p:nvGrpSpPr>
            <p:cNvPr id="13342" name="Group 96"/>
            <p:cNvGrpSpPr>
              <a:grpSpLocks/>
            </p:cNvGrpSpPr>
            <p:nvPr/>
          </p:nvGrpSpPr>
          <p:grpSpPr bwMode="auto">
            <a:xfrm>
              <a:off x="2674" y="2340"/>
              <a:ext cx="120" cy="114"/>
              <a:chOff x="1300" y="3186"/>
              <a:chExt cx="120" cy="114"/>
            </a:xfrm>
          </p:grpSpPr>
          <p:sp>
            <p:nvSpPr>
              <p:cNvPr id="13354" name="Rectangle 97"/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55" name="Freeform 98"/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56" name="Freeform 99"/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grpSp>
          <p:nvGrpSpPr>
            <p:cNvPr id="13343" name="Group 100"/>
            <p:cNvGrpSpPr>
              <a:grpSpLocks/>
            </p:cNvGrpSpPr>
            <p:nvPr/>
          </p:nvGrpSpPr>
          <p:grpSpPr bwMode="auto">
            <a:xfrm>
              <a:off x="4814" y="2352"/>
              <a:ext cx="120" cy="114"/>
              <a:chOff x="1300" y="3186"/>
              <a:chExt cx="120" cy="114"/>
            </a:xfrm>
          </p:grpSpPr>
          <p:sp>
            <p:nvSpPr>
              <p:cNvPr id="13351" name="Rectangle 101"/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52" name="Freeform 102"/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53" name="Freeform 103"/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grpSp>
          <p:nvGrpSpPr>
            <p:cNvPr id="13344" name="Group 104"/>
            <p:cNvGrpSpPr>
              <a:grpSpLocks/>
            </p:cNvGrpSpPr>
            <p:nvPr/>
          </p:nvGrpSpPr>
          <p:grpSpPr bwMode="auto">
            <a:xfrm>
              <a:off x="4820" y="2604"/>
              <a:ext cx="120" cy="114"/>
              <a:chOff x="1300" y="3186"/>
              <a:chExt cx="120" cy="114"/>
            </a:xfrm>
          </p:grpSpPr>
          <p:sp>
            <p:nvSpPr>
              <p:cNvPr id="13348" name="Rectangle 105"/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49" name="Freeform 106"/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50" name="Freeform 107"/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sp>
          <p:nvSpPr>
            <p:cNvPr id="13345" name="Text Box 108"/>
            <p:cNvSpPr txBox="1">
              <a:spLocks noChangeArrowheads="1"/>
            </p:cNvSpPr>
            <p:nvPr/>
          </p:nvSpPr>
          <p:spPr bwMode="auto">
            <a:xfrm>
              <a:off x="2785" y="2683"/>
              <a:ext cx="92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400" u="none">
                  <a:latin typeface="Verdana" panose="020B0604030504040204" pitchFamily="34" charset="0"/>
                  <a:ea typeface="Verdana" panose="020B0604030504040204" pitchFamily="34" charset="0"/>
                  <a:cs typeface="Arial" charset="0"/>
                </a:rPr>
                <a:t>dest. address </a:t>
              </a:r>
            </a:p>
          </p:txBody>
        </p:sp>
        <p:sp>
          <p:nvSpPr>
            <p:cNvPr id="13346" name="Text Box 109"/>
            <p:cNvSpPr txBox="1">
              <a:spLocks noChangeArrowheads="1"/>
            </p:cNvSpPr>
            <p:nvPr/>
          </p:nvSpPr>
          <p:spPr bwMode="auto">
            <a:xfrm>
              <a:off x="3762" y="2681"/>
              <a:ext cx="101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400" u="none">
                  <a:latin typeface="Verdana" panose="020B0604030504040204" pitchFamily="34" charset="0"/>
                  <a:ea typeface="Verdana" panose="020B0604030504040204" pitchFamily="34" charset="0"/>
                  <a:cs typeface="Arial" charset="0"/>
                </a:rPr>
                <a:t>source address </a:t>
              </a:r>
            </a:p>
          </p:txBody>
        </p:sp>
        <p:sp>
          <p:nvSpPr>
            <p:cNvPr id="13347" name="Text Box 110"/>
            <p:cNvSpPr txBox="1">
              <a:spLocks noChangeArrowheads="1"/>
            </p:cNvSpPr>
            <p:nvPr/>
          </p:nvSpPr>
          <p:spPr bwMode="auto">
            <a:xfrm>
              <a:off x="4146" y="2896"/>
              <a:ext cx="102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802.</a:t>
              </a:r>
              <a:r>
                <a:rPr lang="en-US" b="1" u="none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  <a:r>
                <a:rPr lang="en-US" u="none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frame</a:t>
              </a:r>
            </a:p>
          </p:txBody>
        </p:sp>
      </p:grpSp>
      <p:sp>
        <p:nvSpPr>
          <p:cNvPr id="13332" name="Rectangle 111"/>
          <p:cNvSpPr>
            <a:spLocks noChangeArrowheads="1"/>
          </p:cNvSpPr>
          <p:nvPr/>
        </p:nvSpPr>
        <p:spPr bwMode="auto">
          <a:xfrm>
            <a:off x="2057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4000" u="none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802.11 frame: bridging</a:t>
            </a:r>
          </a:p>
        </p:txBody>
      </p:sp>
    </p:spTree>
    <p:extLst>
      <p:ext uri="{BB962C8B-B14F-4D97-AF65-F5344CB8AC3E}">
        <p14:creationId xmlns:p14="http://schemas.microsoft.com/office/powerpoint/2010/main" val="359963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egnaposto piè di pagina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5: DataLink Layer</a:t>
            </a:r>
          </a:p>
        </p:txBody>
      </p:sp>
      <p:sp>
        <p:nvSpPr>
          <p:cNvPr id="59395" name="Segnaposto numero diapositiva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5-</a:t>
            </a:r>
            <a:fld id="{6A3DA98A-8DBE-4D6A-BA73-6FE1AD843DBB}" type="slidenum">
              <a:rPr lang="en-US" u="none" smtClean="0"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en-US" u="none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59396" name="Group 2"/>
          <p:cNvGrpSpPr>
            <a:grpSpLocks/>
          </p:cNvGrpSpPr>
          <p:nvPr/>
        </p:nvGrpSpPr>
        <p:grpSpPr bwMode="auto">
          <a:xfrm>
            <a:off x="2043113" y="2179639"/>
            <a:ext cx="8077200" cy="989012"/>
            <a:chOff x="240" y="887"/>
            <a:chExt cx="5088" cy="623"/>
          </a:xfrm>
        </p:grpSpPr>
        <p:sp>
          <p:nvSpPr>
            <p:cNvPr id="59428" name="Rectangle 3"/>
            <p:cNvSpPr>
              <a:spLocks noChangeArrowheads="1"/>
            </p:cNvSpPr>
            <p:nvPr/>
          </p:nvSpPr>
          <p:spPr bwMode="auto">
            <a:xfrm>
              <a:off x="240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frame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control</a:t>
              </a:r>
            </a:p>
          </p:txBody>
        </p:sp>
        <p:sp>
          <p:nvSpPr>
            <p:cNvPr id="59429" name="Rectangle 4"/>
            <p:cNvSpPr>
              <a:spLocks noChangeArrowheads="1"/>
            </p:cNvSpPr>
            <p:nvPr/>
          </p:nvSpPr>
          <p:spPr bwMode="auto">
            <a:xfrm>
              <a:off x="768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duration</a:t>
              </a:r>
            </a:p>
          </p:txBody>
        </p:sp>
        <p:sp>
          <p:nvSpPr>
            <p:cNvPr id="59430" name="Rectangle 5"/>
            <p:cNvSpPr>
              <a:spLocks noChangeArrowheads="1"/>
            </p:cNvSpPr>
            <p:nvPr/>
          </p:nvSpPr>
          <p:spPr bwMode="auto">
            <a:xfrm>
              <a:off x="1296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address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  <p:sp>
          <p:nvSpPr>
            <p:cNvPr id="59431" name="Rectangle 6"/>
            <p:cNvSpPr>
              <a:spLocks noChangeArrowheads="1"/>
            </p:cNvSpPr>
            <p:nvPr/>
          </p:nvSpPr>
          <p:spPr bwMode="auto">
            <a:xfrm>
              <a:off x="1824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address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  <p:sp>
          <p:nvSpPr>
            <p:cNvPr id="59432" name="Rectangle 7"/>
            <p:cNvSpPr>
              <a:spLocks noChangeArrowheads="1"/>
            </p:cNvSpPr>
            <p:nvPr/>
          </p:nvSpPr>
          <p:spPr bwMode="auto">
            <a:xfrm>
              <a:off x="3408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address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  <p:sp>
          <p:nvSpPr>
            <p:cNvPr id="59433" name="Rectangle 8"/>
            <p:cNvSpPr>
              <a:spLocks noChangeArrowheads="1"/>
            </p:cNvSpPr>
            <p:nvPr/>
          </p:nvSpPr>
          <p:spPr bwMode="auto">
            <a:xfrm>
              <a:off x="2352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address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  <p:sp>
          <p:nvSpPr>
            <p:cNvPr id="59434" name="Rectangle 9"/>
            <p:cNvSpPr>
              <a:spLocks noChangeArrowheads="1"/>
            </p:cNvSpPr>
            <p:nvPr/>
          </p:nvSpPr>
          <p:spPr bwMode="auto">
            <a:xfrm>
              <a:off x="2880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it-IT" sz="1600" u="none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59435" name="Rectangle 10"/>
            <p:cNvSpPr>
              <a:spLocks noChangeArrowheads="1"/>
            </p:cNvSpPr>
            <p:nvPr/>
          </p:nvSpPr>
          <p:spPr bwMode="auto">
            <a:xfrm>
              <a:off x="3936" y="1104"/>
              <a:ext cx="864" cy="3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payload</a:t>
              </a:r>
            </a:p>
          </p:txBody>
        </p:sp>
        <p:sp>
          <p:nvSpPr>
            <p:cNvPr id="59436" name="Rectangle 11"/>
            <p:cNvSpPr>
              <a:spLocks noChangeArrowheads="1"/>
            </p:cNvSpPr>
            <p:nvPr/>
          </p:nvSpPr>
          <p:spPr bwMode="auto">
            <a:xfrm>
              <a:off x="4800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CRC</a:t>
              </a:r>
            </a:p>
          </p:txBody>
        </p:sp>
        <p:sp>
          <p:nvSpPr>
            <p:cNvPr id="59437" name="Text Box 12"/>
            <p:cNvSpPr txBox="1">
              <a:spLocks noChangeArrowheads="1"/>
            </p:cNvSpPr>
            <p:nvPr/>
          </p:nvSpPr>
          <p:spPr bwMode="auto">
            <a:xfrm>
              <a:off x="480" y="912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  <p:sp>
          <p:nvSpPr>
            <p:cNvPr id="59438" name="Text Box 13"/>
            <p:cNvSpPr txBox="1">
              <a:spLocks noChangeArrowheads="1"/>
            </p:cNvSpPr>
            <p:nvPr/>
          </p:nvSpPr>
          <p:spPr bwMode="auto">
            <a:xfrm>
              <a:off x="960" y="912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  <p:sp>
          <p:nvSpPr>
            <p:cNvPr id="59439" name="Text Box 14"/>
            <p:cNvSpPr txBox="1">
              <a:spLocks noChangeArrowheads="1"/>
            </p:cNvSpPr>
            <p:nvPr/>
          </p:nvSpPr>
          <p:spPr bwMode="auto">
            <a:xfrm>
              <a:off x="1536" y="912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  <p:sp>
          <p:nvSpPr>
            <p:cNvPr id="59440" name="Text Box 15"/>
            <p:cNvSpPr txBox="1">
              <a:spLocks noChangeArrowheads="1"/>
            </p:cNvSpPr>
            <p:nvPr/>
          </p:nvSpPr>
          <p:spPr bwMode="auto">
            <a:xfrm>
              <a:off x="2016" y="912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  <p:sp>
          <p:nvSpPr>
            <p:cNvPr id="59441" name="Text Box 16"/>
            <p:cNvSpPr txBox="1">
              <a:spLocks noChangeArrowheads="1"/>
            </p:cNvSpPr>
            <p:nvPr/>
          </p:nvSpPr>
          <p:spPr bwMode="auto">
            <a:xfrm>
              <a:off x="2544" y="912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  <p:sp>
          <p:nvSpPr>
            <p:cNvPr id="59442" name="Text Box 17"/>
            <p:cNvSpPr txBox="1">
              <a:spLocks noChangeArrowheads="1"/>
            </p:cNvSpPr>
            <p:nvPr/>
          </p:nvSpPr>
          <p:spPr bwMode="auto">
            <a:xfrm>
              <a:off x="3072" y="912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  <p:sp>
          <p:nvSpPr>
            <p:cNvPr id="59443" name="Text Box 18"/>
            <p:cNvSpPr txBox="1">
              <a:spLocks noChangeArrowheads="1"/>
            </p:cNvSpPr>
            <p:nvPr/>
          </p:nvSpPr>
          <p:spPr bwMode="auto">
            <a:xfrm>
              <a:off x="3638" y="887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  <p:sp>
          <p:nvSpPr>
            <p:cNvPr id="59444" name="Text Box 19"/>
            <p:cNvSpPr txBox="1">
              <a:spLocks noChangeArrowheads="1"/>
            </p:cNvSpPr>
            <p:nvPr/>
          </p:nvSpPr>
          <p:spPr bwMode="auto">
            <a:xfrm>
              <a:off x="4032" y="912"/>
              <a:ext cx="74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0 - 2312</a:t>
              </a:r>
            </a:p>
          </p:txBody>
        </p:sp>
        <p:sp>
          <p:nvSpPr>
            <p:cNvPr id="59445" name="Text Box 20"/>
            <p:cNvSpPr txBox="1">
              <a:spLocks noChangeArrowheads="1"/>
            </p:cNvSpPr>
            <p:nvPr/>
          </p:nvSpPr>
          <p:spPr bwMode="auto">
            <a:xfrm>
              <a:off x="4982" y="887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  <p:sp>
          <p:nvSpPr>
            <p:cNvPr id="59446" name="Text Box 21"/>
            <p:cNvSpPr txBox="1">
              <a:spLocks noChangeArrowheads="1"/>
            </p:cNvSpPr>
            <p:nvPr/>
          </p:nvSpPr>
          <p:spPr bwMode="auto">
            <a:xfrm>
              <a:off x="2886" y="1142"/>
              <a:ext cx="565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seq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control</a:t>
              </a:r>
            </a:p>
          </p:txBody>
        </p:sp>
      </p:grpSp>
      <p:grpSp>
        <p:nvGrpSpPr>
          <p:cNvPr id="59397" name="Group 22"/>
          <p:cNvGrpSpPr>
            <a:grpSpLocks/>
          </p:cNvGrpSpPr>
          <p:nvPr/>
        </p:nvGrpSpPr>
        <p:grpSpPr bwMode="auto">
          <a:xfrm>
            <a:off x="1966913" y="3856039"/>
            <a:ext cx="8534400" cy="954087"/>
            <a:chOff x="240" y="1991"/>
            <a:chExt cx="5376" cy="601"/>
          </a:xfrm>
        </p:grpSpPr>
        <p:sp>
          <p:nvSpPr>
            <p:cNvPr id="59406" name="Rectangle 23"/>
            <p:cNvSpPr>
              <a:spLocks noChangeArrowheads="1"/>
            </p:cNvSpPr>
            <p:nvPr/>
          </p:nvSpPr>
          <p:spPr bwMode="auto">
            <a:xfrm>
              <a:off x="864" y="2208"/>
              <a:ext cx="624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Type</a:t>
              </a:r>
            </a:p>
          </p:txBody>
        </p:sp>
        <p:sp>
          <p:nvSpPr>
            <p:cNvPr id="59407" name="Rectangle 24"/>
            <p:cNvSpPr>
              <a:spLocks noChangeArrowheads="1"/>
            </p:cNvSpPr>
            <p:nvPr/>
          </p:nvSpPr>
          <p:spPr bwMode="auto">
            <a:xfrm>
              <a:off x="2592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From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DS</a:t>
              </a:r>
            </a:p>
          </p:txBody>
        </p:sp>
        <p:sp>
          <p:nvSpPr>
            <p:cNvPr id="59408" name="Rectangle 25"/>
            <p:cNvSpPr>
              <a:spLocks noChangeArrowheads="1"/>
            </p:cNvSpPr>
            <p:nvPr/>
          </p:nvSpPr>
          <p:spPr bwMode="auto">
            <a:xfrm>
              <a:off x="1488" y="2208"/>
              <a:ext cx="67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Subtype</a:t>
              </a:r>
            </a:p>
          </p:txBody>
        </p:sp>
        <p:sp>
          <p:nvSpPr>
            <p:cNvPr id="59409" name="Rectangle 26"/>
            <p:cNvSpPr>
              <a:spLocks noChangeArrowheads="1"/>
            </p:cNvSpPr>
            <p:nvPr/>
          </p:nvSpPr>
          <p:spPr bwMode="auto">
            <a:xfrm>
              <a:off x="2160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To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DS</a:t>
              </a:r>
            </a:p>
          </p:txBody>
        </p:sp>
        <p:sp>
          <p:nvSpPr>
            <p:cNvPr id="59410" name="Rectangle 27"/>
            <p:cNvSpPr>
              <a:spLocks noChangeArrowheads="1"/>
            </p:cNvSpPr>
            <p:nvPr/>
          </p:nvSpPr>
          <p:spPr bwMode="auto">
            <a:xfrm>
              <a:off x="3024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More 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frag</a:t>
              </a:r>
            </a:p>
          </p:txBody>
        </p:sp>
        <p:sp>
          <p:nvSpPr>
            <p:cNvPr id="59411" name="Rectangle 28"/>
            <p:cNvSpPr>
              <a:spLocks noChangeArrowheads="1"/>
            </p:cNvSpPr>
            <p:nvPr/>
          </p:nvSpPr>
          <p:spPr bwMode="auto">
            <a:xfrm>
              <a:off x="4752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WEP</a:t>
              </a:r>
            </a:p>
          </p:txBody>
        </p:sp>
        <p:sp>
          <p:nvSpPr>
            <p:cNvPr id="59412" name="Rectangle 29"/>
            <p:cNvSpPr>
              <a:spLocks noChangeArrowheads="1"/>
            </p:cNvSpPr>
            <p:nvPr/>
          </p:nvSpPr>
          <p:spPr bwMode="auto">
            <a:xfrm>
              <a:off x="4320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More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data</a:t>
              </a:r>
            </a:p>
          </p:txBody>
        </p:sp>
        <p:sp>
          <p:nvSpPr>
            <p:cNvPr id="59413" name="Rectangle 30"/>
            <p:cNvSpPr>
              <a:spLocks noChangeArrowheads="1"/>
            </p:cNvSpPr>
            <p:nvPr/>
          </p:nvSpPr>
          <p:spPr bwMode="auto">
            <a:xfrm>
              <a:off x="3888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Power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mgt</a:t>
              </a:r>
            </a:p>
          </p:txBody>
        </p:sp>
        <p:sp>
          <p:nvSpPr>
            <p:cNvPr id="59414" name="Rectangle 31"/>
            <p:cNvSpPr>
              <a:spLocks noChangeArrowheads="1"/>
            </p:cNvSpPr>
            <p:nvPr/>
          </p:nvSpPr>
          <p:spPr bwMode="auto">
            <a:xfrm>
              <a:off x="3456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Retry</a:t>
              </a:r>
            </a:p>
          </p:txBody>
        </p:sp>
        <p:sp>
          <p:nvSpPr>
            <p:cNvPr id="59415" name="Rectangle 32"/>
            <p:cNvSpPr>
              <a:spLocks noChangeArrowheads="1"/>
            </p:cNvSpPr>
            <p:nvPr/>
          </p:nvSpPr>
          <p:spPr bwMode="auto">
            <a:xfrm>
              <a:off x="5184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Rsvd</a:t>
              </a:r>
            </a:p>
          </p:txBody>
        </p:sp>
        <p:sp>
          <p:nvSpPr>
            <p:cNvPr id="59416" name="Rectangle 33"/>
            <p:cNvSpPr>
              <a:spLocks noChangeArrowheads="1"/>
            </p:cNvSpPr>
            <p:nvPr/>
          </p:nvSpPr>
          <p:spPr bwMode="auto">
            <a:xfrm>
              <a:off x="240" y="2208"/>
              <a:ext cx="624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Protocol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version</a:t>
              </a:r>
            </a:p>
          </p:txBody>
        </p:sp>
        <p:sp>
          <p:nvSpPr>
            <p:cNvPr id="59417" name="Text Box 34"/>
            <p:cNvSpPr txBox="1">
              <a:spLocks noChangeArrowheads="1"/>
            </p:cNvSpPr>
            <p:nvPr/>
          </p:nvSpPr>
          <p:spPr bwMode="auto">
            <a:xfrm>
              <a:off x="518" y="1991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  <p:sp>
          <p:nvSpPr>
            <p:cNvPr id="59418" name="Text Box 35"/>
            <p:cNvSpPr txBox="1">
              <a:spLocks noChangeArrowheads="1"/>
            </p:cNvSpPr>
            <p:nvPr/>
          </p:nvSpPr>
          <p:spPr bwMode="auto">
            <a:xfrm>
              <a:off x="1104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  <p:sp>
          <p:nvSpPr>
            <p:cNvPr id="59419" name="Text Box 36"/>
            <p:cNvSpPr txBox="1">
              <a:spLocks noChangeArrowheads="1"/>
            </p:cNvSpPr>
            <p:nvPr/>
          </p:nvSpPr>
          <p:spPr bwMode="auto">
            <a:xfrm>
              <a:off x="1728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  <p:sp>
          <p:nvSpPr>
            <p:cNvPr id="59420" name="Text Box 37"/>
            <p:cNvSpPr txBox="1">
              <a:spLocks noChangeArrowheads="1"/>
            </p:cNvSpPr>
            <p:nvPr/>
          </p:nvSpPr>
          <p:spPr bwMode="auto">
            <a:xfrm>
              <a:off x="2304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  <p:sp>
          <p:nvSpPr>
            <p:cNvPr id="59421" name="Text Box 38"/>
            <p:cNvSpPr txBox="1">
              <a:spLocks noChangeArrowheads="1"/>
            </p:cNvSpPr>
            <p:nvPr/>
          </p:nvSpPr>
          <p:spPr bwMode="auto">
            <a:xfrm>
              <a:off x="2688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  <p:sp>
          <p:nvSpPr>
            <p:cNvPr id="59422" name="Text Box 39"/>
            <p:cNvSpPr txBox="1">
              <a:spLocks noChangeArrowheads="1"/>
            </p:cNvSpPr>
            <p:nvPr/>
          </p:nvSpPr>
          <p:spPr bwMode="auto">
            <a:xfrm>
              <a:off x="3120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  <p:sp>
          <p:nvSpPr>
            <p:cNvPr id="59423" name="Text Box 40"/>
            <p:cNvSpPr txBox="1">
              <a:spLocks noChangeArrowheads="1"/>
            </p:cNvSpPr>
            <p:nvPr/>
          </p:nvSpPr>
          <p:spPr bwMode="auto">
            <a:xfrm>
              <a:off x="4464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  <p:sp>
          <p:nvSpPr>
            <p:cNvPr id="59424" name="Text Box 41"/>
            <p:cNvSpPr txBox="1">
              <a:spLocks noChangeArrowheads="1"/>
            </p:cNvSpPr>
            <p:nvPr/>
          </p:nvSpPr>
          <p:spPr bwMode="auto">
            <a:xfrm>
              <a:off x="4896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  <p:sp>
          <p:nvSpPr>
            <p:cNvPr id="59425" name="Text Box 42"/>
            <p:cNvSpPr txBox="1">
              <a:spLocks noChangeArrowheads="1"/>
            </p:cNvSpPr>
            <p:nvPr/>
          </p:nvSpPr>
          <p:spPr bwMode="auto">
            <a:xfrm>
              <a:off x="5280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  <p:sp>
          <p:nvSpPr>
            <p:cNvPr id="59426" name="Text Box 43"/>
            <p:cNvSpPr txBox="1">
              <a:spLocks noChangeArrowheads="1"/>
            </p:cNvSpPr>
            <p:nvPr/>
          </p:nvSpPr>
          <p:spPr bwMode="auto">
            <a:xfrm>
              <a:off x="3600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  <p:sp>
          <p:nvSpPr>
            <p:cNvPr id="59427" name="Text Box 44"/>
            <p:cNvSpPr txBox="1">
              <a:spLocks noChangeArrowheads="1"/>
            </p:cNvSpPr>
            <p:nvPr/>
          </p:nvSpPr>
          <p:spPr bwMode="auto">
            <a:xfrm>
              <a:off x="3984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sp>
        <p:nvSpPr>
          <p:cNvPr id="59398" name="Freeform 45"/>
          <p:cNvSpPr>
            <a:spLocks/>
          </p:cNvSpPr>
          <p:nvPr/>
        </p:nvSpPr>
        <p:spPr bwMode="auto">
          <a:xfrm>
            <a:off x="1954214" y="3144838"/>
            <a:ext cx="8713787" cy="1066800"/>
          </a:xfrm>
          <a:custGeom>
            <a:avLst/>
            <a:gdLst>
              <a:gd name="T0" fmla="*/ 2147483647 w 5489"/>
              <a:gd name="T1" fmla="*/ 0 h 672"/>
              <a:gd name="T2" fmla="*/ 0 w 5489"/>
              <a:gd name="T3" fmla="*/ 2147483647 h 672"/>
              <a:gd name="T4" fmla="*/ 2147483647 w 5489"/>
              <a:gd name="T5" fmla="*/ 2147483647 h 672"/>
              <a:gd name="T6" fmla="*/ 2147483647 w 5489"/>
              <a:gd name="T7" fmla="*/ 0 h 672"/>
              <a:gd name="T8" fmla="*/ 2147483647 w 5489"/>
              <a:gd name="T9" fmla="*/ 0 h 6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89"/>
              <a:gd name="T16" fmla="*/ 0 h 672"/>
              <a:gd name="T17" fmla="*/ 5489 w 5489"/>
              <a:gd name="T18" fmla="*/ 672 h 6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89" h="672">
                <a:moveTo>
                  <a:pt x="64" y="0"/>
                </a:moveTo>
                <a:lnTo>
                  <a:pt x="0" y="664"/>
                </a:lnTo>
                <a:lnTo>
                  <a:pt x="5392" y="672"/>
                </a:lnTo>
                <a:cubicBezTo>
                  <a:pt x="5489" y="561"/>
                  <a:pt x="976" y="408"/>
                  <a:pt x="584" y="0"/>
                </a:cubicBezTo>
                <a:cubicBezTo>
                  <a:pt x="152" y="0"/>
                  <a:pt x="172" y="0"/>
                  <a:pt x="64" y="0"/>
                </a:cubicBezTo>
                <a:close/>
              </a:path>
            </a:pathLst>
          </a:custGeom>
          <a:gradFill rotWithShape="1">
            <a:gsLst>
              <a:gs pos="0">
                <a:schemeClr val="tx1"/>
              </a:gs>
              <a:gs pos="100000">
                <a:schemeClr val="bg1">
                  <a:alpha val="17998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9399" name="Rectangle 46"/>
          <p:cNvSpPr>
            <a:spLocks noChangeArrowheads="1"/>
          </p:cNvSpPr>
          <p:nvPr/>
        </p:nvSpPr>
        <p:spPr bwMode="auto">
          <a:xfrm>
            <a:off x="2057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400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802.11 frame: more</a:t>
            </a:r>
          </a:p>
        </p:txBody>
      </p:sp>
      <p:sp>
        <p:nvSpPr>
          <p:cNvPr id="59400" name="Text Box 47"/>
          <p:cNvSpPr txBox="1">
            <a:spLocks noChangeArrowheads="1"/>
          </p:cNvSpPr>
          <p:nvPr/>
        </p:nvSpPr>
        <p:spPr bwMode="auto">
          <a:xfrm>
            <a:off x="3656014" y="1335088"/>
            <a:ext cx="355834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duration of reserved </a:t>
            </a:r>
          </a:p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transmission time (RTS/CTS)</a:t>
            </a:r>
          </a:p>
        </p:txBody>
      </p:sp>
      <p:sp>
        <p:nvSpPr>
          <p:cNvPr id="59401" name="Line 48"/>
          <p:cNvSpPr>
            <a:spLocks noChangeShapeType="1"/>
          </p:cNvSpPr>
          <p:nvPr/>
        </p:nvSpPr>
        <p:spPr bwMode="auto">
          <a:xfrm flipH="1">
            <a:off x="3429001" y="1554163"/>
            <a:ext cx="258763" cy="639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9402" name="Text Box 49"/>
          <p:cNvSpPr txBox="1">
            <a:spLocks noChangeArrowheads="1"/>
          </p:cNvSpPr>
          <p:nvPr/>
        </p:nvSpPr>
        <p:spPr bwMode="auto">
          <a:xfrm>
            <a:off x="7450138" y="1196975"/>
            <a:ext cx="222208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frame seq #</a:t>
            </a:r>
          </a:p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(for reliable ARQ)</a:t>
            </a:r>
          </a:p>
        </p:txBody>
      </p:sp>
      <p:sp>
        <p:nvSpPr>
          <p:cNvPr id="59403" name="Line 50"/>
          <p:cNvSpPr>
            <a:spLocks noChangeShapeType="1"/>
          </p:cNvSpPr>
          <p:nvPr/>
        </p:nvSpPr>
        <p:spPr bwMode="auto">
          <a:xfrm flipH="1">
            <a:off x="6934201" y="1493838"/>
            <a:ext cx="487363" cy="912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9404" name="Line 51"/>
          <p:cNvSpPr>
            <a:spLocks noChangeShapeType="1"/>
          </p:cNvSpPr>
          <p:nvPr/>
        </p:nvSpPr>
        <p:spPr bwMode="auto">
          <a:xfrm flipH="1" flipV="1">
            <a:off x="3536951" y="4908551"/>
            <a:ext cx="258763" cy="639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9405" name="Text Box 52"/>
          <p:cNvSpPr txBox="1">
            <a:spLocks noChangeArrowheads="1"/>
          </p:cNvSpPr>
          <p:nvPr/>
        </p:nvSpPr>
        <p:spPr bwMode="auto">
          <a:xfrm>
            <a:off x="3716339" y="5480050"/>
            <a:ext cx="27868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frame type</a:t>
            </a:r>
          </a:p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(RTS, CTS, ACK, data)</a:t>
            </a:r>
          </a:p>
        </p:txBody>
      </p:sp>
    </p:spTree>
    <p:extLst>
      <p:ext uri="{BB962C8B-B14F-4D97-AF65-F5344CB8AC3E}">
        <p14:creationId xmlns:p14="http://schemas.microsoft.com/office/powerpoint/2010/main" val="28328692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Channel </a:t>
            </a:r>
            <a:r>
              <a:rPr lang="it-IT" dirty="0" err="1"/>
              <a:t>allocation</a:t>
            </a:r>
            <a:endParaRPr lang="it-IT" dirty="0"/>
          </a:p>
        </p:txBody>
      </p:sp>
      <p:pic>
        <p:nvPicPr>
          <p:cNvPr id="61445" name="Picture 5" descr="C:\Users\gio\Desktop\800px-2.4_GHz_Wi-Fi_channels_(802.11b,g_WLAN).svg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98651" y="2795588"/>
            <a:ext cx="8626475" cy="1651000"/>
          </a:xfrm>
          <a:noFill/>
        </p:spPr>
      </p:pic>
      <p:sp>
        <p:nvSpPr>
          <p:cNvPr id="61443" name="Segnaposto piè di pagina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61444" name="Segnaposto numero diapositiva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B97818EB-0B2A-429B-B937-1EFEB98C3AFA}" type="slidenum">
              <a:rPr lang="en-US" u="none" smtClean="0">
                <a:latin typeface="Arial" charset="0"/>
              </a:rPr>
              <a:pPr/>
              <a:t>46</a:t>
            </a:fld>
            <a:endParaRPr lang="en-US" u="none">
              <a:latin typeface="Arial" charset="0"/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1985640" y="5220067"/>
            <a:ext cx="5198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802.11n </a:t>
            </a:r>
            <a:r>
              <a:rPr lang="it-IT" dirty="0" err="1"/>
              <a:t>APs</a:t>
            </a:r>
            <a:r>
              <a:rPr lang="it-IT" dirty="0"/>
              <a:t> take </a:t>
            </a:r>
            <a:r>
              <a:rPr lang="it-IT" dirty="0" err="1"/>
              <a:t>two</a:t>
            </a:r>
            <a:r>
              <a:rPr lang="it-IT" dirty="0"/>
              <a:t> 22Mhz Channel </a:t>
            </a:r>
            <a:r>
              <a:rPr lang="it-IT" dirty="0" err="1"/>
              <a:t>together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44959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70658" name="Picture 2" descr="Risultati immagini per wifi 5ghz channel map euro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745" y="1425059"/>
            <a:ext cx="8434992" cy="379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7897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3FCEF-2B2E-4D15-B7E5-7FBBD45D9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802.11 security levels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C8E60-10E0-44C7-A425-50C745CBD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WLAN open – no security</a:t>
            </a:r>
          </a:p>
          <a:p>
            <a:r>
              <a:rPr lang="en-US" dirty="0"/>
              <a:t>WLAN closed with WEP</a:t>
            </a:r>
          </a:p>
          <a:p>
            <a:r>
              <a:rPr lang="en-US" dirty="0"/>
              <a:t>WPA Personal/Enterprise</a:t>
            </a:r>
          </a:p>
          <a:p>
            <a:r>
              <a:rPr lang="en-US" dirty="0"/>
              <a:t>WPA2 Personal/Enterprise</a:t>
            </a:r>
          </a:p>
          <a:p>
            <a:r>
              <a:rPr lang="en-US" dirty="0"/>
              <a:t>WPA3 Personal/Enterprise</a:t>
            </a:r>
          </a:p>
          <a:p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64D264-7E2C-4C57-BDF3-9D9F30A7D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16B98-BB83-4526-BC73-9B47B4A8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487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WLAN open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Virtually</a:t>
            </a:r>
            <a:r>
              <a:rPr lang="it-IT" dirty="0"/>
              <a:t> </a:t>
            </a:r>
            <a:r>
              <a:rPr lang="it-IT" dirty="0" err="1"/>
              <a:t>equivalent</a:t>
            </a:r>
            <a:r>
              <a:rPr lang="it-IT" dirty="0"/>
              <a:t> to an </a:t>
            </a:r>
            <a:r>
              <a:rPr lang="it-IT" dirty="0" err="1"/>
              <a:t>hubbed</a:t>
            </a:r>
            <a:r>
              <a:rPr lang="it-IT" dirty="0"/>
              <a:t> LAN</a:t>
            </a:r>
          </a:p>
          <a:p>
            <a:r>
              <a:rPr lang="it-IT" dirty="0"/>
              <a:t>Sniffing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ESSID &amp; BSSID </a:t>
            </a:r>
            <a:r>
              <a:rPr lang="it-IT" dirty="0" err="1"/>
              <a:t>spoofing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easy</a:t>
            </a:r>
          </a:p>
          <a:p>
            <a:r>
              <a:rPr lang="it-IT" dirty="0" err="1"/>
              <a:t>Issues</a:t>
            </a:r>
            <a:r>
              <a:rPr lang="it-IT" dirty="0"/>
              <a:t> with captive </a:t>
            </a:r>
            <a:r>
              <a:rPr lang="it-IT" dirty="0" err="1"/>
              <a:t>portals</a:t>
            </a:r>
            <a:endParaRPr lang="it-IT" dirty="0"/>
          </a:p>
          <a:p>
            <a:r>
              <a:rPr lang="it-IT" dirty="0"/>
              <a:t>De-</a:t>
            </a:r>
            <a:r>
              <a:rPr lang="it-IT" dirty="0" err="1"/>
              <a:t>authentication</a:t>
            </a:r>
            <a:r>
              <a:rPr lang="it-IT" dirty="0"/>
              <a:t> </a:t>
            </a:r>
            <a:r>
              <a:rPr lang="it-IT" dirty="0" err="1"/>
              <a:t>attacks</a:t>
            </a:r>
            <a:r>
              <a:rPr lang="it-IT" dirty="0"/>
              <a:t> can </a:t>
            </a:r>
            <a:r>
              <a:rPr lang="it-IT" dirty="0" err="1"/>
              <a:t>block</a:t>
            </a:r>
            <a:r>
              <a:rPr lang="it-IT" dirty="0"/>
              <a:t> </a:t>
            </a:r>
            <a:r>
              <a:rPr lang="it-IT" dirty="0" err="1"/>
              <a:t>traffic</a:t>
            </a:r>
            <a:endParaRPr lang="it-IT" dirty="0"/>
          </a:p>
          <a:p>
            <a:endParaRPr lang="it-IT" dirty="0"/>
          </a:p>
          <a:p>
            <a:pPr marL="857250" lvl="1" indent="-457200"/>
            <a:r>
              <a:rPr lang="it-IT" dirty="0"/>
              <a:t>Primitive </a:t>
            </a:r>
            <a:r>
              <a:rPr lang="it-IT" dirty="0" err="1"/>
              <a:t>solution</a:t>
            </a:r>
            <a:r>
              <a:rPr lang="it-IT" dirty="0"/>
              <a:t>: WEP</a:t>
            </a:r>
          </a:p>
          <a:p>
            <a:pPr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70722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8382000" cy="1143000"/>
          </a:xfrm>
        </p:spPr>
        <p:txBody>
          <a:bodyPr/>
          <a:lstStyle/>
          <a:p>
            <a:r>
              <a:rPr lang="en-US"/>
              <a:t>Link Layer: Introduction</a:t>
            </a:r>
          </a:p>
        </p:txBody>
      </p:sp>
      <p:sp>
        <p:nvSpPr>
          <p:cNvPr id="30208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846263" y="1219201"/>
            <a:ext cx="4267200" cy="3802063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sz="2400" u="sng" dirty="0">
                <a:solidFill>
                  <a:srgbClr val="FF0000"/>
                </a:solidFill>
              </a:rPr>
              <a:t>Some terminology:</a:t>
            </a:r>
            <a:endParaRPr lang="en-US" sz="2400" dirty="0"/>
          </a:p>
          <a:p>
            <a:r>
              <a:rPr lang="en-US" sz="2000" dirty="0"/>
              <a:t>hosts and routers are </a:t>
            </a:r>
            <a:r>
              <a:rPr lang="en-US" sz="2000" b="1" dirty="0">
                <a:solidFill>
                  <a:srgbClr val="FF0000"/>
                </a:solidFill>
              </a:rPr>
              <a:t>nodes</a:t>
            </a:r>
          </a:p>
          <a:p>
            <a:r>
              <a:rPr lang="en-US" sz="2000" dirty="0"/>
              <a:t>communication channels that connect adjacent nodes along communication path are </a:t>
            </a:r>
            <a:r>
              <a:rPr lang="en-US" sz="2000" b="1" dirty="0">
                <a:solidFill>
                  <a:srgbClr val="FF0000"/>
                </a:solidFill>
              </a:rPr>
              <a:t>links</a:t>
            </a:r>
          </a:p>
          <a:p>
            <a:pPr lvl="1"/>
            <a:r>
              <a:rPr lang="en-US" sz="1800" dirty="0"/>
              <a:t>wired links</a:t>
            </a:r>
          </a:p>
          <a:p>
            <a:pPr lvl="1"/>
            <a:r>
              <a:rPr lang="en-US" sz="1800" dirty="0"/>
              <a:t>wireless links</a:t>
            </a:r>
          </a:p>
          <a:p>
            <a:pPr lvl="1"/>
            <a:r>
              <a:rPr lang="en-US" sz="1800" dirty="0"/>
              <a:t>LANs</a:t>
            </a:r>
            <a:endParaRPr lang="en-US" sz="1800" b="1" dirty="0">
              <a:solidFill>
                <a:srgbClr val="FF0000"/>
              </a:solidFill>
            </a:endParaRPr>
          </a:p>
          <a:p>
            <a:r>
              <a:rPr lang="en-US" sz="2000" dirty="0"/>
              <a:t>The layer-2 PDU is a </a:t>
            </a:r>
            <a:r>
              <a:rPr lang="en-US" sz="2000" b="1" dirty="0">
                <a:solidFill>
                  <a:srgbClr val="FF0000"/>
                </a:solidFill>
              </a:rPr>
              <a:t>frame</a:t>
            </a:r>
            <a:r>
              <a:rPr lang="en-US" sz="2000" b="1" dirty="0"/>
              <a:t>,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encapsulates datagrams</a:t>
            </a:r>
          </a:p>
          <a:p>
            <a:pPr>
              <a:buFont typeface="ZapfDingbats" pitchFamily="82" charset="2"/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661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5: DataLink Layer</a:t>
            </a:r>
          </a:p>
        </p:txBody>
      </p:sp>
      <p:sp>
        <p:nvSpPr>
          <p:cNvPr id="662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5-</a:t>
            </a:r>
            <a:fld id="{E401CD61-5B56-4BDA-8EAF-8D8F313E49C7}" type="slidenum">
              <a:rPr lang="en-US"/>
              <a:pPr/>
              <a:t>5</a:t>
            </a:fld>
            <a:endParaRPr lang="en-US"/>
          </a:p>
        </p:txBody>
      </p:sp>
      <p:sp>
        <p:nvSpPr>
          <p:cNvPr id="302547" name="Text Box 467"/>
          <p:cNvSpPr txBox="1">
            <a:spLocks noChangeArrowheads="1"/>
          </p:cNvSpPr>
          <p:nvPr/>
        </p:nvSpPr>
        <p:spPr bwMode="auto">
          <a:xfrm>
            <a:off x="543499" y="5188932"/>
            <a:ext cx="5184689" cy="120032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 u="none" dirty="0">
                <a:solidFill>
                  <a:srgbClr val="FF0000"/>
                </a:solidFill>
                <a:latin typeface="+mj-lt"/>
              </a:rPr>
              <a:t>The data-link layer</a:t>
            </a:r>
            <a:r>
              <a:rPr lang="en-US" sz="2400" u="none" dirty="0">
                <a:latin typeface="+mj-lt"/>
              </a:rPr>
              <a:t> has responsibility of </a:t>
            </a:r>
          </a:p>
          <a:p>
            <a:r>
              <a:rPr lang="en-US" sz="2400" u="none" dirty="0">
                <a:latin typeface="+mj-lt"/>
              </a:rPr>
              <a:t>transferring datagram from one node </a:t>
            </a:r>
          </a:p>
          <a:p>
            <a:r>
              <a:rPr lang="en-US" sz="2400" u="none" dirty="0">
                <a:latin typeface="+mj-lt"/>
              </a:rPr>
              <a:t>to adjacent node over a link</a:t>
            </a:r>
            <a:endParaRPr lang="en-US" i="0" u="none" dirty="0">
              <a:latin typeface="+mj-lt"/>
            </a:endParaRPr>
          </a:p>
        </p:txBody>
      </p:sp>
      <p:sp>
        <p:nvSpPr>
          <p:cNvPr id="312329" name="Freeform 9"/>
          <p:cNvSpPr>
            <a:spLocks/>
          </p:cNvSpPr>
          <p:nvPr/>
        </p:nvSpPr>
        <p:spPr bwMode="auto">
          <a:xfrm>
            <a:off x="8234363" y="3457575"/>
            <a:ext cx="1314450" cy="674688"/>
          </a:xfrm>
          <a:custGeom>
            <a:avLst/>
            <a:gdLst>
              <a:gd name="T0" fmla="*/ 382 w 828"/>
              <a:gd name="T1" fmla="*/ 30 h 425"/>
              <a:gd name="T2" fmla="*/ 370 w 828"/>
              <a:gd name="T3" fmla="*/ 30 h 425"/>
              <a:gd name="T4" fmla="*/ 126 w 828"/>
              <a:gd name="T5" fmla="*/ 32 h 425"/>
              <a:gd name="T6" fmla="*/ 6 w 828"/>
              <a:gd name="T7" fmla="*/ 126 h 425"/>
              <a:gd name="T8" fmla="*/ 92 w 828"/>
              <a:gd name="T9" fmla="*/ 274 h 425"/>
              <a:gd name="T10" fmla="*/ 292 w 828"/>
              <a:gd name="T11" fmla="*/ 384 h 425"/>
              <a:gd name="T12" fmla="*/ 540 w 828"/>
              <a:gd name="T13" fmla="*/ 416 h 425"/>
              <a:gd name="T14" fmla="*/ 698 w 828"/>
              <a:gd name="T15" fmla="*/ 330 h 425"/>
              <a:gd name="T16" fmla="*/ 776 w 828"/>
              <a:gd name="T17" fmla="*/ 170 h 425"/>
              <a:gd name="T18" fmla="*/ 792 w 828"/>
              <a:gd name="T19" fmla="*/ 22 h 425"/>
              <a:gd name="T20" fmla="*/ 560 w 828"/>
              <a:gd name="T21" fmla="*/ 38 h 425"/>
              <a:gd name="T22" fmla="*/ 382 w 828"/>
              <a:gd name="T23" fmla="*/ 3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330" name="Freeform 10"/>
          <p:cNvSpPr>
            <a:spLocks/>
          </p:cNvSpPr>
          <p:nvPr/>
        </p:nvSpPr>
        <p:spPr bwMode="auto">
          <a:xfrm>
            <a:off x="8253414" y="1931989"/>
            <a:ext cx="1730375" cy="1044575"/>
          </a:xfrm>
          <a:custGeom>
            <a:avLst/>
            <a:gdLst>
              <a:gd name="T0" fmla="*/ 424 w 765"/>
              <a:gd name="T1" fmla="*/ 10 h 459"/>
              <a:gd name="T2" fmla="*/ 288 w 765"/>
              <a:gd name="T3" fmla="*/ 70 h 459"/>
              <a:gd name="T4" fmla="*/ 96 w 765"/>
              <a:gd name="T5" fmla="*/ 100 h 459"/>
              <a:gd name="T6" fmla="*/ 14 w 765"/>
              <a:gd name="T7" fmla="*/ 336 h 459"/>
              <a:gd name="T8" fmla="*/ 180 w 765"/>
              <a:gd name="T9" fmla="*/ 444 h 459"/>
              <a:gd name="T10" fmla="*/ 346 w 765"/>
              <a:gd name="T11" fmla="*/ 426 h 459"/>
              <a:gd name="T12" fmla="*/ 584 w 765"/>
              <a:gd name="T13" fmla="*/ 444 h 459"/>
              <a:gd name="T14" fmla="*/ 698 w 765"/>
              <a:gd name="T15" fmla="*/ 434 h 459"/>
              <a:gd name="T16" fmla="*/ 752 w 765"/>
              <a:gd name="T17" fmla="*/ 372 h 459"/>
              <a:gd name="T18" fmla="*/ 750 w 765"/>
              <a:gd name="T19" fmla="*/ 158 h 459"/>
              <a:gd name="T20" fmla="*/ 662 w 765"/>
              <a:gd name="T21" fmla="*/ 34 h 459"/>
              <a:gd name="T22" fmla="*/ 424 w 765"/>
              <a:gd name="T23" fmla="*/ 10 h 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331" name="Freeform 11"/>
          <p:cNvSpPr>
            <a:spLocks/>
          </p:cNvSpPr>
          <p:nvPr/>
        </p:nvSpPr>
        <p:spPr bwMode="auto">
          <a:xfrm>
            <a:off x="6513513" y="1639888"/>
            <a:ext cx="1644650" cy="1071562"/>
          </a:xfrm>
          <a:custGeom>
            <a:avLst/>
            <a:gdLst>
              <a:gd name="T0" fmla="*/ 648 w 1036"/>
              <a:gd name="T1" fmla="*/ 11 h 675"/>
              <a:gd name="T2" fmla="*/ 390 w 1036"/>
              <a:gd name="T3" fmla="*/ 53 h 675"/>
              <a:gd name="T4" fmla="*/ 206 w 1036"/>
              <a:gd name="T5" fmla="*/ 129 h 675"/>
              <a:gd name="T6" fmla="*/ 152 w 1036"/>
              <a:gd name="T7" fmla="*/ 229 h 675"/>
              <a:gd name="T8" fmla="*/ 22 w 1036"/>
              <a:gd name="T9" fmla="*/ 297 h 675"/>
              <a:gd name="T10" fmla="*/ 18 w 1036"/>
              <a:gd name="T11" fmla="*/ 459 h 675"/>
              <a:gd name="T12" fmla="*/ 132 w 1036"/>
              <a:gd name="T13" fmla="*/ 489 h 675"/>
              <a:gd name="T14" fmla="*/ 458 w 1036"/>
              <a:gd name="T15" fmla="*/ 489 h 675"/>
              <a:gd name="T16" fmla="*/ 598 w 1036"/>
              <a:gd name="T17" fmla="*/ 555 h 675"/>
              <a:gd name="T18" fmla="*/ 752 w 1036"/>
              <a:gd name="T19" fmla="*/ 657 h 675"/>
              <a:gd name="T20" fmla="*/ 870 w 1036"/>
              <a:gd name="T21" fmla="*/ 661 h 675"/>
              <a:gd name="T22" fmla="*/ 952 w 1036"/>
              <a:gd name="T23" fmla="*/ 603 h 675"/>
              <a:gd name="T24" fmla="*/ 992 w 1036"/>
              <a:gd name="T25" fmla="*/ 445 h 675"/>
              <a:gd name="T26" fmla="*/ 1018 w 1036"/>
              <a:gd name="T27" fmla="*/ 291 h 675"/>
              <a:gd name="T28" fmla="*/ 1022 w 1036"/>
              <a:gd name="T29" fmla="*/ 107 h 675"/>
              <a:gd name="T30" fmla="*/ 934 w 1036"/>
              <a:gd name="T31" fmla="*/ 17 h 675"/>
              <a:gd name="T32" fmla="*/ 776 w 1036"/>
              <a:gd name="T33" fmla="*/ 3 h 675"/>
              <a:gd name="T34" fmla="*/ 648 w 1036"/>
              <a:gd name="T35" fmla="*/ 11 h 6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grpSp>
        <p:nvGrpSpPr>
          <p:cNvPr id="312332" name="Group 12"/>
          <p:cNvGrpSpPr>
            <a:grpSpLocks/>
          </p:cNvGrpSpPr>
          <p:nvPr/>
        </p:nvGrpSpPr>
        <p:grpSpPr bwMode="auto">
          <a:xfrm>
            <a:off x="6600826" y="2974975"/>
            <a:ext cx="1458913" cy="933450"/>
            <a:chOff x="2889" y="1631"/>
            <a:chExt cx="980" cy="743"/>
          </a:xfrm>
        </p:grpSpPr>
        <p:sp>
          <p:nvSpPr>
            <p:cNvPr id="312333" name="Rectangle 13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34" name="AutoShape 14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sz="2400">
                <a:solidFill>
                  <a:srgbClr val="00CCFF"/>
                </a:solidFill>
                <a:latin typeface="Times New Roman" pitchFamily="18" charset="0"/>
              </a:endParaRPr>
            </a:p>
          </p:txBody>
        </p:sp>
      </p:grpSp>
      <p:sp>
        <p:nvSpPr>
          <p:cNvPr id="312335" name="Line 15"/>
          <p:cNvSpPr>
            <a:spLocks noChangeShapeType="1"/>
          </p:cNvSpPr>
          <p:nvPr/>
        </p:nvSpPr>
        <p:spPr bwMode="auto">
          <a:xfrm flipH="1">
            <a:off x="7378701" y="2020888"/>
            <a:ext cx="92075" cy="311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36" name="Line 16"/>
          <p:cNvSpPr>
            <a:spLocks noChangeShapeType="1"/>
          </p:cNvSpPr>
          <p:nvPr/>
        </p:nvSpPr>
        <p:spPr bwMode="auto">
          <a:xfrm>
            <a:off x="7470775" y="2020888"/>
            <a:ext cx="90488" cy="309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37" name="Line 17"/>
          <p:cNvSpPr>
            <a:spLocks noChangeShapeType="1"/>
          </p:cNvSpPr>
          <p:nvPr/>
        </p:nvSpPr>
        <p:spPr bwMode="auto">
          <a:xfrm>
            <a:off x="7378701" y="2330450"/>
            <a:ext cx="92075" cy="33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38" name="Line 18"/>
          <p:cNvSpPr>
            <a:spLocks noChangeShapeType="1"/>
          </p:cNvSpPr>
          <p:nvPr/>
        </p:nvSpPr>
        <p:spPr bwMode="auto">
          <a:xfrm flipH="1">
            <a:off x="7470775" y="2330450"/>
            <a:ext cx="90488" cy="33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39" name="Line 19"/>
          <p:cNvSpPr>
            <a:spLocks noChangeShapeType="1"/>
          </p:cNvSpPr>
          <p:nvPr/>
        </p:nvSpPr>
        <p:spPr bwMode="auto">
          <a:xfrm>
            <a:off x="7470775" y="2027238"/>
            <a:ext cx="0" cy="336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0" name="Line 20"/>
          <p:cNvSpPr>
            <a:spLocks noChangeShapeType="1"/>
          </p:cNvSpPr>
          <p:nvPr/>
        </p:nvSpPr>
        <p:spPr bwMode="auto">
          <a:xfrm flipV="1">
            <a:off x="7378701" y="2298700"/>
            <a:ext cx="92075" cy="33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1" name="Line 21"/>
          <p:cNvSpPr>
            <a:spLocks noChangeShapeType="1"/>
          </p:cNvSpPr>
          <p:nvPr/>
        </p:nvSpPr>
        <p:spPr bwMode="auto">
          <a:xfrm flipH="1" flipV="1">
            <a:off x="7470775" y="2298700"/>
            <a:ext cx="90488" cy="31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2" name="Line 22"/>
          <p:cNvSpPr>
            <a:spLocks noChangeShapeType="1"/>
          </p:cNvSpPr>
          <p:nvPr/>
        </p:nvSpPr>
        <p:spPr bwMode="auto">
          <a:xfrm>
            <a:off x="7418389" y="2195514"/>
            <a:ext cx="52387" cy="26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3" name="Line 23"/>
          <p:cNvSpPr>
            <a:spLocks noChangeShapeType="1"/>
          </p:cNvSpPr>
          <p:nvPr/>
        </p:nvSpPr>
        <p:spPr bwMode="auto">
          <a:xfrm flipV="1">
            <a:off x="7470776" y="2195514"/>
            <a:ext cx="55563" cy="26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4" name="Line 24"/>
          <p:cNvSpPr>
            <a:spLocks noChangeShapeType="1"/>
          </p:cNvSpPr>
          <p:nvPr/>
        </p:nvSpPr>
        <p:spPr bwMode="auto">
          <a:xfrm>
            <a:off x="7400926" y="2241551"/>
            <a:ext cx="66675" cy="34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5" name="Line 25"/>
          <p:cNvSpPr>
            <a:spLocks noChangeShapeType="1"/>
          </p:cNvSpPr>
          <p:nvPr/>
        </p:nvSpPr>
        <p:spPr bwMode="auto">
          <a:xfrm flipV="1">
            <a:off x="7470776" y="2247900"/>
            <a:ext cx="68263" cy="31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6" name="Line 26"/>
          <p:cNvSpPr>
            <a:spLocks noChangeShapeType="1"/>
          </p:cNvSpPr>
          <p:nvPr/>
        </p:nvSpPr>
        <p:spPr bwMode="auto">
          <a:xfrm flipV="1">
            <a:off x="7470776" y="2149475"/>
            <a:ext cx="34925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7" name="Line 27"/>
          <p:cNvSpPr>
            <a:spLocks noChangeShapeType="1"/>
          </p:cNvSpPr>
          <p:nvPr/>
        </p:nvSpPr>
        <p:spPr bwMode="auto">
          <a:xfrm flipV="1">
            <a:off x="7470776" y="2085975"/>
            <a:ext cx="22225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8" name="Line 28"/>
          <p:cNvSpPr>
            <a:spLocks noChangeShapeType="1"/>
          </p:cNvSpPr>
          <p:nvPr/>
        </p:nvSpPr>
        <p:spPr bwMode="auto">
          <a:xfrm>
            <a:off x="7431088" y="2144713"/>
            <a:ext cx="42862" cy="17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9" name="Line 29"/>
          <p:cNvSpPr>
            <a:spLocks noChangeShapeType="1"/>
          </p:cNvSpPr>
          <p:nvPr/>
        </p:nvSpPr>
        <p:spPr bwMode="auto">
          <a:xfrm>
            <a:off x="7450138" y="2082801"/>
            <a:ext cx="23812" cy="15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grpSp>
        <p:nvGrpSpPr>
          <p:cNvPr id="312350" name="Group 30"/>
          <p:cNvGrpSpPr>
            <a:grpSpLocks/>
          </p:cNvGrpSpPr>
          <p:nvPr/>
        </p:nvGrpSpPr>
        <p:grpSpPr bwMode="auto">
          <a:xfrm>
            <a:off x="7486650" y="1992314"/>
            <a:ext cx="152400" cy="58737"/>
            <a:chOff x="4227" y="1360"/>
            <a:chExt cx="863" cy="270"/>
          </a:xfrm>
        </p:grpSpPr>
        <p:sp>
          <p:nvSpPr>
            <p:cNvPr id="312351" name="Line 31"/>
            <p:cNvSpPr>
              <a:spLocks noChangeShapeType="1"/>
            </p:cNvSpPr>
            <p:nvPr/>
          </p:nvSpPr>
          <p:spPr bwMode="auto">
            <a:xfrm>
              <a:off x="4227" y="1604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52" name="Line 32"/>
            <p:cNvSpPr>
              <a:spLocks noChangeShapeType="1"/>
            </p:cNvSpPr>
            <p:nvPr/>
          </p:nvSpPr>
          <p:spPr bwMode="auto">
            <a:xfrm rot="6361956" flipH="1" flipV="1">
              <a:off x="4464" y="1205"/>
              <a:ext cx="189" cy="5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53" name="Line 33"/>
            <p:cNvSpPr>
              <a:spLocks noChangeShapeType="1"/>
            </p:cNvSpPr>
            <p:nvPr/>
          </p:nvSpPr>
          <p:spPr bwMode="auto">
            <a:xfrm rot="6361956">
              <a:off x="4602" y="1393"/>
              <a:ext cx="189" cy="20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54" name="Line 34"/>
            <p:cNvSpPr>
              <a:spLocks noChangeShapeType="1"/>
            </p:cNvSpPr>
            <p:nvPr/>
          </p:nvSpPr>
          <p:spPr bwMode="auto">
            <a:xfrm rot="6361956" flipH="1" flipV="1">
              <a:off x="4745" y="1286"/>
              <a:ext cx="189" cy="5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</p:grpSp>
      <p:grpSp>
        <p:nvGrpSpPr>
          <p:cNvPr id="312355" name="Group 35"/>
          <p:cNvGrpSpPr>
            <a:grpSpLocks/>
          </p:cNvGrpSpPr>
          <p:nvPr/>
        </p:nvGrpSpPr>
        <p:grpSpPr bwMode="auto">
          <a:xfrm rot="5700496">
            <a:off x="7394576" y="1889126"/>
            <a:ext cx="168275" cy="53975"/>
            <a:chOff x="4227" y="1360"/>
            <a:chExt cx="863" cy="270"/>
          </a:xfrm>
        </p:grpSpPr>
        <p:sp>
          <p:nvSpPr>
            <p:cNvPr id="312356" name="Line 36"/>
            <p:cNvSpPr>
              <a:spLocks noChangeShapeType="1"/>
            </p:cNvSpPr>
            <p:nvPr/>
          </p:nvSpPr>
          <p:spPr bwMode="auto">
            <a:xfrm>
              <a:off x="4227" y="1604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57" name="Line 37"/>
            <p:cNvSpPr>
              <a:spLocks noChangeShapeType="1"/>
            </p:cNvSpPr>
            <p:nvPr/>
          </p:nvSpPr>
          <p:spPr bwMode="auto">
            <a:xfrm rot="6361956" flipH="1" flipV="1">
              <a:off x="4464" y="1205"/>
              <a:ext cx="189" cy="5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58" name="Line 38"/>
            <p:cNvSpPr>
              <a:spLocks noChangeShapeType="1"/>
            </p:cNvSpPr>
            <p:nvPr/>
          </p:nvSpPr>
          <p:spPr bwMode="auto">
            <a:xfrm rot="6361956">
              <a:off x="4602" y="1393"/>
              <a:ext cx="189" cy="20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59" name="Line 39"/>
            <p:cNvSpPr>
              <a:spLocks noChangeShapeType="1"/>
            </p:cNvSpPr>
            <p:nvPr/>
          </p:nvSpPr>
          <p:spPr bwMode="auto">
            <a:xfrm rot="6361956" flipH="1" flipV="1">
              <a:off x="4745" y="1286"/>
              <a:ext cx="189" cy="5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</p:grpSp>
      <p:grpSp>
        <p:nvGrpSpPr>
          <p:cNvPr id="312360" name="Group 40"/>
          <p:cNvGrpSpPr>
            <a:grpSpLocks/>
          </p:cNvGrpSpPr>
          <p:nvPr/>
        </p:nvGrpSpPr>
        <p:grpSpPr bwMode="auto">
          <a:xfrm rot="10800000">
            <a:off x="7302500" y="1985964"/>
            <a:ext cx="152400" cy="58737"/>
            <a:chOff x="4227" y="1360"/>
            <a:chExt cx="863" cy="270"/>
          </a:xfrm>
        </p:grpSpPr>
        <p:sp>
          <p:nvSpPr>
            <p:cNvPr id="312361" name="Line 41"/>
            <p:cNvSpPr>
              <a:spLocks noChangeShapeType="1"/>
            </p:cNvSpPr>
            <p:nvPr/>
          </p:nvSpPr>
          <p:spPr bwMode="auto">
            <a:xfrm>
              <a:off x="4227" y="1604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62" name="Line 42"/>
            <p:cNvSpPr>
              <a:spLocks noChangeShapeType="1"/>
            </p:cNvSpPr>
            <p:nvPr/>
          </p:nvSpPr>
          <p:spPr bwMode="auto">
            <a:xfrm rot="6361956" flipH="1" flipV="1">
              <a:off x="4464" y="1205"/>
              <a:ext cx="189" cy="5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63" name="Line 43"/>
            <p:cNvSpPr>
              <a:spLocks noChangeShapeType="1"/>
            </p:cNvSpPr>
            <p:nvPr/>
          </p:nvSpPr>
          <p:spPr bwMode="auto">
            <a:xfrm rot="6361956">
              <a:off x="4602" y="1393"/>
              <a:ext cx="189" cy="20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64" name="Line 44"/>
            <p:cNvSpPr>
              <a:spLocks noChangeShapeType="1"/>
            </p:cNvSpPr>
            <p:nvPr/>
          </p:nvSpPr>
          <p:spPr bwMode="auto">
            <a:xfrm rot="6361956" flipH="1" flipV="1">
              <a:off x="4745" y="1286"/>
              <a:ext cx="189" cy="5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</p:grpSp>
      <p:sp>
        <p:nvSpPr>
          <p:cNvPr id="312365" name="Oval 45"/>
          <p:cNvSpPr>
            <a:spLocks noChangeArrowheads="1"/>
          </p:cNvSpPr>
          <p:nvPr/>
        </p:nvSpPr>
        <p:spPr bwMode="auto">
          <a:xfrm>
            <a:off x="8359776" y="36528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66" name="Line 46"/>
          <p:cNvSpPr>
            <a:spLocks noChangeShapeType="1"/>
          </p:cNvSpPr>
          <p:nvPr/>
        </p:nvSpPr>
        <p:spPr bwMode="auto">
          <a:xfrm>
            <a:off x="8359775" y="36449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67" name="Line 47"/>
          <p:cNvSpPr>
            <a:spLocks noChangeShapeType="1"/>
          </p:cNvSpPr>
          <p:nvPr/>
        </p:nvSpPr>
        <p:spPr bwMode="auto">
          <a:xfrm>
            <a:off x="8718550" y="36449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68" name="Rectangle 48"/>
          <p:cNvSpPr>
            <a:spLocks noChangeArrowheads="1"/>
          </p:cNvSpPr>
          <p:nvPr/>
        </p:nvSpPr>
        <p:spPr bwMode="auto">
          <a:xfrm>
            <a:off x="8359775" y="36449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latin typeface="Times New Roman" pitchFamily="18" charset="0"/>
            </a:endParaRPr>
          </a:p>
        </p:txBody>
      </p:sp>
      <p:sp>
        <p:nvSpPr>
          <p:cNvPr id="312369" name="Oval 49"/>
          <p:cNvSpPr>
            <a:spLocks noChangeArrowheads="1"/>
          </p:cNvSpPr>
          <p:nvPr/>
        </p:nvSpPr>
        <p:spPr bwMode="auto">
          <a:xfrm>
            <a:off x="8356601" y="3576639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370" name="Group 50"/>
          <p:cNvGrpSpPr>
            <a:grpSpLocks/>
          </p:cNvGrpSpPr>
          <p:nvPr/>
        </p:nvGrpSpPr>
        <p:grpSpPr bwMode="auto">
          <a:xfrm>
            <a:off x="8442325" y="3600450"/>
            <a:ext cx="179388" cy="65088"/>
            <a:chOff x="2848" y="848"/>
            <a:chExt cx="140" cy="98"/>
          </a:xfrm>
        </p:grpSpPr>
        <p:sp>
          <p:nvSpPr>
            <p:cNvPr id="312371" name="Line 51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72" name="Line 52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73" name="Line 53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374" name="Group 54"/>
          <p:cNvGrpSpPr>
            <a:grpSpLocks/>
          </p:cNvGrpSpPr>
          <p:nvPr/>
        </p:nvGrpSpPr>
        <p:grpSpPr bwMode="auto">
          <a:xfrm flipV="1">
            <a:off x="8442325" y="3600450"/>
            <a:ext cx="179388" cy="65088"/>
            <a:chOff x="2848" y="848"/>
            <a:chExt cx="140" cy="98"/>
          </a:xfrm>
        </p:grpSpPr>
        <p:sp>
          <p:nvSpPr>
            <p:cNvPr id="312375" name="Line 5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76" name="Line 5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77" name="Line 5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378" name="Oval 58"/>
          <p:cNvSpPr>
            <a:spLocks noChangeArrowheads="1"/>
          </p:cNvSpPr>
          <p:nvPr/>
        </p:nvSpPr>
        <p:spPr bwMode="auto">
          <a:xfrm>
            <a:off x="8715376" y="39322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79" name="Line 59"/>
          <p:cNvSpPr>
            <a:spLocks noChangeShapeType="1"/>
          </p:cNvSpPr>
          <p:nvPr/>
        </p:nvSpPr>
        <p:spPr bwMode="auto">
          <a:xfrm>
            <a:off x="8715375" y="39243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80" name="Line 60"/>
          <p:cNvSpPr>
            <a:spLocks noChangeShapeType="1"/>
          </p:cNvSpPr>
          <p:nvPr/>
        </p:nvSpPr>
        <p:spPr bwMode="auto">
          <a:xfrm>
            <a:off x="9074150" y="39243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81" name="Rectangle 61"/>
          <p:cNvSpPr>
            <a:spLocks noChangeArrowheads="1"/>
          </p:cNvSpPr>
          <p:nvPr/>
        </p:nvSpPr>
        <p:spPr bwMode="auto">
          <a:xfrm>
            <a:off x="8715375" y="39243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latin typeface="Times New Roman" pitchFamily="18" charset="0"/>
            </a:endParaRPr>
          </a:p>
        </p:txBody>
      </p:sp>
      <p:sp>
        <p:nvSpPr>
          <p:cNvPr id="312382" name="Oval 62"/>
          <p:cNvSpPr>
            <a:spLocks noChangeArrowheads="1"/>
          </p:cNvSpPr>
          <p:nvPr/>
        </p:nvSpPr>
        <p:spPr bwMode="auto">
          <a:xfrm>
            <a:off x="8712201" y="3856039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383" name="Group 63"/>
          <p:cNvGrpSpPr>
            <a:grpSpLocks/>
          </p:cNvGrpSpPr>
          <p:nvPr/>
        </p:nvGrpSpPr>
        <p:grpSpPr bwMode="auto">
          <a:xfrm>
            <a:off x="8797925" y="3879850"/>
            <a:ext cx="179388" cy="65088"/>
            <a:chOff x="2848" y="848"/>
            <a:chExt cx="140" cy="98"/>
          </a:xfrm>
        </p:grpSpPr>
        <p:sp>
          <p:nvSpPr>
            <p:cNvPr id="312384" name="Line 64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85" name="Line 65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86" name="Line 66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387" name="Group 67"/>
          <p:cNvGrpSpPr>
            <a:grpSpLocks/>
          </p:cNvGrpSpPr>
          <p:nvPr/>
        </p:nvGrpSpPr>
        <p:grpSpPr bwMode="auto">
          <a:xfrm flipV="1">
            <a:off x="8797925" y="3879850"/>
            <a:ext cx="179388" cy="65088"/>
            <a:chOff x="2848" y="848"/>
            <a:chExt cx="140" cy="98"/>
          </a:xfrm>
        </p:grpSpPr>
        <p:sp>
          <p:nvSpPr>
            <p:cNvPr id="312388" name="Line 68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89" name="Line 69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90" name="Line 70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391" name="Oval 71"/>
          <p:cNvSpPr>
            <a:spLocks noChangeArrowheads="1"/>
          </p:cNvSpPr>
          <p:nvPr/>
        </p:nvSpPr>
        <p:spPr bwMode="auto">
          <a:xfrm>
            <a:off x="8994776" y="36655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92" name="Line 72"/>
          <p:cNvSpPr>
            <a:spLocks noChangeShapeType="1"/>
          </p:cNvSpPr>
          <p:nvPr/>
        </p:nvSpPr>
        <p:spPr bwMode="auto">
          <a:xfrm>
            <a:off x="8994775" y="36576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93" name="Line 73"/>
          <p:cNvSpPr>
            <a:spLocks noChangeShapeType="1"/>
          </p:cNvSpPr>
          <p:nvPr/>
        </p:nvSpPr>
        <p:spPr bwMode="auto">
          <a:xfrm>
            <a:off x="9353550" y="36576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94" name="Rectangle 74"/>
          <p:cNvSpPr>
            <a:spLocks noChangeArrowheads="1"/>
          </p:cNvSpPr>
          <p:nvPr/>
        </p:nvSpPr>
        <p:spPr bwMode="auto">
          <a:xfrm>
            <a:off x="8994775" y="36576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latin typeface="Times New Roman" pitchFamily="18" charset="0"/>
            </a:endParaRPr>
          </a:p>
        </p:txBody>
      </p:sp>
      <p:sp>
        <p:nvSpPr>
          <p:cNvPr id="312395" name="Oval 75"/>
          <p:cNvSpPr>
            <a:spLocks noChangeArrowheads="1"/>
          </p:cNvSpPr>
          <p:nvPr/>
        </p:nvSpPr>
        <p:spPr bwMode="auto">
          <a:xfrm>
            <a:off x="8991601" y="3589339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396" name="Group 76"/>
          <p:cNvGrpSpPr>
            <a:grpSpLocks/>
          </p:cNvGrpSpPr>
          <p:nvPr/>
        </p:nvGrpSpPr>
        <p:grpSpPr bwMode="auto">
          <a:xfrm>
            <a:off x="9077325" y="3613150"/>
            <a:ext cx="179388" cy="65088"/>
            <a:chOff x="2848" y="848"/>
            <a:chExt cx="140" cy="98"/>
          </a:xfrm>
        </p:grpSpPr>
        <p:sp>
          <p:nvSpPr>
            <p:cNvPr id="312397" name="Line 77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98" name="Line 78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99" name="Line 79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400" name="Group 80"/>
          <p:cNvGrpSpPr>
            <a:grpSpLocks/>
          </p:cNvGrpSpPr>
          <p:nvPr/>
        </p:nvGrpSpPr>
        <p:grpSpPr bwMode="auto">
          <a:xfrm flipV="1">
            <a:off x="9077325" y="3613150"/>
            <a:ext cx="179388" cy="65088"/>
            <a:chOff x="2848" y="848"/>
            <a:chExt cx="140" cy="98"/>
          </a:xfrm>
        </p:grpSpPr>
        <p:sp>
          <p:nvSpPr>
            <p:cNvPr id="312401" name="Line 81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02" name="Line 82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03" name="Line 83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404" name="Oval 84"/>
          <p:cNvSpPr>
            <a:spLocks noChangeArrowheads="1"/>
          </p:cNvSpPr>
          <p:nvPr/>
        </p:nvSpPr>
        <p:spPr bwMode="auto">
          <a:xfrm>
            <a:off x="8459788" y="2503488"/>
            <a:ext cx="347662" cy="8890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05" name="Line 85"/>
          <p:cNvSpPr>
            <a:spLocks noChangeShapeType="1"/>
          </p:cNvSpPr>
          <p:nvPr/>
        </p:nvSpPr>
        <p:spPr bwMode="auto">
          <a:xfrm>
            <a:off x="8459788" y="2495551"/>
            <a:ext cx="0" cy="555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06" name="Line 86"/>
          <p:cNvSpPr>
            <a:spLocks noChangeShapeType="1"/>
          </p:cNvSpPr>
          <p:nvPr/>
        </p:nvSpPr>
        <p:spPr bwMode="auto">
          <a:xfrm>
            <a:off x="8807450" y="2495551"/>
            <a:ext cx="0" cy="555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07" name="Rectangle 87"/>
          <p:cNvSpPr>
            <a:spLocks noChangeArrowheads="1"/>
          </p:cNvSpPr>
          <p:nvPr/>
        </p:nvSpPr>
        <p:spPr bwMode="auto">
          <a:xfrm>
            <a:off x="8459789" y="2495551"/>
            <a:ext cx="344487" cy="53975"/>
          </a:xfrm>
          <a:prstGeom prst="rect">
            <a:avLst/>
          </a:prstGeom>
          <a:solidFill>
            <a:srgbClr val="DDDDDD"/>
          </a:solidFill>
          <a:ln w="127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latin typeface="Times New Roman" pitchFamily="18" charset="0"/>
            </a:endParaRPr>
          </a:p>
        </p:txBody>
      </p:sp>
      <p:sp>
        <p:nvSpPr>
          <p:cNvPr id="312408" name="Oval 88"/>
          <p:cNvSpPr>
            <a:spLocks noChangeArrowheads="1"/>
          </p:cNvSpPr>
          <p:nvPr/>
        </p:nvSpPr>
        <p:spPr bwMode="auto">
          <a:xfrm>
            <a:off x="8456613" y="2432050"/>
            <a:ext cx="347662" cy="103188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409" name="Group 89"/>
          <p:cNvGrpSpPr>
            <a:grpSpLocks/>
          </p:cNvGrpSpPr>
          <p:nvPr/>
        </p:nvGrpSpPr>
        <p:grpSpPr bwMode="auto">
          <a:xfrm>
            <a:off x="8540750" y="2454276"/>
            <a:ext cx="171450" cy="61913"/>
            <a:chOff x="2848" y="848"/>
            <a:chExt cx="140" cy="98"/>
          </a:xfrm>
        </p:grpSpPr>
        <p:sp>
          <p:nvSpPr>
            <p:cNvPr id="312410" name="Line 90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11" name="Line 91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12" name="Line 92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413" name="Group 93"/>
          <p:cNvGrpSpPr>
            <a:grpSpLocks/>
          </p:cNvGrpSpPr>
          <p:nvPr/>
        </p:nvGrpSpPr>
        <p:grpSpPr bwMode="auto">
          <a:xfrm flipV="1">
            <a:off x="8540750" y="2454276"/>
            <a:ext cx="171450" cy="60325"/>
            <a:chOff x="2848" y="848"/>
            <a:chExt cx="140" cy="98"/>
          </a:xfrm>
        </p:grpSpPr>
        <p:sp>
          <p:nvSpPr>
            <p:cNvPr id="312414" name="Line 94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15" name="Line 95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16" name="Line 96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417" name="Oval 97"/>
          <p:cNvSpPr>
            <a:spLocks noChangeArrowheads="1"/>
          </p:cNvSpPr>
          <p:nvPr/>
        </p:nvSpPr>
        <p:spPr bwMode="auto">
          <a:xfrm>
            <a:off x="8458201" y="27638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18" name="Line 98"/>
          <p:cNvSpPr>
            <a:spLocks noChangeShapeType="1"/>
          </p:cNvSpPr>
          <p:nvPr/>
        </p:nvSpPr>
        <p:spPr bwMode="auto">
          <a:xfrm>
            <a:off x="8458200" y="27559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19" name="Line 99"/>
          <p:cNvSpPr>
            <a:spLocks noChangeShapeType="1"/>
          </p:cNvSpPr>
          <p:nvPr/>
        </p:nvSpPr>
        <p:spPr bwMode="auto">
          <a:xfrm>
            <a:off x="8816975" y="27559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20" name="Rectangle 100"/>
          <p:cNvSpPr>
            <a:spLocks noChangeArrowheads="1"/>
          </p:cNvSpPr>
          <p:nvPr/>
        </p:nvSpPr>
        <p:spPr bwMode="auto">
          <a:xfrm>
            <a:off x="8458200" y="27559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latin typeface="Times New Roman" pitchFamily="18" charset="0"/>
            </a:endParaRPr>
          </a:p>
        </p:txBody>
      </p:sp>
      <p:sp>
        <p:nvSpPr>
          <p:cNvPr id="312421" name="Oval 101"/>
          <p:cNvSpPr>
            <a:spLocks noChangeArrowheads="1"/>
          </p:cNvSpPr>
          <p:nvPr/>
        </p:nvSpPr>
        <p:spPr bwMode="auto">
          <a:xfrm>
            <a:off x="8455026" y="2687639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422" name="Group 102"/>
          <p:cNvGrpSpPr>
            <a:grpSpLocks/>
          </p:cNvGrpSpPr>
          <p:nvPr/>
        </p:nvGrpSpPr>
        <p:grpSpPr bwMode="auto">
          <a:xfrm>
            <a:off x="8540750" y="2711450"/>
            <a:ext cx="179388" cy="65088"/>
            <a:chOff x="2848" y="848"/>
            <a:chExt cx="140" cy="98"/>
          </a:xfrm>
        </p:grpSpPr>
        <p:sp>
          <p:nvSpPr>
            <p:cNvPr id="312423" name="Line 103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24" name="Line 104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25" name="Line 105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426" name="Group 106"/>
          <p:cNvGrpSpPr>
            <a:grpSpLocks/>
          </p:cNvGrpSpPr>
          <p:nvPr/>
        </p:nvGrpSpPr>
        <p:grpSpPr bwMode="auto">
          <a:xfrm flipV="1">
            <a:off x="8540750" y="2711450"/>
            <a:ext cx="179388" cy="65088"/>
            <a:chOff x="2848" y="848"/>
            <a:chExt cx="140" cy="98"/>
          </a:xfrm>
        </p:grpSpPr>
        <p:sp>
          <p:nvSpPr>
            <p:cNvPr id="312427" name="Line 107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28" name="Line 108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29" name="Line 109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430" name="Oval 110"/>
          <p:cNvSpPr>
            <a:spLocks noChangeArrowheads="1"/>
          </p:cNvSpPr>
          <p:nvPr/>
        </p:nvSpPr>
        <p:spPr bwMode="auto">
          <a:xfrm>
            <a:off x="8934450" y="2405064"/>
            <a:ext cx="330200" cy="857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31" name="Line 111"/>
          <p:cNvSpPr>
            <a:spLocks noChangeShapeType="1"/>
          </p:cNvSpPr>
          <p:nvPr/>
        </p:nvSpPr>
        <p:spPr bwMode="auto">
          <a:xfrm>
            <a:off x="8934450" y="2398714"/>
            <a:ext cx="0" cy="52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32" name="Line 112"/>
          <p:cNvSpPr>
            <a:spLocks noChangeShapeType="1"/>
          </p:cNvSpPr>
          <p:nvPr/>
        </p:nvSpPr>
        <p:spPr bwMode="auto">
          <a:xfrm>
            <a:off x="9264650" y="2398714"/>
            <a:ext cx="0" cy="52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33" name="Rectangle 113"/>
          <p:cNvSpPr>
            <a:spLocks noChangeArrowheads="1"/>
          </p:cNvSpPr>
          <p:nvPr/>
        </p:nvSpPr>
        <p:spPr bwMode="auto">
          <a:xfrm>
            <a:off x="8934451" y="2398714"/>
            <a:ext cx="327025" cy="52387"/>
          </a:xfrm>
          <a:prstGeom prst="rect">
            <a:avLst/>
          </a:prstGeom>
          <a:solidFill>
            <a:srgbClr val="DDDDDD"/>
          </a:solidFill>
          <a:ln w="127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312434" name="Oval 114"/>
          <p:cNvSpPr>
            <a:spLocks noChangeArrowheads="1"/>
          </p:cNvSpPr>
          <p:nvPr/>
        </p:nvSpPr>
        <p:spPr bwMode="auto">
          <a:xfrm>
            <a:off x="8931275" y="2336801"/>
            <a:ext cx="330200" cy="100013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435" name="Group 115"/>
          <p:cNvGrpSpPr>
            <a:grpSpLocks/>
          </p:cNvGrpSpPr>
          <p:nvPr/>
        </p:nvGrpSpPr>
        <p:grpSpPr bwMode="auto">
          <a:xfrm>
            <a:off x="9010651" y="2359025"/>
            <a:ext cx="163513" cy="57150"/>
            <a:chOff x="2848" y="848"/>
            <a:chExt cx="140" cy="98"/>
          </a:xfrm>
        </p:grpSpPr>
        <p:sp>
          <p:nvSpPr>
            <p:cNvPr id="312436" name="Line 116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37" name="Line 117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38" name="Line 118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439" name="Group 119"/>
          <p:cNvGrpSpPr>
            <a:grpSpLocks/>
          </p:cNvGrpSpPr>
          <p:nvPr/>
        </p:nvGrpSpPr>
        <p:grpSpPr bwMode="auto">
          <a:xfrm flipV="1">
            <a:off x="9010651" y="2357439"/>
            <a:ext cx="163513" cy="58737"/>
            <a:chOff x="2848" y="848"/>
            <a:chExt cx="140" cy="98"/>
          </a:xfrm>
        </p:grpSpPr>
        <p:sp>
          <p:nvSpPr>
            <p:cNvPr id="312440" name="Line 120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41" name="Line 121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42" name="Line 122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443" name="Oval 123"/>
          <p:cNvSpPr>
            <a:spLocks noChangeArrowheads="1"/>
          </p:cNvSpPr>
          <p:nvPr/>
        </p:nvSpPr>
        <p:spPr bwMode="auto">
          <a:xfrm>
            <a:off x="9020176" y="27638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44" name="Line 124"/>
          <p:cNvSpPr>
            <a:spLocks noChangeShapeType="1"/>
          </p:cNvSpPr>
          <p:nvPr/>
        </p:nvSpPr>
        <p:spPr bwMode="auto">
          <a:xfrm>
            <a:off x="9020175" y="27559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45" name="Line 125"/>
          <p:cNvSpPr>
            <a:spLocks noChangeShapeType="1"/>
          </p:cNvSpPr>
          <p:nvPr/>
        </p:nvSpPr>
        <p:spPr bwMode="auto">
          <a:xfrm>
            <a:off x="9378950" y="27559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46" name="Rectangle 126"/>
          <p:cNvSpPr>
            <a:spLocks noChangeArrowheads="1"/>
          </p:cNvSpPr>
          <p:nvPr/>
        </p:nvSpPr>
        <p:spPr bwMode="auto">
          <a:xfrm>
            <a:off x="9020175" y="27559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latin typeface="Times New Roman" pitchFamily="18" charset="0"/>
            </a:endParaRPr>
          </a:p>
        </p:txBody>
      </p:sp>
      <p:sp>
        <p:nvSpPr>
          <p:cNvPr id="312447" name="Oval 127"/>
          <p:cNvSpPr>
            <a:spLocks noChangeArrowheads="1"/>
          </p:cNvSpPr>
          <p:nvPr/>
        </p:nvSpPr>
        <p:spPr bwMode="auto">
          <a:xfrm>
            <a:off x="9017001" y="2687639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448" name="Group 128"/>
          <p:cNvGrpSpPr>
            <a:grpSpLocks/>
          </p:cNvGrpSpPr>
          <p:nvPr/>
        </p:nvGrpSpPr>
        <p:grpSpPr bwMode="auto">
          <a:xfrm>
            <a:off x="9102725" y="2711450"/>
            <a:ext cx="179388" cy="65088"/>
            <a:chOff x="2848" y="848"/>
            <a:chExt cx="140" cy="98"/>
          </a:xfrm>
        </p:grpSpPr>
        <p:sp>
          <p:nvSpPr>
            <p:cNvPr id="312449" name="Line 12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50" name="Line 13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51" name="Line 13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452" name="Group 132"/>
          <p:cNvGrpSpPr>
            <a:grpSpLocks/>
          </p:cNvGrpSpPr>
          <p:nvPr/>
        </p:nvGrpSpPr>
        <p:grpSpPr bwMode="auto">
          <a:xfrm flipV="1">
            <a:off x="9102725" y="2711450"/>
            <a:ext cx="179388" cy="65088"/>
            <a:chOff x="2848" y="848"/>
            <a:chExt cx="140" cy="98"/>
          </a:xfrm>
        </p:grpSpPr>
        <p:sp>
          <p:nvSpPr>
            <p:cNvPr id="312453" name="Line 133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54" name="Line 134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55" name="Line 135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456" name="Oval 136"/>
          <p:cNvSpPr>
            <a:spLocks noChangeArrowheads="1"/>
          </p:cNvSpPr>
          <p:nvPr/>
        </p:nvSpPr>
        <p:spPr bwMode="auto">
          <a:xfrm>
            <a:off x="7610476" y="2498726"/>
            <a:ext cx="346075" cy="87313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57" name="Line 137"/>
          <p:cNvSpPr>
            <a:spLocks noChangeShapeType="1"/>
          </p:cNvSpPr>
          <p:nvPr/>
        </p:nvSpPr>
        <p:spPr bwMode="auto">
          <a:xfrm>
            <a:off x="7610475" y="2490789"/>
            <a:ext cx="0" cy="53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58" name="Line 138"/>
          <p:cNvSpPr>
            <a:spLocks noChangeShapeType="1"/>
          </p:cNvSpPr>
          <p:nvPr/>
        </p:nvSpPr>
        <p:spPr bwMode="auto">
          <a:xfrm>
            <a:off x="7956550" y="2490789"/>
            <a:ext cx="0" cy="53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59" name="Rectangle 139"/>
          <p:cNvSpPr>
            <a:spLocks noChangeArrowheads="1"/>
          </p:cNvSpPr>
          <p:nvPr/>
        </p:nvSpPr>
        <p:spPr bwMode="auto">
          <a:xfrm>
            <a:off x="7610475" y="2490789"/>
            <a:ext cx="342900" cy="53975"/>
          </a:xfrm>
          <a:prstGeom prst="rect">
            <a:avLst/>
          </a:prstGeom>
          <a:solidFill>
            <a:srgbClr val="DDDDDD"/>
          </a:solidFill>
          <a:ln w="127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latin typeface="Times New Roman" pitchFamily="18" charset="0"/>
            </a:endParaRPr>
          </a:p>
        </p:txBody>
      </p:sp>
      <p:sp>
        <p:nvSpPr>
          <p:cNvPr id="312460" name="Oval 140"/>
          <p:cNvSpPr>
            <a:spLocks noChangeArrowheads="1"/>
          </p:cNvSpPr>
          <p:nvPr/>
        </p:nvSpPr>
        <p:spPr bwMode="auto">
          <a:xfrm>
            <a:off x="7607301" y="2427289"/>
            <a:ext cx="346075" cy="10318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461" name="Group 141"/>
          <p:cNvGrpSpPr>
            <a:grpSpLocks/>
          </p:cNvGrpSpPr>
          <p:nvPr/>
        </p:nvGrpSpPr>
        <p:grpSpPr bwMode="auto">
          <a:xfrm>
            <a:off x="7691438" y="2449514"/>
            <a:ext cx="171450" cy="60325"/>
            <a:chOff x="2848" y="848"/>
            <a:chExt cx="140" cy="98"/>
          </a:xfrm>
        </p:grpSpPr>
        <p:sp>
          <p:nvSpPr>
            <p:cNvPr id="312462" name="Line 142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63" name="Line 143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64" name="Line 144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465" name="Group 145"/>
          <p:cNvGrpSpPr>
            <a:grpSpLocks/>
          </p:cNvGrpSpPr>
          <p:nvPr/>
        </p:nvGrpSpPr>
        <p:grpSpPr bwMode="auto">
          <a:xfrm flipV="1">
            <a:off x="7691438" y="2449514"/>
            <a:ext cx="171450" cy="58737"/>
            <a:chOff x="2848" y="848"/>
            <a:chExt cx="140" cy="98"/>
          </a:xfrm>
        </p:grpSpPr>
        <p:sp>
          <p:nvSpPr>
            <p:cNvPr id="312466" name="Line 146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67" name="Line 147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68" name="Line 148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469" name="Oval 149"/>
          <p:cNvSpPr>
            <a:spLocks noChangeArrowheads="1"/>
          </p:cNvSpPr>
          <p:nvPr/>
        </p:nvSpPr>
        <p:spPr bwMode="auto">
          <a:xfrm>
            <a:off x="7304089" y="3648076"/>
            <a:ext cx="346075" cy="87313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70" name="Line 150"/>
          <p:cNvSpPr>
            <a:spLocks noChangeShapeType="1"/>
          </p:cNvSpPr>
          <p:nvPr/>
        </p:nvSpPr>
        <p:spPr bwMode="auto">
          <a:xfrm>
            <a:off x="7304088" y="3640139"/>
            <a:ext cx="0" cy="53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71" name="Line 151"/>
          <p:cNvSpPr>
            <a:spLocks noChangeShapeType="1"/>
          </p:cNvSpPr>
          <p:nvPr/>
        </p:nvSpPr>
        <p:spPr bwMode="auto">
          <a:xfrm>
            <a:off x="7650163" y="3640139"/>
            <a:ext cx="0" cy="53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72" name="Rectangle 152"/>
          <p:cNvSpPr>
            <a:spLocks noChangeArrowheads="1"/>
          </p:cNvSpPr>
          <p:nvPr/>
        </p:nvSpPr>
        <p:spPr bwMode="auto">
          <a:xfrm>
            <a:off x="7304088" y="3640139"/>
            <a:ext cx="342900" cy="53975"/>
          </a:xfrm>
          <a:prstGeom prst="rect">
            <a:avLst/>
          </a:prstGeom>
          <a:solidFill>
            <a:srgbClr val="DDDDD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latin typeface="Times New Roman" pitchFamily="18" charset="0"/>
            </a:endParaRPr>
          </a:p>
        </p:txBody>
      </p:sp>
      <p:sp>
        <p:nvSpPr>
          <p:cNvPr id="312473" name="Oval 153"/>
          <p:cNvSpPr>
            <a:spLocks noChangeArrowheads="1"/>
          </p:cNvSpPr>
          <p:nvPr/>
        </p:nvSpPr>
        <p:spPr bwMode="auto">
          <a:xfrm>
            <a:off x="7300914" y="3576639"/>
            <a:ext cx="346075" cy="10318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474" name="Group 154"/>
          <p:cNvGrpSpPr>
            <a:grpSpLocks/>
          </p:cNvGrpSpPr>
          <p:nvPr/>
        </p:nvGrpSpPr>
        <p:grpSpPr bwMode="auto">
          <a:xfrm>
            <a:off x="7385050" y="3598864"/>
            <a:ext cx="171450" cy="60325"/>
            <a:chOff x="2848" y="848"/>
            <a:chExt cx="140" cy="98"/>
          </a:xfrm>
        </p:grpSpPr>
        <p:sp>
          <p:nvSpPr>
            <p:cNvPr id="312475" name="Line 15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76" name="Line 15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77" name="Line 15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478" name="Group 158"/>
          <p:cNvGrpSpPr>
            <a:grpSpLocks/>
          </p:cNvGrpSpPr>
          <p:nvPr/>
        </p:nvGrpSpPr>
        <p:grpSpPr bwMode="auto">
          <a:xfrm flipV="1">
            <a:off x="7385050" y="3598864"/>
            <a:ext cx="171450" cy="58737"/>
            <a:chOff x="2848" y="848"/>
            <a:chExt cx="140" cy="98"/>
          </a:xfrm>
        </p:grpSpPr>
        <p:sp>
          <p:nvSpPr>
            <p:cNvPr id="312479" name="Line 15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80" name="Line 16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81" name="Line 16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483" name="Line 163"/>
          <p:cNvSpPr>
            <a:spLocks noChangeShapeType="1"/>
          </p:cNvSpPr>
          <p:nvPr/>
        </p:nvSpPr>
        <p:spPr bwMode="auto">
          <a:xfrm>
            <a:off x="8626476" y="3743325"/>
            <a:ext cx="163513" cy="1206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484" name="Line 164"/>
          <p:cNvSpPr>
            <a:spLocks noChangeShapeType="1"/>
          </p:cNvSpPr>
          <p:nvPr/>
        </p:nvSpPr>
        <p:spPr bwMode="auto">
          <a:xfrm>
            <a:off x="8723313" y="3663950"/>
            <a:ext cx="279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485" name="Line 165"/>
          <p:cNvSpPr>
            <a:spLocks noChangeShapeType="1"/>
          </p:cNvSpPr>
          <p:nvPr/>
        </p:nvSpPr>
        <p:spPr bwMode="auto">
          <a:xfrm flipV="1">
            <a:off x="8959850" y="3749676"/>
            <a:ext cx="134938" cy="104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486" name="Line 166"/>
          <p:cNvSpPr>
            <a:spLocks noChangeShapeType="1"/>
          </p:cNvSpPr>
          <p:nvPr/>
        </p:nvSpPr>
        <p:spPr bwMode="auto">
          <a:xfrm>
            <a:off x="7658100" y="3670300"/>
            <a:ext cx="6794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487" name="Line 167"/>
          <p:cNvSpPr>
            <a:spLocks noChangeShapeType="1"/>
          </p:cNvSpPr>
          <p:nvPr/>
        </p:nvSpPr>
        <p:spPr bwMode="auto">
          <a:xfrm>
            <a:off x="7953375" y="2517776"/>
            <a:ext cx="509588" cy="31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488" name="Line 168"/>
          <p:cNvSpPr>
            <a:spLocks noChangeShapeType="1"/>
          </p:cNvSpPr>
          <p:nvPr/>
        </p:nvSpPr>
        <p:spPr bwMode="auto">
          <a:xfrm>
            <a:off x="7519988" y="2346325"/>
            <a:ext cx="152400" cy="825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489" name="Freeform 169"/>
          <p:cNvSpPr>
            <a:spLocks/>
          </p:cNvSpPr>
          <p:nvPr/>
        </p:nvSpPr>
        <p:spPr bwMode="auto">
          <a:xfrm>
            <a:off x="6840539" y="4352925"/>
            <a:ext cx="2979737" cy="1455738"/>
          </a:xfrm>
          <a:custGeom>
            <a:avLst/>
            <a:gdLst>
              <a:gd name="T0" fmla="*/ 889 w 1877"/>
              <a:gd name="T1" fmla="*/ 23 h 917"/>
              <a:gd name="T2" fmla="*/ 692 w 1877"/>
              <a:gd name="T3" fmla="*/ 109 h 917"/>
              <a:gd name="T4" fmla="*/ 415 w 1877"/>
              <a:gd name="T5" fmla="*/ 91 h 917"/>
              <a:gd name="T6" fmla="*/ 112 w 1877"/>
              <a:gd name="T7" fmla="*/ 170 h 917"/>
              <a:gd name="T8" fmla="*/ 50 w 1877"/>
              <a:gd name="T9" fmla="*/ 353 h 917"/>
              <a:gd name="T10" fmla="*/ 14 w 1877"/>
              <a:gd name="T11" fmla="*/ 528 h 917"/>
              <a:gd name="T12" fmla="*/ 139 w 1877"/>
              <a:gd name="T13" fmla="*/ 650 h 917"/>
              <a:gd name="T14" fmla="*/ 505 w 1877"/>
              <a:gd name="T15" fmla="*/ 781 h 917"/>
              <a:gd name="T16" fmla="*/ 933 w 1877"/>
              <a:gd name="T17" fmla="*/ 886 h 917"/>
              <a:gd name="T18" fmla="*/ 1370 w 1877"/>
              <a:gd name="T19" fmla="*/ 901 h 917"/>
              <a:gd name="T20" fmla="*/ 1676 w 1877"/>
              <a:gd name="T21" fmla="*/ 793 h 917"/>
              <a:gd name="T22" fmla="*/ 1860 w 1877"/>
              <a:gd name="T23" fmla="*/ 624 h 917"/>
              <a:gd name="T24" fmla="*/ 1776 w 1877"/>
              <a:gd name="T25" fmla="*/ 219 h 917"/>
              <a:gd name="T26" fmla="*/ 1503 w 1877"/>
              <a:gd name="T27" fmla="*/ 100 h 917"/>
              <a:gd name="T28" fmla="*/ 1200 w 1877"/>
              <a:gd name="T29" fmla="*/ 13 h 917"/>
              <a:gd name="T30" fmla="*/ 889 w 1877"/>
              <a:gd name="T31" fmla="*/ 23 h 9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490" name="Line 170"/>
          <p:cNvSpPr>
            <a:spLocks noChangeShapeType="1"/>
          </p:cNvSpPr>
          <p:nvPr/>
        </p:nvSpPr>
        <p:spPr bwMode="auto">
          <a:xfrm rot="-5400000">
            <a:off x="9075738" y="5089526"/>
            <a:ext cx="523875" cy="139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91" name="Line 171"/>
          <p:cNvSpPr>
            <a:spLocks noChangeShapeType="1"/>
          </p:cNvSpPr>
          <p:nvPr/>
        </p:nvSpPr>
        <p:spPr bwMode="auto">
          <a:xfrm rot="5400000" flipV="1">
            <a:off x="9221789" y="5370514"/>
            <a:ext cx="3175" cy="857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92" name="Line 172"/>
          <p:cNvSpPr>
            <a:spLocks noChangeShapeType="1"/>
          </p:cNvSpPr>
          <p:nvPr/>
        </p:nvSpPr>
        <p:spPr bwMode="auto">
          <a:xfrm rot="-5400000">
            <a:off x="9407525" y="5046663"/>
            <a:ext cx="0" cy="114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493" name="Group 173"/>
          <p:cNvGrpSpPr>
            <a:grpSpLocks/>
          </p:cNvGrpSpPr>
          <p:nvPr/>
        </p:nvGrpSpPr>
        <p:grpSpPr bwMode="auto">
          <a:xfrm>
            <a:off x="8986838" y="4756150"/>
            <a:ext cx="501650" cy="234950"/>
            <a:chOff x="4701" y="2996"/>
            <a:chExt cx="316" cy="148"/>
          </a:xfrm>
        </p:grpSpPr>
        <p:sp>
          <p:nvSpPr>
            <p:cNvPr id="312494" name="Oval 174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95" name="Line 175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96" name="Line 176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97" name="Rectangle 177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sz="2400">
                <a:latin typeface="Times New Roman" pitchFamily="18" charset="0"/>
              </a:endParaRPr>
            </a:p>
          </p:txBody>
        </p:sp>
        <p:sp>
          <p:nvSpPr>
            <p:cNvPr id="312498" name="Oval 178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12499" name="Group 179"/>
            <p:cNvGrpSpPr>
              <a:grpSpLocks/>
            </p:cNvGrpSpPr>
            <p:nvPr/>
          </p:nvGrpSpPr>
          <p:grpSpPr bwMode="auto">
            <a:xfrm>
              <a:off x="4776" y="3017"/>
              <a:ext cx="156" cy="56"/>
              <a:chOff x="2848" y="848"/>
              <a:chExt cx="140" cy="98"/>
            </a:xfrm>
          </p:grpSpPr>
          <p:sp>
            <p:nvSpPr>
              <p:cNvPr id="312500" name="Line 18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01" name="Line 18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02" name="Line 18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12503" name="Group 183"/>
            <p:cNvGrpSpPr>
              <a:grpSpLocks/>
            </p:cNvGrpSpPr>
            <p:nvPr/>
          </p:nvGrpSpPr>
          <p:grpSpPr bwMode="auto">
            <a:xfrm flipV="1">
              <a:off x="4776" y="3016"/>
              <a:ext cx="156" cy="56"/>
              <a:chOff x="2848" y="848"/>
              <a:chExt cx="140" cy="98"/>
            </a:xfrm>
          </p:grpSpPr>
          <p:sp>
            <p:nvSpPr>
              <p:cNvPr id="312504" name="Line 18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05" name="Line 18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06" name="Line 18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312507" name="Group 187"/>
          <p:cNvGrpSpPr>
            <a:grpSpLocks/>
          </p:cNvGrpSpPr>
          <p:nvPr/>
        </p:nvGrpSpPr>
        <p:grpSpPr bwMode="auto">
          <a:xfrm>
            <a:off x="8170863" y="4479925"/>
            <a:ext cx="501650" cy="234950"/>
            <a:chOff x="3600" y="219"/>
            <a:chExt cx="360" cy="175"/>
          </a:xfrm>
        </p:grpSpPr>
        <p:sp>
          <p:nvSpPr>
            <p:cNvPr id="312508" name="Oval 18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09" name="Line 18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10" name="Line 19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11" name="Rectangle 19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sz="2400">
                <a:latin typeface="Times New Roman" pitchFamily="18" charset="0"/>
              </a:endParaRPr>
            </a:p>
          </p:txBody>
        </p:sp>
        <p:sp>
          <p:nvSpPr>
            <p:cNvPr id="312512" name="Oval 19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12513" name="Group 19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312514" name="Line 19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15" name="Line 19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16" name="Line 19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12517" name="Group 19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312518" name="Line 19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19" name="Line 19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20" name="Line 20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312521" name="Group 201"/>
          <p:cNvGrpSpPr>
            <a:grpSpLocks/>
          </p:cNvGrpSpPr>
          <p:nvPr/>
        </p:nvGrpSpPr>
        <p:grpSpPr bwMode="auto">
          <a:xfrm>
            <a:off x="7505700" y="4784725"/>
            <a:ext cx="501650" cy="234950"/>
            <a:chOff x="3600" y="219"/>
            <a:chExt cx="360" cy="175"/>
          </a:xfrm>
        </p:grpSpPr>
        <p:sp>
          <p:nvSpPr>
            <p:cNvPr id="312522" name="Oval 20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23" name="Line 20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24" name="Line 20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25" name="Rectangle 20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sz="2400">
                <a:latin typeface="Times New Roman" pitchFamily="18" charset="0"/>
              </a:endParaRPr>
            </a:p>
          </p:txBody>
        </p:sp>
        <p:sp>
          <p:nvSpPr>
            <p:cNvPr id="312526" name="Oval 20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12527" name="Group 207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312528" name="Line 20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29" name="Line 20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30" name="Line 21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12531" name="Group 211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312532" name="Line 21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33" name="Line 21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34" name="Line 21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sp>
        <p:nvSpPr>
          <p:cNvPr id="312535" name="Line 215"/>
          <p:cNvSpPr>
            <a:spLocks noChangeShapeType="1"/>
          </p:cNvSpPr>
          <p:nvPr/>
        </p:nvSpPr>
        <p:spPr bwMode="auto">
          <a:xfrm>
            <a:off x="8620126" y="4691063"/>
            <a:ext cx="358775" cy="1206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36" name="Line 216"/>
          <p:cNvSpPr>
            <a:spLocks noChangeShapeType="1"/>
          </p:cNvSpPr>
          <p:nvPr/>
        </p:nvSpPr>
        <p:spPr bwMode="auto">
          <a:xfrm flipV="1">
            <a:off x="7967663" y="4703764"/>
            <a:ext cx="277812" cy="1095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37" name="Line 217"/>
          <p:cNvSpPr>
            <a:spLocks noChangeShapeType="1"/>
          </p:cNvSpPr>
          <p:nvPr/>
        </p:nvSpPr>
        <p:spPr bwMode="auto">
          <a:xfrm flipV="1">
            <a:off x="8010525" y="4906963"/>
            <a:ext cx="9715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38" name="Line 218"/>
          <p:cNvSpPr>
            <a:spLocks noChangeShapeType="1"/>
          </p:cNvSpPr>
          <p:nvPr/>
        </p:nvSpPr>
        <p:spPr bwMode="auto">
          <a:xfrm flipH="1">
            <a:off x="7305675" y="4652963"/>
            <a:ext cx="254000" cy="469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39" name="Line 219"/>
          <p:cNvSpPr>
            <a:spLocks noChangeShapeType="1"/>
          </p:cNvSpPr>
          <p:nvPr/>
        </p:nvSpPr>
        <p:spPr bwMode="auto">
          <a:xfrm>
            <a:off x="7331075" y="4703763"/>
            <a:ext cx="1968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0" name="Line 220"/>
          <p:cNvSpPr>
            <a:spLocks noChangeShapeType="1"/>
          </p:cNvSpPr>
          <p:nvPr/>
        </p:nvSpPr>
        <p:spPr bwMode="auto">
          <a:xfrm>
            <a:off x="7191375" y="5040313"/>
            <a:ext cx="1539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1" name="Line 221"/>
          <p:cNvSpPr>
            <a:spLocks noChangeShapeType="1"/>
          </p:cNvSpPr>
          <p:nvPr/>
        </p:nvSpPr>
        <p:spPr bwMode="auto">
          <a:xfrm>
            <a:off x="7442201" y="5119688"/>
            <a:ext cx="4921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2" name="Line 222"/>
          <p:cNvSpPr>
            <a:spLocks noChangeShapeType="1"/>
          </p:cNvSpPr>
          <p:nvPr/>
        </p:nvSpPr>
        <p:spPr bwMode="auto">
          <a:xfrm flipH="1">
            <a:off x="7683501" y="5027614"/>
            <a:ext cx="53975" cy="857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3" name="Line 223"/>
          <p:cNvSpPr>
            <a:spLocks noChangeShapeType="1"/>
          </p:cNvSpPr>
          <p:nvPr/>
        </p:nvSpPr>
        <p:spPr bwMode="auto">
          <a:xfrm>
            <a:off x="7496175" y="5116513"/>
            <a:ext cx="1588" cy="82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4" name="Line 224"/>
          <p:cNvSpPr>
            <a:spLocks noChangeShapeType="1"/>
          </p:cNvSpPr>
          <p:nvPr/>
        </p:nvSpPr>
        <p:spPr bwMode="auto">
          <a:xfrm flipH="1" flipV="1">
            <a:off x="7893050" y="5124450"/>
            <a:ext cx="0" cy="76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5" name="Line 225"/>
          <p:cNvSpPr>
            <a:spLocks noChangeShapeType="1"/>
          </p:cNvSpPr>
          <p:nvPr/>
        </p:nvSpPr>
        <p:spPr bwMode="auto">
          <a:xfrm>
            <a:off x="7974014" y="4983164"/>
            <a:ext cx="503237" cy="2698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6" name="Line 226"/>
          <p:cNvSpPr>
            <a:spLocks noChangeShapeType="1"/>
          </p:cNvSpPr>
          <p:nvPr/>
        </p:nvSpPr>
        <p:spPr bwMode="auto">
          <a:xfrm>
            <a:off x="7423151" y="4918075"/>
            <a:ext cx="809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7" name="Line 227"/>
          <p:cNvSpPr>
            <a:spLocks noChangeShapeType="1"/>
          </p:cNvSpPr>
          <p:nvPr/>
        </p:nvSpPr>
        <p:spPr bwMode="auto">
          <a:xfrm flipH="1">
            <a:off x="7512051" y="3440113"/>
            <a:ext cx="3175" cy="1444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8" name="Line 228"/>
          <p:cNvSpPr>
            <a:spLocks noChangeShapeType="1"/>
          </p:cNvSpPr>
          <p:nvPr/>
        </p:nvSpPr>
        <p:spPr bwMode="auto">
          <a:xfrm flipV="1">
            <a:off x="8809039" y="2422526"/>
            <a:ext cx="123825" cy="873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9" name="Line 229"/>
          <p:cNvSpPr>
            <a:spLocks noChangeShapeType="1"/>
          </p:cNvSpPr>
          <p:nvPr/>
        </p:nvSpPr>
        <p:spPr bwMode="auto">
          <a:xfrm>
            <a:off x="8636000" y="2595563"/>
            <a:ext cx="0" cy="825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50" name="Line 230"/>
          <p:cNvSpPr>
            <a:spLocks noChangeShapeType="1"/>
          </p:cNvSpPr>
          <p:nvPr/>
        </p:nvSpPr>
        <p:spPr bwMode="auto">
          <a:xfrm flipV="1">
            <a:off x="8820151" y="2492376"/>
            <a:ext cx="263525" cy="2889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51" name="Line 231"/>
          <p:cNvSpPr>
            <a:spLocks noChangeShapeType="1"/>
          </p:cNvSpPr>
          <p:nvPr/>
        </p:nvSpPr>
        <p:spPr bwMode="auto">
          <a:xfrm>
            <a:off x="9172575" y="2490788"/>
            <a:ext cx="0" cy="19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52" name="Line 232"/>
          <p:cNvSpPr>
            <a:spLocks noChangeShapeType="1"/>
          </p:cNvSpPr>
          <p:nvPr/>
        </p:nvSpPr>
        <p:spPr bwMode="auto">
          <a:xfrm>
            <a:off x="8826501" y="2797175"/>
            <a:ext cx="1889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53" name="Line 233"/>
          <p:cNvSpPr>
            <a:spLocks noChangeShapeType="1"/>
          </p:cNvSpPr>
          <p:nvPr/>
        </p:nvSpPr>
        <p:spPr bwMode="auto">
          <a:xfrm flipV="1">
            <a:off x="9240839" y="2190751"/>
            <a:ext cx="238125" cy="1682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54" name="Line 234"/>
          <p:cNvSpPr>
            <a:spLocks noChangeShapeType="1"/>
          </p:cNvSpPr>
          <p:nvPr/>
        </p:nvSpPr>
        <p:spPr bwMode="auto">
          <a:xfrm>
            <a:off x="9380538" y="2787650"/>
            <a:ext cx="177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55" name="Line 235"/>
          <p:cNvSpPr>
            <a:spLocks noChangeShapeType="1"/>
          </p:cNvSpPr>
          <p:nvPr/>
        </p:nvSpPr>
        <p:spPr bwMode="auto">
          <a:xfrm flipH="1">
            <a:off x="8526464" y="2863850"/>
            <a:ext cx="98425" cy="704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56" name="Line 236"/>
          <p:cNvSpPr>
            <a:spLocks noChangeShapeType="1"/>
          </p:cNvSpPr>
          <p:nvPr/>
        </p:nvSpPr>
        <p:spPr bwMode="auto">
          <a:xfrm flipH="1">
            <a:off x="9117014" y="2863851"/>
            <a:ext cx="111125" cy="7270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grpSp>
        <p:nvGrpSpPr>
          <p:cNvPr id="312557" name="Group 237"/>
          <p:cNvGrpSpPr>
            <a:grpSpLocks/>
          </p:cNvGrpSpPr>
          <p:nvPr/>
        </p:nvGrpSpPr>
        <p:grpSpPr bwMode="auto">
          <a:xfrm>
            <a:off x="8169275" y="4481513"/>
            <a:ext cx="501650" cy="234950"/>
            <a:chOff x="4701" y="2996"/>
            <a:chExt cx="316" cy="148"/>
          </a:xfrm>
        </p:grpSpPr>
        <p:sp>
          <p:nvSpPr>
            <p:cNvPr id="312558" name="Oval 238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59" name="Line 239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60" name="Line 240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61" name="Rectangle 241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sz="2400">
                <a:latin typeface="Times New Roman" pitchFamily="18" charset="0"/>
              </a:endParaRPr>
            </a:p>
          </p:txBody>
        </p:sp>
        <p:sp>
          <p:nvSpPr>
            <p:cNvPr id="312562" name="Oval 242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12563" name="Group 243"/>
            <p:cNvGrpSpPr>
              <a:grpSpLocks/>
            </p:cNvGrpSpPr>
            <p:nvPr/>
          </p:nvGrpSpPr>
          <p:grpSpPr bwMode="auto">
            <a:xfrm>
              <a:off x="4776" y="3017"/>
              <a:ext cx="156" cy="56"/>
              <a:chOff x="2848" y="848"/>
              <a:chExt cx="140" cy="98"/>
            </a:xfrm>
          </p:grpSpPr>
          <p:sp>
            <p:nvSpPr>
              <p:cNvPr id="312564" name="Line 24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65" name="Line 24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66" name="Line 24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12567" name="Group 247"/>
            <p:cNvGrpSpPr>
              <a:grpSpLocks/>
            </p:cNvGrpSpPr>
            <p:nvPr/>
          </p:nvGrpSpPr>
          <p:grpSpPr bwMode="auto">
            <a:xfrm flipV="1">
              <a:off x="4776" y="3016"/>
              <a:ext cx="156" cy="56"/>
              <a:chOff x="2848" y="848"/>
              <a:chExt cx="140" cy="98"/>
            </a:xfrm>
          </p:grpSpPr>
          <p:sp>
            <p:nvSpPr>
              <p:cNvPr id="312568" name="Line 24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69" name="Line 24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70" name="Line 25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312571" name="Group 251"/>
          <p:cNvGrpSpPr>
            <a:grpSpLocks/>
          </p:cNvGrpSpPr>
          <p:nvPr/>
        </p:nvGrpSpPr>
        <p:grpSpPr bwMode="auto">
          <a:xfrm>
            <a:off x="7504113" y="4783138"/>
            <a:ext cx="501650" cy="234950"/>
            <a:chOff x="4701" y="2996"/>
            <a:chExt cx="316" cy="148"/>
          </a:xfrm>
        </p:grpSpPr>
        <p:sp>
          <p:nvSpPr>
            <p:cNvPr id="312572" name="Oval 252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73" name="Line 253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74" name="Line 254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75" name="Rectangle 255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sz="2400">
                <a:latin typeface="Times New Roman" pitchFamily="18" charset="0"/>
              </a:endParaRPr>
            </a:p>
          </p:txBody>
        </p:sp>
        <p:sp>
          <p:nvSpPr>
            <p:cNvPr id="312576" name="Oval 256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12577" name="Group 257"/>
            <p:cNvGrpSpPr>
              <a:grpSpLocks/>
            </p:cNvGrpSpPr>
            <p:nvPr/>
          </p:nvGrpSpPr>
          <p:grpSpPr bwMode="auto">
            <a:xfrm>
              <a:off x="4776" y="3017"/>
              <a:ext cx="156" cy="56"/>
              <a:chOff x="2848" y="848"/>
              <a:chExt cx="140" cy="98"/>
            </a:xfrm>
          </p:grpSpPr>
          <p:sp>
            <p:nvSpPr>
              <p:cNvPr id="312578" name="Line 25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79" name="Line 25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80" name="Line 26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12581" name="Group 261"/>
            <p:cNvGrpSpPr>
              <a:grpSpLocks/>
            </p:cNvGrpSpPr>
            <p:nvPr/>
          </p:nvGrpSpPr>
          <p:grpSpPr bwMode="auto">
            <a:xfrm flipV="1">
              <a:off x="4776" y="3016"/>
              <a:ext cx="156" cy="56"/>
              <a:chOff x="2848" y="848"/>
              <a:chExt cx="140" cy="98"/>
            </a:xfrm>
          </p:grpSpPr>
          <p:sp>
            <p:nvSpPr>
              <p:cNvPr id="312582" name="Line 26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83" name="Line 26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84" name="Line 26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pic>
        <p:nvPicPr>
          <p:cNvPr id="312585" name="Picture 265" descr="imgyjavg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938" y="1878013"/>
            <a:ext cx="368300" cy="2667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2586" name="Group 266"/>
          <p:cNvGrpSpPr>
            <a:grpSpLocks/>
          </p:cNvGrpSpPr>
          <p:nvPr/>
        </p:nvGrpSpPr>
        <p:grpSpPr bwMode="auto">
          <a:xfrm>
            <a:off x="8988425" y="5226051"/>
            <a:ext cx="198438" cy="365125"/>
            <a:chOff x="4702" y="3292"/>
            <a:chExt cx="125" cy="230"/>
          </a:xfrm>
        </p:grpSpPr>
        <p:sp>
          <p:nvSpPr>
            <p:cNvPr id="312587" name="AutoShape 267"/>
            <p:cNvSpPr>
              <a:spLocks noChangeArrowheads="1"/>
            </p:cNvSpPr>
            <p:nvPr/>
          </p:nvSpPr>
          <p:spPr bwMode="auto">
            <a:xfrm>
              <a:off x="4702" y="3469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88" name="Rectangle 268"/>
            <p:cNvSpPr>
              <a:spLocks noChangeArrowheads="1"/>
            </p:cNvSpPr>
            <p:nvPr/>
          </p:nvSpPr>
          <p:spPr bwMode="auto">
            <a:xfrm>
              <a:off x="4765" y="3293"/>
              <a:ext cx="58" cy="177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89" name="Rectangle 269"/>
            <p:cNvSpPr>
              <a:spLocks noChangeArrowheads="1"/>
            </p:cNvSpPr>
            <p:nvPr/>
          </p:nvSpPr>
          <p:spPr bwMode="auto">
            <a:xfrm>
              <a:off x="4703" y="3344"/>
              <a:ext cx="79" cy="177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90" name="AutoShape 270"/>
            <p:cNvSpPr>
              <a:spLocks noChangeArrowheads="1"/>
            </p:cNvSpPr>
            <p:nvPr/>
          </p:nvSpPr>
          <p:spPr bwMode="auto">
            <a:xfrm>
              <a:off x="4702" y="3292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91" name="Line 271"/>
            <p:cNvSpPr>
              <a:spLocks noChangeShapeType="1"/>
            </p:cNvSpPr>
            <p:nvPr/>
          </p:nvSpPr>
          <p:spPr bwMode="auto">
            <a:xfrm>
              <a:off x="4827" y="3296"/>
              <a:ext cx="0" cy="1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92" name="Line 272"/>
            <p:cNvSpPr>
              <a:spLocks noChangeShapeType="1"/>
            </p:cNvSpPr>
            <p:nvPr/>
          </p:nvSpPr>
          <p:spPr bwMode="auto">
            <a:xfrm flipH="1">
              <a:off x="4782" y="3469"/>
              <a:ext cx="45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93" name="Rectangle 273"/>
            <p:cNvSpPr>
              <a:spLocks noChangeArrowheads="1"/>
            </p:cNvSpPr>
            <p:nvPr/>
          </p:nvSpPr>
          <p:spPr bwMode="auto">
            <a:xfrm>
              <a:off x="4713" y="3367"/>
              <a:ext cx="52" cy="102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94" name="Rectangle 274"/>
            <p:cNvSpPr>
              <a:spLocks noChangeArrowheads="1"/>
            </p:cNvSpPr>
            <p:nvPr/>
          </p:nvSpPr>
          <p:spPr bwMode="auto">
            <a:xfrm>
              <a:off x="4720" y="3398"/>
              <a:ext cx="40" cy="3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595" name="Group 275"/>
          <p:cNvGrpSpPr>
            <a:grpSpLocks/>
          </p:cNvGrpSpPr>
          <p:nvPr/>
        </p:nvGrpSpPr>
        <p:grpSpPr bwMode="auto">
          <a:xfrm>
            <a:off x="9450389" y="4949826"/>
            <a:ext cx="198437" cy="365125"/>
            <a:chOff x="4702" y="3292"/>
            <a:chExt cx="125" cy="230"/>
          </a:xfrm>
        </p:grpSpPr>
        <p:sp>
          <p:nvSpPr>
            <p:cNvPr id="312596" name="AutoShape 276"/>
            <p:cNvSpPr>
              <a:spLocks noChangeArrowheads="1"/>
            </p:cNvSpPr>
            <p:nvPr/>
          </p:nvSpPr>
          <p:spPr bwMode="auto">
            <a:xfrm>
              <a:off x="4702" y="3469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97" name="Rectangle 277"/>
            <p:cNvSpPr>
              <a:spLocks noChangeArrowheads="1"/>
            </p:cNvSpPr>
            <p:nvPr/>
          </p:nvSpPr>
          <p:spPr bwMode="auto">
            <a:xfrm>
              <a:off x="4765" y="3293"/>
              <a:ext cx="58" cy="177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98" name="Rectangle 278"/>
            <p:cNvSpPr>
              <a:spLocks noChangeArrowheads="1"/>
            </p:cNvSpPr>
            <p:nvPr/>
          </p:nvSpPr>
          <p:spPr bwMode="auto">
            <a:xfrm>
              <a:off x="4703" y="3344"/>
              <a:ext cx="79" cy="177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99" name="AutoShape 279"/>
            <p:cNvSpPr>
              <a:spLocks noChangeArrowheads="1"/>
            </p:cNvSpPr>
            <p:nvPr/>
          </p:nvSpPr>
          <p:spPr bwMode="auto">
            <a:xfrm>
              <a:off x="4702" y="3292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600" name="Line 280"/>
            <p:cNvSpPr>
              <a:spLocks noChangeShapeType="1"/>
            </p:cNvSpPr>
            <p:nvPr/>
          </p:nvSpPr>
          <p:spPr bwMode="auto">
            <a:xfrm>
              <a:off x="4827" y="3296"/>
              <a:ext cx="0" cy="1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601" name="Line 281"/>
            <p:cNvSpPr>
              <a:spLocks noChangeShapeType="1"/>
            </p:cNvSpPr>
            <p:nvPr/>
          </p:nvSpPr>
          <p:spPr bwMode="auto">
            <a:xfrm flipH="1">
              <a:off x="4782" y="3469"/>
              <a:ext cx="45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602" name="Rectangle 282"/>
            <p:cNvSpPr>
              <a:spLocks noChangeArrowheads="1"/>
            </p:cNvSpPr>
            <p:nvPr/>
          </p:nvSpPr>
          <p:spPr bwMode="auto">
            <a:xfrm>
              <a:off x="4713" y="3367"/>
              <a:ext cx="52" cy="102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603" name="Rectangle 283"/>
            <p:cNvSpPr>
              <a:spLocks noChangeArrowheads="1"/>
            </p:cNvSpPr>
            <p:nvPr/>
          </p:nvSpPr>
          <p:spPr bwMode="auto">
            <a:xfrm>
              <a:off x="4720" y="3398"/>
              <a:ext cx="40" cy="3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604" name="AutoShape 284"/>
          <p:cNvSpPr>
            <a:spLocks noChangeAspect="1" noChangeArrowheads="1" noTextEdit="1"/>
          </p:cNvSpPr>
          <p:nvPr/>
        </p:nvSpPr>
        <p:spPr bwMode="auto">
          <a:xfrm>
            <a:off x="8667751" y="5394326"/>
            <a:ext cx="233363" cy="2524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605" name="Freeform 285"/>
          <p:cNvSpPr>
            <a:spLocks/>
          </p:cNvSpPr>
          <p:nvPr/>
        </p:nvSpPr>
        <p:spPr bwMode="auto">
          <a:xfrm>
            <a:off x="8669339" y="5394326"/>
            <a:ext cx="231775" cy="252413"/>
          </a:xfrm>
          <a:custGeom>
            <a:avLst/>
            <a:gdLst>
              <a:gd name="T0" fmla="*/ 653 w 1894"/>
              <a:gd name="T1" fmla="*/ 0 h 1904"/>
              <a:gd name="T2" fmla="*/ 668 w 1894"/>
              <a:gd name="T3" fmla="*/ 0 h 1904"/>
              <a:gd name="T4" fmla="*/ 699 w 1894"/>
              <a:gd name="T5" fmla="*/ 1 h 1904"/>
              <a:gd name="T6" fmla="*/ 742 w 1894"/>
              <a:gd name="T7" fmla="*/ 3 h 1904"/>
              <a:gd name="T8" fmla="*/ 799 w 1894"/>
              <a:gd name="T9" fmla="*/ 6 h 1904"/>
              <a:gd name="T10" fmla="*/ 865 w 1894"/>
              <a:gd name="T11" fmla="*/ 10 h 1904"/>
              <a:gd name="T12" fmla="*/ 941 w 1894"/>
              <a:gd name="T13" fmla="*/ 17 h 1904"/>
              <a:gd name="T14" fmla="*/ 1025 w 1894"/>
              <a:gd name="T15" fmla="*/ 26 h 1904"/>
              <a:gd name="T16" fmla="*/ 1116 w 1894"/>
              <a:gd name="T17" fmla="*/ 38 h 1904"/>
              <a:gd name="T18" fmla="*/ 1213 w 1894"/>
              <a:gd name="T19" fmla="*/ 55 h 1904"/>
              <a:gd name="T20" fmla="*/ 1315 w 1894"/>
              <a:gd name="T21" fmla="*/ 73 h 1904"/>
              <a:gd name="T22" fmla="*/ 1418 w 1894"/>
              <a:gd name="T23" fmla="*/ 97 h 1904"/>
              <a:gd name="T24" fmla="*/ 1525 w 1894"/>
              <a:gd name="T25" fmla="*/ 125 h 1904"/>
              <a:gd name="T26" fmla="*/ 1632 w 1894"/>
              <a:gd name="T27" fmla="*/ 159 h 1904"/>
              <a:gd name="T28" fmla="*/ 1739 w 1894"/>
              <a:gd name="T29" fmla="*/ 197 h 1904"/>
              <a:gd name="T30" fmla="*/ 1843 w 1894"/>
              <a:gd name="T31" fmla="*/ 241 h 1904"/>
              <a:gd name="T32" fmla="*/ 1729 w 1894"/>
              <a:gd name="T33" fmla="*/ 1139 h 1904"/>
              <a:gd name="T34" fmla="*/ 1742 w 1894"/>
              <a:gd name="T35" fmla="*/ 1146 h 1904"/>
              <a:gd name="T36" fmla="*/ 1768 w 1894"/>
              <a:gd name="T37" fmla="*/ 1173 h 1904"/>
              <a:gd name="T38" fmla="*/ 1781 w 1894"/>
              <a:gd name="T39" fmla="*/ 1234 h 1904"/>
              <a:gd name="T40" fmla="*/ 1760 w 1894"/>
              <a:gd name="T41" fmla="*/ 1341 h 1904"/>
              <a:gd name="T42" fmla="*/ 1432 w 1894"/>
              <a:gd name="T43" fmla="*/ 1765 h 1904"/>
              <a:gd name="T44" fmla="*/ 1322 w 1894"/>
              <a:gd name="T45" fmla="*/ 1904 h 1904"/>
              <a:gd name="T46" fmla="*/ 1304 w 1894"/>
              <a:gd name="T47" fmla="*/ 1902 h 1904"/>
              <a:gd name="T48" fmla="*/ 1270 w 1894"/>
              <a:gd name="T49" fmla="*/ 1897 h 1904"/>
              <a:gd name="T50" fmla="*/ 1223 w 1894"/>
              <a:gd name="T51" fmla="*/ 1891 h 1904"/>
              <a:gd name="T52" fmla="*/ 1162 w 1894"/>
              <a:gd name="T53" fmla="*/ 1881 h 1904"/>
              <a:gd name="T54" fmla="*/ 1091 w 1894"/>
              <a:gd name="T55" fmla="*/ 1869 h 1904"/>
              <a:gd name="T56" fmla="*/ 1008 w 1894"/>
              <a:gd name="T57" fmla="*/ 1854 h 1904"/>
              <a:gd name="T58" fmla="*/ 918 w 1894"/>
              <a:gd name="T59" fmla="*/ 1835 h 1904"/>
              <a:gd name="T60" fmla="*/ 820 w 1894"/>
              <a:gd name="T61" fmla="*/ 1813 h 1904"/>
              <a:gd name="T62" fmla="*/ 717 w 1894"/>
              <a:gd name="T63" fmla="*/ 1786 h 1904"/>
              <a:gd name="T64" fmla="*/ 610 w 1894"/>
              <a:gd name="T65" fmla="*/ 1755 h 1904"/>
              <a:gd name="T66" fmla="*/ 501 w 1894"/>
              <a:gd name="T67" fmla="*/ 1720 h 1904"/>
              <a:gd name="T68" fmla="*/ 390 w 1894"/>
              <a:gd name="T69" fmla="*/ 1681 h 1904"/>
              <a:gd name="T70" fmla="*/ 280 w 1894"/>
              <a:gd name="T71" fmla="*/ 1636 h 1904"/>
              <a:gd name="T72" fmla="*/ 172 w 1894"/>
              <a:gd name="T73" fmla="*/ 1585 h 1904"/>
              <a:gd name="T74" fmla="*/ 67 w 1894"/>
              <a:gd name="T75" fmla="*/ 1530 h 1904"/>
              <a:gd name="T76" fmla="*/ 16 w 1894"/>
              <a:gd name="T77" fmla="*/ 1495 h 1904"/>
              <a:gd name="T78" fmla="*/ 8 w 1894"/>
              <a:gd name="T79" fmla="*/ 1457 h 1904"/>
              <a:gd name="T80" fmla="*/ 0 w 1894"/>
              <a:gd name="T81" fmla="*/ 1401 h 1904"/>
              <a:gd name="T82" fmla="*/ 4 w 1894"/>
              <a:gd name="T83" fmla="*/ 1343 h 1904"/>
              <a:gd name="T84" fmla="*/ 388 w 1894"/>
              <a:gd name="T85" fmla="*/ 965 h 1904"/>
              <a:gd name="T86" fmla="*/ 386 w 1894"/>
              <a:gd name="T87" fmla="*/ 952 h 1904"/>
              <a:gd name="T88" fmla="*/ 390 w 1894"/>
              <a:gd name="T89" fmla="*/ 917 h 1904"/>
              <a:gd name="T90" fmla="*/ 412 w 1894"/>
              <a:gd name="T91" fmla="*/ 868 h 1904"/>
              <a:gd name="T92" fmla="*/ 468 w 1894"/>
              <a:gd name="T93" fmla="*/ 814 h 1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894" h="1904">
                <a:moveTo>
                  <a:pt x="651" y="0"/>
                </a:moveTo>
                <a:lnTo>
                  <a:pt x="653" y="0"/>
                </a:lnTo>
                <a:lnTo>
                  <a:pt x="659" y="0"/>
                </a:lnTo>
                <a:lnTo>
                  <a:pt x="668" y="0"/>
                </a:lnTo>
                <a:lnTo>
                  <a:pt x="682" y="0"/>
                </a:lnTo>
                <a:lnTo>
                  <a:pt x="699" y="1"/>
                </a:lnTo>
                <a:lnTo>
                  <a:pt x="720" y="1"/>
                </a:lnTo>
                <a:lnTo>
                  <a:pt x="742" y="3"/>
                </a:lnTo>
                <a:lnTo>
                  <a:pt x="769" y="4"/>
                </a:lnTo>
                <a:lnTo>
                  <a:pt x="799" y="6"/>
                </a:lnTo>
                <a:lnTo>
                  <a:pt x="831" y="8"/>
                </a:lnTo>
                <a:lnTo>
                  <a:pt x="865" y="10"/>
                </a:lnTo>
                <a:lnTo>
                  <a:pt x="902" y="13"/>
                </a:lnTo>
                <a:lnTo>
                  <a:pt x="941" y="17"/>
                </a:lnTo>
                <a:lnTo>
                  <a:pt x="982" y="21"/>
                </a:lnTo>
                <a:lnTo>
                  <a:pt x="1025" y="26"/>
                </a:lnTo>
                <a:lnTo>
                  <a:pt x="1070" y="32"/>
                </a:lnTo>
                <a:lnTo>
                  <a:pt x="1116" y="38"/>
                </a:lnTo>
                <a:lnTo>
                  <a:pt x="1164" y="46"/>
                </a:lnTo>
                <a:lnTo>
                  <a:pt x="1213" y="55"/>
                </a:lnTo>
                <a:lnTo>
                  <a:pt x="1263" y="63"/>
                </a:lnTo>
                <a:lnTo>
                  <a:pt x="1315" y="73"/>
                </a:lnTo>
                <a:lnTo>
                  <a:pt x="1366" y="85"/>
                </a:lnTo>
                <a:lnTo>
                  <a:pt x="1418" y="97"/>
                </a:lnTo>
                <a:lnTo>
                  <a:pt x="1472" y="111"/>
                </a:lnTo>
                <a:lnTo>
                  <a:pt x="1525" y="125"/>
                </a:lnTo>
                <a:lnTo>
                  <a:pt x="1579" y="141"/>
                </a:lnTo>
                <a:lnTo>
                  <a:pt x="1632" y="159"/>
                </a:lnTo>
                <a:lnTo>
                  <a:pt x="1685" y="177"/>
                </a:lnTo>
                <a:lnTo>
                  <a:pt x="1739" y="197"/>
                </a:lnTo>
                <a:lnTo>
                  <a:pt x="1791" y="218"/>
                </a:lnTo>
                <a:lnTo>
                  <a:pt x="1843" y="241"/>
                </a:lnTo>
                <a:lnTo>
                  <a:pt x="1894" y="266"/>
                </a:lnTo>
                <a:lnTo>
                  <a:pt x="1729" y="1139"/>
                </a:lnTo>
                <a:lnTo>
                  <a:pt x="1733" y="1140"/>
                </a:lnTo>
                <a:lnTo>
                  <a:pt x="1742" y="1146"/>
                </a:lnTo>
                <a:lnTo>
                  <a:pt x="1755" y="1156"/>
                </a:lnTo>
                <a:lnTo>
                  <a:pt x="1768" y="1173"/>
                </a:lnTo>
                <a:lnTo>
                  <a:pt x="1778" y="1199"/>
                </a:lnTo>
                <a:lnTo>
                  <a:pt x="1781" y="1234"/>
                </a:lnTo>
                <a:lnTo>
                  <a:pt x="1777" y="1281"/>
                </a:lnTo>
                <a:lnTo>
                  <a:pt x="1760" y="1341"/>
                </a:lnTo>
                <a:lnTo>
                  <a:pt x="1472" y="1765"/>
                </a:lnTo>
                <a:lnTo>
                  <a:pt x="1432" y="1765"/>
                </a:lnTo>
                <a:lnTo>
                  <a:pt x="1324" y="1904"/>
                </a:lnTo>
                <a:lnTo>
                  <a:pt x="1322" y="1904"/>
                </a:lnTo>
                <a:lnTo>
                  <a:pt x="1315" y="1903"/>
                </a:lnTo>
                <a:lnTo>
                  <a:pt x="1304" y="1902"/>
                </a:lnTo>
                <a:lnTo>
                  <a:pt x="1290" y="1900"/>
                </a:lnTo>
                <a:lnTo>
                  <a:pt x="1270" y="1897"/>
                </a:lnTo>
                <a:lnTo>
                  <a:pt x="1249" y="1894"/>
                </a:lnTo>
                <a:lnTo>
                  <a:pt x="1223" y="1891"/>
                </a:lnTo>
                <a:lnTo>
                  <a:pt x="1194" y="1887"/>
                </a:lnTo>
                <a:lnTo>
                  <a:pt x="1162" y="1881"/>
                </a:lnTo>
                <a:lnTo>
                  <a:pt x="1128" y="1876"/>
                </a:lnTo>
                <a:lnTo>
                  <a:pt x="1091" y="1869"/>
                </a:lnTo>
                <a:lnTo>
                  <a:pt x="1050" y="1862"/>
                </a:lnTo>
                <a:lnTo>
                  <a:pt x="1008" y="1854"/>
                </a:lnTo>
                <a:lnTo>
                  <a:pt x="964" y="1845"/>
                </a:lnTo>
                <a:lnTo>
                  <a:pt x="918" y="1835"/>
                </a:lnTo>
                <a:lnTo>
                  <a:pt x="870" y="1824"/>
                </a:lnTo>
                <a:lnTo>
                  <a:pt x="820" y="1813"/>
                </a:lnTo>
                <a:lnTo>
                  <a:pt x="769" y="1800"/>
                </a:lnTo>
                <a:lnTo>
                  <a:pt x="717" y="1786"/>
                </a:lnTo>
                <a:lnTo>
                  <a:pt x="664" y="1772"/>
                </a:lnTo>
                <a:lnTo>
                  <a:pt x="610" y="1755"/>
                </a:lnTo>
                <a:lnTo>
                  <a:pt x="555" y="1738"/>
                </a:lnTo>
                <a:lnTo>
                  <a:pt x="501" y="1720"/>
                </a:lnTo>
                <a:lnTo>
                  <a:pt x="445" y="1701"/>
                </a:lnTo>
                <a:lnTo>
                  <a:pt x="390" y="1681"/>
                </a:lnTo>
                <a:lnTo>
                  <a:pt x="334" y="1659"/>
                </a:lnTo>
                <a:lnTo>
                  <a:pt x="280" y="1636"/>
                </a:lnTo>
                <a:lnTo>
                  <a:pt x="225" y="1611"/>
                </a:lnTo>
                <a:lnTo>
                  <a:pt x="172" y="1585"/>
                </a:lnTo>
                <a:lnTo>
                  <a:pt x="119" y="1559"/>
                </a:lnTo>
                <a:lnTo>
                  <a:pt x="67" y="1530"/>
                </a:lnTo>
                <a:lnTo>
                  <a:pt x="17" y="1500"/>
                </a:lnTo>
                <a:lnTo>
                  <a:pt x="16" y="1495"/>
                </a:lnTo>
                <a:lnTo>
                  <a:pt x="12" y="1480"/>
                </a:lnTo>
                <a:lnTo>
                  <a:pt x="8" y="1457"/>
                </a:lnTo>
                <a:lnTo>
                  <a:pt x="4" y="1430"/>
                </a:lnTo>
                <a:lnTo>
                  <a:pt x="0" y="1401"/>
                </a:lnTo>
                <a:lnTo>
                  <a:pt x="0" y="1370"/>
                </a:lnTo>
                <a:lnTo>
                  <a:pt x="4" y="1343"/>
                </a:lnTo>
                <a:lnTo>
                  <a:pt x="12" y="1319"/>
                </a:lnTo>
                <a:lnTo>
                  <a:pt x="388" y="965"/>
                </a:lnTo>
                <a:lnTo>
                  <a:pt x="387" y="961"/>
                </a:lnTo>
                <a:lnTo>
                  <a:pt x="386" y="952"/>
                </a:lnTo>
                <a:lnTo>
                  <a:pt x="386" y="936"/>
                </a:lnTo>
                <a:lnTo>
                  <a:pt x="390" y="917"/>
                </a:lnTo>
                <a:lnTo>
                  <a:pt x="397" y="893"/>
                </a:lnTo>
                <a:lnTo>
                  <a:pt x="412" y="868"/>
                </a:lnTo>
                <a:lnTo>
                  <a:pt x="435" y="841"/>
                </a:lnTo>
                <a:lnTo>
                  <a:pt x="468" y="814"/>
                </a:lnTo>
                <a:lnTo>
                  <a:pt x="65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06" name="Freeform 286"/>
          <p:cNvSpPr>
            <a:spLocks/>
          </p:cNvSpPr>
          <p:nvPr/>
        </p:nvSpPr>
        <p:spPr bwMode="auto">
          <a:xfrm>
            <a:off x="8697914" y="5554663"/>
            <a:ext cx="134937" cy="42862"/>
          </a:xfrm>
          <a:custGeom>
            <a:avLst/>
            <a:gdLst>
              <a:gd name="T0" fmla="*/ 40 w 1106"/>
              <a:gd name="T1" fmla="*/ 0 h 331"/>
              <a:gd name="T2" fmla="*/ 1106 w 1106"/>
              <a:gd name="T3" fmla="*/ 277 h 331"/>
              <a:gd name="T4" fmla="*/ 1071 w 1106"/>
              <a:gd name="T5" fmla="*/ 331 h 331"/>
              <a:gd name="T6" fmla="*/ 0 w 1106"/>
              <a:gd name="T7" fmla="*/ 36 h 331"/>
              <a:gd name="T8" fmla="*/ 40 w 1106"/>
              <a:gd name="T9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6" h="331">
                <a:moveTo>
                  <a:pt x="40" y="0"/>
                </a:moveTo>
                <a:lnTo>
                  <a:pt x="1106" y="277"/>
                </a:lnTo>
                <a:lnTo>
                  <a:pt x="1071" y="331"/>
                </a:lnTo>
                <a:lnTo>
                  <a:pt x="0" y="36"/>
                </a:lnTo>
                <a:lnTo>
                  <a:pt x="40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07" name="Freeform 287"/>
          <p:cNvSpPr>
            <a:spLocks/>
          </p:cNvSpPr>
          <p:nvPr/>
        </p:nvSpPr>
        <p:spPr bwMode="auto">
          <a:xfrm>
            <a:off x="8675688" y="5573714"/>
            <a:ext cx="157162" cy="66675"/>
          </a:xfrm>
          <a:custGeom>
            <a:avLst/>
            <a:gdLst>
              <a:gd name="T0" fmla="*/ 1282 w 1285"/>
              <a:gd name="T1" fmla="*/ 391 h 505"/>
              <a:gd name="T2" fmla="*/ 1264 w 1285"/>
              <a:gd name="T3" fmla="*/ 389 h 505"/>
              <a:gd name="T4" fmla="*/ 1232 w 1285"/>
              <a:gd name="T5" fmla="*/ 385 h 505"/>
              <a:gd name="T6" fmla="*/ 1183 w 1285"/>
              <a:gd name="T7" fmla="*/ 378 h 505"/>
              <a:gd name="T8" fmla="*/ 1124 w 1285"/>
              <a:gd name="T9" fmla="*/ 369 h 505"/>
              <a:gd name="T10" fmla="*/ 1052 w 1285"/>
              <a:gd name="T11" fmla="*/ 355 h 505"/>
              <a:gd name="T12" fmla="*/ 971 w 1285"/>
              <a:gd name="T13" fmla="*/ 340 h 505"/>
              <a:gd name="T14" fmla="*/ 881 w 1285"/>
              <a:gd name="T15" fmla="*/ 322 h 505"/>
              <a:gd name="T16" fmla="*/ 785 w 1285"/>
              <a:gd name="T17" fmla="*/ 299 h 505"/>
              <a:gd name="T18" fmla="*/ 684 w 1285"/>
              <a:gd name="T19" fmla="*/ 273 h 505"/>
              <a:gd name="T20" fmla="*/ 579 w 1285"/>
              <a:gd name="T21" fmla="*/ 244 h 505"/>
              <a:gd name="T22" fmla="*/ 472 w 1285"/>
              <a:gd name="T23" fmla="*/ 209 h 505"/>
              <a:gd name="T24" fmla="*/ 364 w 1285"/>
              <a:gd name="T25" fmla="*/ 171 h 505"/>
              <a:gd name="T26" fmla="*/ 259 w 1285"/>
              <a:gd name="T27" fmla="*/ 128 h 505"/>
              <a:gd name="T28" fmla="*/ 155 w 1285"/>
              <a:gd name="T29" fmla="*/ 81 h 505"/>
              <a:gd name="T30" fmla="*/ 55 w 1285"/>
              <a:gd name="T31" fmla="*/ 28 h 505"/>
              <a:gd name="T32" fmla="*/ 6 w 1285"/>
              <a:gd name="T33" fmla="*/ 4 h 505"/>
              <a:gd name="T34" fmla="*/ 2 w 1285"/>
              <a:gd name="T35" fmla="*/ 32 h 505"/>
              <a:gd name="T36" fmla="*/ 0 w 1285"/>
              <a:gd name="T37" fmla="*/ 76 h 505"/>
              <a:gd name="T38" fmla="*/ 8 w 1285"/>
              <a:gd name="T39" fmla="*/ 120 h 505"/>
              <a:gd name="T40" fmla="*/ 19 w 1285"/>
              <a:gd name="T41" fmla="*/ 139 h 505"/>
              <a:gd name="T42" fmla="*/ 28 w 1285"/>
              <a:gd name="T43" fmla="*/ 144 h 505"/>
              <a:gd name="T44" fmla="*/ 47 w 1285"/>
              <a:gd name="T45" fmla="*/ 155 h 505"/>
              <a:gd name="T46" fmla="*/ 75 w 1285"/>
              <a:gd name="T47" fmla="*/ 170 h 505"/>
              <a:gd name="T48" fmla="*/ 112 w 1285"/>
              <a:gd name="T49" fmla="*/ 190 h 505"/>
              <a:gd name="T50" fmla="*/ 159 w 1285"/>
              <a:gd name="T51" fmla="*/ 212 h 505"/>
              <a:gd name="T52" fmla="*/ 215 w 1285"/>
              <a:gd name="T53" fmla="*/ 238 h 505"/>
              <a:gd name="T54" fmla="*/ 281 w 1285"/>
              <a:gd name="T55" fmla="*/ 267 h 505"/>
              <a:gd name="T56" fmla="*/ 358 w 1285"/>
              <a:gd name="T57" fmla="*/ 296 h 505"/>
              <a:gd name="T58" fmla="*/ 443 w 1285"/>
              <a:gd name="T59" fmla="*/ 326 h 505"/>
              <a:gd name="T60" fmla="*/ 540 w 1285"/>
              <a:gd name="T61" fmla="*/ 357 h 505"/>
              <a:gd name="T62" fmla="*/ 647 w 1285"/>
              <a:gd name="T63" fmla="*/ 387 h 505"/>
              <a:gd name="T64" fmla="*/ 764 w 1285"/>
              <a:gd name="T65" fmla="*/ 416 h 505"/>
              <a:gd name="T66" fmla="*/ 890 w 1285"/>
              <a:gd name="T67" fmla="*/ 444 h 505"/>
              <a:gd name="T68" fmla="*/ 1028 w 1285"/>
              <a:gd name="T69" fmla="*/ 472 h 505"/>
              <a:gd name="T70" fmla="*/ 1177 w 1285"/>
              <a:gd name="T71" fmla="*/ 494 h 505"/>
              <a:gd name="T72" fmla="*/ 1256 w 1285"/>
              <a:gd name="T73" fmla="*/ 503 h 505"/>
              <a:gd name="T74" fmla="*/ 1265 w 1285"/>
              <a:gd name="T75" fmla="*/ 487 h 505"/>
              <a:gd name="T76" fmla="*/ 1278 w 1285"/>
              <a:gd name="T77" fmla="*/ 456 h 505"/>
              <a:gd name="T78" fmla="*/ 1285 w 1285"/>
              <a:gd name="T79" fmla="*/ 415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85" h="505">
                <a:moveTo>
                  <a:pt x="1284" y="391"/>
                </a:moveTo>
                <a:lnTo>
                  <a:pt x="1282" y="391"/>
                </a:lnTo>
                <a:lnTo>
                  <a:pt x="1275" y="390"/>
                </a:lnTo>
                <a:lnTo>
                  <a:pt x="1264" y="389"/>
                </a:lnTo>
                <a:lnTo>
                  <a:pt x="1250" y="387"/>
                </a:lnTo>
                <a:lnTo>
                  <a:pt x="1232" y="385"/>
                </a:lnTo>
                <a:lnTo>
                  <a:pt x="1209" y="382"/>
                </a:lnTo>
                <a:lnTo>
                  <a:pt x="1183" y="378"/>
                </a:lnTo>
                <a:lnTo>
                  <a:pt x="1155" y="374"/>
                </a:lnTo>
                <a:lnTo>
                  <a:pt x="1124" y="369"/>
                </a:lnTo>
                <a:lnTo>
                  <a:pt x="1089" y="362"/>
                </a:lnTo>
                <a:lnTo>
                  <a:pt x="1052" y="355"/>
                </a:lnTo>
                <a:lnTo>
                  <a:pt x="1013" y="349"/>
                </a:lnTo>
                <a:lnTo>
                  <a:pt x="971" y="340"/>
                </a:lnTo>
                <a:lnTo>
                  <a:pt x="926" y="332"/>
                </a:lnTo>
                <a:lnTo>
                  <a:pt x="881" y="322"/>
                </a:lnTo>
                <a:lnTo>
                  <a:pt x="834" y="311"/>
                </a:lnTo>
                <a:lnTo>
                  <a:pt x="785" y="299"/>
                </a:lnTo>
                <a:lnTo>
                  <a:pt x="735" y="287"/>
                </a:lnTo>
                <a:lnTo>
                  <a:pt x="684" y="273"/>
                </a:lnTo>
                <a:lnTo>
                  <a:pt x="632" y="259"/>
                </a:lnTo>
                <a:lnTo>
                  <a:pt x="579" y="244"/>
                </a:lnTo>
                <a:lnTo>
                  <a:pt x="526" y="228"/>
                </a:lnTo>
                <a:lnTo>
                  <a:pt x="472" y="209"/>
                </a:lnTo>
                <a:lnTo>
                  <a:pt x="419" y="191"/>
                </a:lnTo>
                <a:lnTo>
                  <a:pt x="364" y="171"/>
                </a:lnTo>
                <a:lnTo>
                  <a:pt x="311" y="150"/>
                </a:lnTo>
                <a:lnTo>
                  <a:pt x="259" y="128"/>
                </a:lnTo>
                <a:lnTo>
                  <a:pt x="206" y="105"/>
                </a:lnTo>
                <a:lnTo>
                  <a:pt x="155" y="81"/>
                </a:lnTo>
                <a:lnTo>
                  <a:pt x="104" y="55"/>
                </a:lnTo>
                <a:lnTo>
                  <a:pt x="55" y="28"/>
                </a:lnTo>
                <a:lnTo>
                  <a:pt x="7" y="0"/>
                </a:lnTo>
                <a:lnTo>
                  <a:pt x="6" y="4"/>
                </a:lnTo>
                <a:lnTo>
                  <a:pt x="4" y="15"/>
                </a:lnTo>
                <a:lnTo>
                  <a:pt x="2" y="32"/>
                </a:lnTo>
                <a:lnTo>
                  <a:pt x="0" y="53"/>
                </a:lnTo>
                <a:lnTo>
                  <a:pt x="0" y="76"/>
                </a:lnTo>
                <a:lnTo>
                  <a:pt x="2" y="98"/>
                </a:lnTo>
                <a:lnTo>
                  <a:pt x="8" y="120"/>
                </a:lnTo>
                <a:lnTo>
                  <a:pt x="18" y="137"/>
                </a:lnTo>
                <a:lnTo>
                  <a:pt x="19" y="139"/>
                </a:lnTo>
                <a:lnTo>
                  <a:pt x="22" y="141"/>
                </a:lnTo>
                <a:lnTo>
                  <a:pt x="28" y="144"/>
                </a:lnTo>
                <a:lnTo>
                  <a:pt x="37" y="148"/>
                </a:lnTo>
                <a:lnTo>
                  <a:pt x="47" y="155"/>
                </a:lnTo>
                <a:lnTo>
                  <a:pt x="59" y="162"/>
                </a:lnTo>
                <a:lnTo>
                  <a:pt x="75" y="170"/>
                </a:lnTo>
                <a:lnTo>
                  <a:pt x="92" y="180"/>
                </a:lnTo>
                <a:lnTo>
                  <a:pt x="112" y="190"/>
                </a:lnTo>
                <a:lnTo>
                  <a:pt x="134" y="200"/>
                </a:lnTo>
                <a:lnTo>
                  <a:pt x="159" y="212"/>
                </a:lnTo>
                <a:lnTo>
                  <a:pt x="186" y="225"/>
                </a:lnTo>
                <a:lnTo>
                  <a:pt x="215" y="238"/>
                </a:lnTo>
                <a:lnTo>
                  <a:pt x="247" y="252"/>
                </a:lnTo>
                <a:lnTo>
                  <a:pt x="281" y="267"/>
                </a:lnTo>
                <a:lnTo>
                  <a:pt x="318" y="281"/>
                </a:lnTo>
                <a:lnTo>
                  <a:pt x="358" y="296"/>
                </a:lnTo>
                <a:lnTo>
                  <a:pt x="399" y="311"/>
                </a:lnTo>
                <a:lnTo>
                  <a:pt x="443" y="326"/>
                </a:lnTo>
                <a:lnTo>
                  <a:pt x="491" y="341"/>
                </a:lnTo>
                <a:lnTo>
                  <a:pt x="540" y="357"/>
                </a:lnTo>
                <a:lnTo>
                  <a:pt x="592" y="372"/>
                </a:lnTo>
                <a:lnTo>
                  <a:pt x="647" y="387"/>
                </a:lnTo>
                <a:lnTo>
                  <a:pt x="703" y="402"/>
                </a:lnTo>
                <a:lnTo>
                  <a:pt x="764" y="416"/>
                </a:lnTo>
                <a:lnTo>
                  <a:pt x="826" y="431"/>
                </a:lnTo>
                <a:lnTo>
                  <a:pt x="890" y="444"/>
                </a:lnTo>
                <a:lnTo>
                  <a:pt x="958" y="459"/>
                </a:lnTo>
                <a:lnTo>
                  <a:pt x="1028" y="472"/>
                </a:lnTo>
                <a:lnTo>
                  <a:pt x="1101" y="483"/>
                </a:lnTo>
                <a:lnTo>
                  <a:pt x="1177" y="494"/>
                </a:lnTo>
                <a:lnTo>
                  <a:pt x="1255" y="505"/>
                </a:lnTo>
                <a:lnTo>
                  <a:pt x="1256" y="503"/>
                </a:lnTo>
                <a:lnTo>
                  <a:pt x="1260" y="497"/>
                </a:lnTo>
                <a:lnTo>
                  <a:pt x="1265" y="487"/>
                </a:lnTo>
                <a:lnTo>
                  <a:pt x="1272" y="473"/>
                </a:lnTo>
                <a:lnTo>
                  <a:pt x="1278" y="456"/>
                </a:lnTo>
                <a:lnTo>
                  <a:pt x="1282" y="437"/>
                </a:lnTo>
                <a:lnTo>
                  <a:pt x="1285" y="415"/>
                </a:lnTo>
                <a:lnTo>
                  <a:pt x="1284" y="391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08" name="AutoShape 288"/>
          <p:cNvSpPr>
            <a:spLocks noChangeAspect="1" noChangeArrowheads="1" noTextEdit="1"/>
          </p:cNvSpPr>
          <p:nvPr/>
        </p:nvSpPr>
        <p:spPr bwMode="auto">
          <a:xfrm>
            <a:off x="8628063" y="5305425"/>
            <a:ext cx="254000" cy="300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609" name="Freeform 289"/>
          <p:cNvSpPr>
            <a:spLocks/>
          </p:cNvSpPr>
          <p:nvPr/>
        </p:nvSpPr>
        <p:spPr bwMode="auto">
          <a:xfrm>
            <a:off x="8680451" y="5324476"/>
            <a:ext cx="36513" cy="49213"/>
          </a:xfrm>
          <a:custGeom>
            <a:avLst/>
            <a:gdLst>
              <a:gd name="T0" fmla="*/ 63 w 179"/>
              <a:gd name="T1" fmla="*/ 28 h 216"/>
              <a:gd name="T2" fmla="*/ 49 w 179"/>
              <a:gd name="T3" fmla="*/ 37 h 216"/>
              <a:gd name="T4" fmla="*/ 38 w 179"/>
              <a:gd name="T5" fmla="*/ 47 h 216"/>
              <a:gd name="T6" fmla="*/ 27 w 179"/>
              <a:gd name="T7" fmla="*/ 59 h 216"/>
              <a:gd name="T8" fmla="*/ 18 w 179"/>
              <a:gd name="T9" fmla="*/ 72 h 216"/>
              <a:gd name="T10" fmla="*/ 10 w 179"/>
              <a:gd name="T11" fmla="*/ 86 h 216"/>
              <a:gd name="T12" fmla="*/ 5 w 179"/>
              <a:gd name="T13" fmla="*/ 101 h 216"/>
              <a:gd name="T14" fmla="*/ 2 w 179"/>
              <a:gd name="T15" fmla="*/ 117 h 216"/>
              <a:gd name="T16" fmla="*/ 0 w 179"/>
              <a:gd name="T17" fmla="*/ 133 h 216"/>
              <a:gd name="T18" fmla="*/ 2 w 179"/>
              <a:gd name="T19" fmla="*/ 155 h 216"/>
              <a:gd name="T20" fmla="*/ 10 w 179"/>
              <a:gd name="T21" fmla="*/ 173 h 216"/>
              <a:gd name="T22" fmla="*/ 23 w 179"/>
              <a:gd name="T23" fmla="*/ 190 h 216"/>
              <a:gd name="T24" fmla="*/ 40 w 179"/>
              <a:gd name="T25" fmla="*/ 201 h 216"/>
              <a:gd name="T26" fmla="*/ 59 w 179"/>
              <a:gd name="T27" fmla="*/ 211 h 216"/>
              <a:gd name="T28" fmla="*/ 79 w 179"/>
              <a:gd name="T29" fmla="*/ 215 h 216"/>
              <a:gd name="T30" fmla="*/ 100 w 179"/>
              <a:gd name="T31" fmla="*/ 216 h 216"/>
              <a:gd name="T32" fmla="*/ 120 w 179"/>
              <a:gd name="T33" fmla="*/ 213 h 216"/>
              <a:gd name="T34" fmla="*/ 124 w 179"/>
              <a:gd name="T35" fmla="*/ 213 h 216"/>
              <a:gd name="T36" fmla="*/ 128 w 179"/>
              <a:gd name="T37" fmla="*/ 211 h 216"/>
              <a:gd name="T38" fmla="*/ 131 w 179"/>
              <a:gd name="T39" fmla="*/ 208 h 216"/>
              <a:gd name="T40" fmla="*/ 132 w 179"/>
              <a:gd name="T41" fmla="*/ 203 h 216"/>
              <a:gd name="T42" fmla="*/ 130 w 179"/>
              <a:gd name="T43" fmla="*/ 198 h 216"/>
              <a:gd name="T44" fmla="*/ 126 w 179"/>
              <a:gd name="T45" fmla="*/ 194 h 216"/>
              <a:gd name="T46" fmla="*/ 121 w 179"/>
              <a:gd name="T47" fmla="*/ 190 h 216"/>
              <a:gd name="T48" fmla="*/ 116 w 179"/>
              <a:gd name="T49" fmla="*/ 187 h 216"/>
              <a:gd name="T50" fmla="*/ 105 w 179"/>
              <a:gd name="T51" fmla="*/ 184 h 216"/>
              <a:gd name="T52" fmla="*/ 95 w 179"/>
              <a:gd name="T53" fmla="*/ 182 h 216"/>
              <a:gd name="T54" fmla="*/ 84 w 179"/>
              <a:gd name="T55" fmla="*/ 180 h 216"/>
              <a:gd name="T56" fmla="*/ 75 w 179"/>
              <a:gd name="T57" fmla="*/ 178 h 216"/>
              <a:gd name="T58" fmla="*/ 65 w 179"/>
              <a:gd name="T59" fmla="*/ 175 h 216"/>
              <a:gd name="T60" fmla="*/ 56 w 179"/>
              <a:gd name="T61" fmla="*/ 170 h 216"/>
              <a:gd name="T62" fmla="*/ 47 w 179"/>
              <a:gd name="T63" fmla="*/ 165 h 216"/>
              <a:gd name="T64" fmla="*/ 39 w 179"/>
              <a:gd name="T65" fmla="*/ 156 h 216"/>
              <a:gd name="T66" fmla="*/ 36 w 179"/>
              <a:gd name="T67" fmla="*/ 120 h 216"/>
              <a:gd name="T68" fmla="*/ 44 w 179"/>
              <a:gd name="T69" fmla="*/ 90 h 216"/>
              <a:gd name="T70" fmla="*/ 61 w 179"/>
              <a:gd name="T71" fmla="*/ 67 h 216"/>
              <a:gd name="T72" fmla="*/ 84 w 179"/>
              <a:gd name="T73" fmla="*/ 47 h 216"/>
              <a:gd name="T74" fmla="*/ 109 w 179"/>
              <a:gd name="T75" fmla="*/ 32 h 216"/>
              <a:gd name="T76" fmla="*/ 136 w 179"/>
              <a:gd name="T77" fmla="*/ 21 h 216"/>
              <a:gd name="T78" fmla="*/ 160 w 179"/>
              <a:gd name="T79" fmla="*/ 12 h 216"/>
              <a:gd name="T80" fmla="*/ 179 w 179"/>
              <a:gd name="T81" fmla="*/ 5 h 216"/>
              <a:gd name="T82" fmla="*/ 167 w 179"/>
              <a:gd name="T83" fmla="*/ 1 h 216"/>
              <a:gd name="T84" fmla="*/ 154 w 179"/>
              <a:gd name="T85" fmla="*/ 0 h 216"/>
              <a:gd name="T86" fmla="*/ 140 w 179"/>
              <a:gd name="T87" fmla="*/ 2 h 216"/>
              <a:gd name="T88" fmla="*/ 124 w 179"/>
              <a:gd name="T89" fmla="*/ 5 h 216"/>
              <a:gd name="T90" fmla="*/ 108 w 179"/>
              <a:gd name="T91" fmla="*/ 10 h 216"/>
              <a:gd name="T92" fmla="*/ 92 w 179"/>
              <a:gd name="T93" fmla="*/ 15 h 216"/>
              <a:gd name="T94" fmla="*/ 77 w 179"/>
              <a:gd name="T95" fmla="*/ 22 h 216"/>
              <a:gd name="T96" fmla="*/ 63 w 179"/>
              <a:gd name="T97" fmla="*/ 28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9" h="216">
                <a:moveTo>
                  <a:pt x="63" y="28"/>
                </a:moveTo>
                <a:lnTo>
                  <a:pt x="49" y="37"/>
                </a:lnTo>
                <a:lnTo>
                  <a:pt x="38" y="47"/>
                </a:lnTo>
                <a:lnTo>
                  <a:pt x="27" y="59"/>
                </a:lnTo>
                <a:lnTo>
                  <a:pt x="18" y="72"/>
                </a:lnTo>
                <a:lnTo>
                  <a:pt x="10" y="86"/>
                </a:lnTo>
                <a:lnTo>
                  <a:pt x="5" y="101"/>
                </a:lnTo>
                <a:lnTo>
                  <a:pt x="2" y="117"/>
                </a:lnTo>
                <a:lnTo>
                  <a:pt x="0" y="133"/>
                </a:lnTo>
                <a:lnTo>
                  <a:pt x="2" y="155"/>
                </a:lnTo>
                <a:lnTo>
                  <a:pt x="10" y="173"/>
                </a:lnTo>
                <a:lnTo>
                  <a:pt x="23" y="190"/>
                </a:lnTo>
                <a:lnTo>
                  <a:pt x="40" y="201"/>
                </a:lnTo>
                <a:lnTo>
                  <a:pt x="59" y="211"/>
                </a:lnTo>
                <a:lnTo>
                  <a:pt x="79" y="215"/>
                </a:lnTo>
                <a:lnTo>
                  <a:pt x="100" y="216"/>
                </a:lnTo>
                <a:lnTo>
                  <a:pt x="120" y="213"/>
                </a:lnTo>
                <a:lnTo>
                  <a:pt x="124" y="213"/>
                </a:lnTo>
                <a:lnTo>
                  <a:pt x="128" y="211"/>
                </a:lnTo>
                <a:lnTo>
                  <a:pt x="131" y="208"/>
                </a:lnTo>
                <a:lnTo>
                  <a:pt x="132" y="203"/>
                </a:lnTo>
                <a:lnTo>
                  <a:pt x="130" y="198"/>
                </a:lnTo>
                <a:lnTo>
                  <a:pt x="126" y="194"/>
                </a:lnTo>
                <a:lnTo>
                  <a:pt x="121" y="190"/>
                </a:lnTo>
                <a:lnTo>
                  <a:pt x="116" y="187"/>
                </a:lnTo>
                <a:lnTo>
                  <a:pt x="105" y="184"/>
                </a:lnTo>
                <a:lnTo>
                  <a:pt x="95" y="182"/>
                </a:lnTo>
                <a:lnTo>
                  <a:pt x="84" y="180"/>
                </a:lnTo>
                <a:lnTo>
                  <a:pt x="75" y="178"/>
                </a:lnTo>
                <a:lnTo>
                  <a:pt x="65" y="175"/>
                </a:lnTo>
                <a:lnTo>
                  <a:pt x="56" y="170"/>
                </a:lnTo>
                <a:lnTo>
                  <a:pt x="47" y="165"/>
                </a:lnTo>
                <a:lnTo>
                  <a:pt x="39" y="156"/>
                </a:lnTo>
                <a:lnTo>
                  <a:pt x="36" y="120"/>
                </a:lnTo>
                <a:lnTo>
                  <a:pt x="44" y="90"/>
                </a:lnTo>
                <a:lnTo>
                  <a:pt x="61" y="67"/>
                </a:lnTo>
                <a:lnTo>
                  <a:pt x="84" y="47"/>
                </a:lnTo>
                <a:lnTo>
                  <a:pt x="109" y="32"/>
                </a:lnTo>
                <a:lnTo>
                  <a:pt x="136" y="21"/>
                </a:lnTo>
                <a:lnTo>
                  <a:pt x="160" y="12"/>
                </a:lnTo>
                <a:lnTo>
                  <a:pt x="179" y="5"/>
                </a:lnTo>
                <a:lnTo>
                  <a:pt x="167" y="1"/>
                </a:lnTo>
                <a:lnTo>
                  <a:pt x="154" y="0"/>
                </a:lnTo>
                <a:lnTo>
                  <a:pt x="140" y="2"/>
                </a:lnTo>
                <a:lnTo>
                  <a:pt x="124" y="5"/>
                </a:lnTo>
                <a:lnTo>
                  <a:pt x="108" y="10"/>
                </a:lnTo>
                <a:lnTo>
                  <a:pt x="92" y="15"/>
                </a:lnTo>
                <a:lnTo>
                  <a:pt x="77" y="22"/>
                </a:lnTo>
                <a:lnTo>
                  <a:pt x="63" y="2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0" name="Freeform 290"/>
          <p:cNvSpPr>
            <a:spLocks/>
          </p:cNvSpPr>
          <p:nvPr/>
        </p:nvSpPr>
        <p:spPr bwMode="auto">
          <a:xfrm>
            <a:off x="8742364" y="5322888"/>
            <a:ext cx="22225" cy="38100"/>
          </a:xfrm>
          <a:custGeom>
            <a:avLst/>
            <a:gdLst>
              <a:gd name="T0" fmla="*/ 96 w 114"/>
              <a:gd name="T1" fmla="*/ 55 h 168"/>
              <a:gd name="T2" fmla="*/ 101 w 114"/>
              <a:gd name="T3" fmla="*/ 72 h 168"/>
              <a:gd name="T4" fmla="*/ 100 w 114"/>
              <a:gd name="T5" fmla="*/ 88 h 168"/>
              <a:gd name="T6" fmla="*/ 92 w 114"/>
              <a:gd name="T7" fmla="*/ 101 h 168"/>
              <a:gd name="T8" fmla="*/ 82 w 114"/>
              <a:gd name="T9" fmla="*/ 112 h 168"/>
              <a:gd name="T10" fmla="*/ 69 w 114"/>
              <a:gd name="T11" fmla="*/ 123 h 168"/>
              <a:gd name="T12" fmla="*/ 54 w 114"/>
              <a:gd name="T13" fmla="*/ 134 h 168"/>
              <a:gd name="T14" fmla="*/ 40 w 114"/>
              <a:gd name="T15" fmla="*/ 143 h 168"/>
              <a:gd name="T16" fmla="*/ 27 w 114"/>
              <a:gd name="T17" fmla="*/ 153 h 168"/>
              <a:gd name="T18" fmla="*/ 25 w 114"/>
              <a:gd name="T19" fmla="*/ 156 h 168"/>
              <a:gd name="T20" fmla="*/ 24 w 114"/>
              <a:gd name="T21" fmla="*/ 158 h 168"/>
              <a:gd name="T22" fmla="*/ 24 w 114"/>
              <a:gd name="T23" fmla="*/ 162 h 168"/>
              <a:gd name="T24" fmla="*/ 25 w 114"/>
              <a:gd name="T25" fmla="*/ 165 h 168"/>
              <a:gd name="T26" fmla="*/ 28 w 114"/>
              <a:gd name="T27" fmla="*/ 167 h 168"/>
              <a:gd name="T28" fmla="*/ 31 w 114"/>
              <a:gd name="T29" fmla="*/ 168 h 168"/>
              <a:gd name="T30" fmla="*/ 33 w 114"/>
              <a:gd name="T31" fmla="*/ 168 h 168"/>
              <a:gd name="T32" fmla="*/ 37 w 114"/>
              <a:gd name="T33" fmla="*/ 167 h 168"/>
              <a:gd name="T34" fmla="*/ 53 w 114"/>
              <a:gd name="T35" fmla="*/ 157 h 168"/>
              <a:gd name="T36" fmla="*/ 69 w 114"/>
              <a:gd name="T37" fmla="*/ 147 h 168"/>
              <a:gd name="T38" fmla="*/ 84 w 114"/>
              <a:gd name="T39" fmla="*/ 135 h 168"/>
              <a:gd name="T40" fmla="*/ 97 w 114"/>
              <a:gd name="T41" fmla="*/ 121 h 168"/>
              <a:gd name="T42" fmla="*/ 107 w 114"/>
              <a:gd name="T43" fmla="*/ 106 h 168"/>
              <a:gd name="T44" fmla="*/ 113 w 114"/>
              <a:gd name="T45" fmla="*/ 89 h 168"/>
              <a:gd name="T46" fmla="*/ 114 w 114"/>
              <a:gd name="T47" fmla="*/ 71 h 168"/>
              <a:gd name="T48" fmla="*/ 110 w 114"/>
              <a:gd name="T49" fmla="*/ 51 h 168"/>
              <a:gd name="T50" fmla="*/ 101 w 114"/>
              <a:gd name="T51" fmla="*/ 36 h 168"/>
              <a:gd name="T52" fmla="*/ 87 w 114"/>
              <a:gd name="T53" fmla="*/ 24 h 168"/>
              <a:gd name="T54" fmla="*/ 70 w 114"/>
              <a:gd name="T55" fmla="*/ 14 h 168"/>
              <a:gd name="T56" fmla="*/ 51 w 114"/>
              <a:gd name="T57" fmla="*/ 7 h 168"/>
              <a:gd name="T58" fmla="*/ 32 w 114"/>
              <a:gd name="T59" fmla="*/ 2 h 168"/>
              <a:gd name="T60" fmla="*/ 17 w 114"/>
              <a:gd name="T61" fmla="*/ 0 h 168"/>
              <a:gd name="T62" fmla="*/ 5 w 114"/>
              <a:gd name="T63" fmla="*/ 0 h 168"/>
              <a:gd name="T64" fmla="*/ 0 w 114"/>
              <a:gd name="T65" fmla="*/ 3 h 168"/>
              <a:gd name="T66" fmla="*/ 12 w 114"/>
              <a:gd name="T67" fmla="*/ 9 h 168"/>
              <a:gd name="T68" fmla="*/ 26 w 114"/>
              <a:gd name="T69" fmla="*/ 13 h 168"/>
              <a:gd name="T70" fmla="*/ 41 w 114"/>
              <a:gd name="T71" fmla="*/ 17 h 168"/>
              <a:gd name="T72" fmla="*/ 54 w 114"/>
              <a:gd name="T73" fmla="*/ 22 h 168"/>
              <a:gd name="T74" fmla="*/ 68 w 114"/>
              <a:gd name="T75" fmla="*/ 27 h 168"/>
              <a:gd name="T76" fmla="*/ 80 w 114"/>
              <a:gd name="T77" fmla="*/ 34 h 168"/>
              <a:gd name="T78" fmla="*/ 89 w 114"/>
              <a:gd name="T79" fmla="*/ 43 h 168"/>
              <a:gd name="T80" fmla="*/ 96 w 114"/>
              <a:gd name="T81" fmla="*/ 55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4" h="168">
                <a:moveTo>
                  <a:pt x="96" y="55"/>
                </a:moveTo>
                <a:lnTo>
                  <a:pt x="101" y="72"/>
                </a:lnTo>
                <a:lnTo>
                  <a:pt x="100" y="88"/>
                </a:lnTo>
                <a:lnTo>
                  <a:pt x="92" y="101"/>
                </a:lnTo>
                <a:lnTo>
                  <a:pt x="82" y="112"/>
                </a:lnTo>
                <a:lnTo>
                  <a:pt x="69" y="123"/>
                </a:lnTo>
                <a:lnTo>
                  <a:pt x="54" y="134"/>
                </a:lnTo>
                <a:lnTo>
                  <a:pt x="40" y="143"/>
                </a:lnTo>
                <a:lnTo>
                  <a:pt x="27" y="153"/>
                </a:lnTo>
                <a:lnTo>
                  <a:pt x="25" y="156"/>
                </a:lnTo>
                <a:lnTo>
                  <a:pt x="24" y="158"/>
                </a:lnTo>
                <a:lnTo>
                  <a:pt x="24" y="162"/>
                </a:lnTo>
                <a:lnTo>
                  <a:pt x="25" y="165"/>
                </a:lnTo>
                <a:lnTo>
                  <a:pt x="28" y="167"/>
                </a:lnTo>
                <a:lnTo>
                  <a:pt x="31" y="168"/>
                </a:lnTo>
                <a:lnTo>
                  <a:pt x="33" y="168"/>
                </a:lnTo>
                <a:lnTo>
                  <a:pt x="37" y="167"/>
                </a:lnTo>
                <a:lnTo>
                  <a:pt x="53" y="157"/>
                </a:lnTo>
                <a:lnTo>
                  <a:pt x="69" y="147"/>
                </a:lnTo>
                <a:lnTo>
                  <a:pt x="84" y="135"/>
                </a:lnTo>
                <a:lnTo>
                  <a:pt x="97" y="121"/>
                </a:lnTo>
                <a:lnTo>
                  <a:pt x="107" y="106"/>
                </a:lnTo>
                <a:lnTo>
                  <a:pt x="113" y="89"/>
                </a:lnTo>
                <a:lnTo>
                  <a:pt x="114" y="71"/>
                </a:lnTo>
                <a:lnTo>
                  <a:pt x="110" y="51"/>
                </a:lnTo>
                <a:lnTo>
                  <a:pt x="101" y="36"/>
                </a:lnTo>
                <a:lnTo>
                  <a:pt x="87" y="24"/>
                </a:lnTo>
                <a:lnTo>
                  <a:pt x="70" y="14"/>
                </a:lnTo>
                <a:lnTo>
                  <a:pt x="51" y="7"/>
                </a:lnTo>
                <a:lnTo>
                  <a:pt x="32" y="2"/>
                </a:lnTo>
                <a:lnTo>
                  <a:pt x="17" y="0"/>
                </a:lnTo>
                <a:lnTo>
                  <a:pt x="5" y="0"/>
                </a:lnTo>
                <a:lnTo>
                  <a:pt x="0" y="3"/>
                </a:lnTo>
                <a:lnTo>
                  <a:pt x="12" y="9"/>
                </a:lnTo>
                <a:lnTo>
                  <a:pt x="26" y="13"/>
                </a:lnTo>
                <a:lnTo>
                  <a:pt x="41" y="17"/>
                </a:lnTo>
                <a:lnTo>
                  <a:pt x="54" y="22"/>
                </a:lnTo>
                <a:lnTo>
                  <a:pt x="68" y="27"/>
                </a:lnTo>
                <a:lnTo>
                  <a:pt x="80" y="34"/>
                </a:lnTo>
                <a:lnTo>
                  <a:pt x="89" y="43"/>
                </a:lnTo>
                <a:lnTo>
                  <a:pt x="96" y="55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1" name="Freeform 291"/>
          <p:cNvSpPr>
            <a:spLocks/>
          </p:cNvSpPr>
          <p:nvPr/>
        </p:nvSpPr>
        <p:spPr bwMode="auto">
          <a:xfrm>
            <a:off x="8658225" y="5314951"/>
            <a:ext cx="58738" cy="79375"/>
          </a:xfrm>
          <a:custGeom>
            <a:avLst/>
            <a:gdLst>
              <a:gd name="T0" fmla="*/ 90 w 289"/>
              <a:gd name="T1" fmla="*/ 65 h 351"/>
              <a:gd name="T2" fmla="*/ 48 w 289"/>
              <a:gd name="T3" fmla="*/ 106 h 351"/>
              <a:gd name="T4" fmla="*/ 15 w 289"/>
              <a:gd name="T5" fmla="*/ 155 h 351"/>
              <a:gd name="T6" fmla="*/ 0 w 289"/>
              <a:gd name="T7" fmla="*/ 210 h 351"/>
              <a:gd name="T8" fmla="*/ 3 w 289"/>
              <a:gd name="T9" fmla="*/ 248 h 351"/>
              <a:gd name="T10" fmla="*/ 8 w 289"/>
              <a:gd name="T11" fmla="*/ 262 h 351"/>
              <a:gd name="T12" fmla="*/ 17 w 289"/>
              <a:gd name="T13" fmla="*/ 276 h 351"/>
              <a:gd name="T14" fmla="*/ 29 w 289"/>
              <a:gd name="T15" fmla="*/ 288 h 351"/>
              <a:gd name="T16" fmla="*/ 50 w 289"/>
              <a:gd name="T17" fmla="*/ 301 h 351"/>
              <a:gd name="T18" fmla="*/ 77 w 289"/>
              <a:gd name="T19" fmla="*/ 315 h 351"/>
              <a:gd name="T20" fmla="*/ 107 w 289"/>
              <a:gd name="T21" fmla="*/ 326 h 351"/>
              <a:gd name="T22" fmla="*/ 136 w 289"/>
              <a:gd name="T23" fmla="*/ 334 h 351"/>
              <a:gd name="T24" fmla="*/ 167 w 289"/>
              <a:gd name="T25" fmla="*/ 341 h 351"/>
              <a:gd name="T26" fmla="*/ 197 w 289"/>
              <a:gd name="T27" fmla="*/ 345 h 351"/>
              <a:gd name="T28" fmla="*/ 228 w 289"/>
              <a:gd name="T29" fmla="*/ 348 h 351"/>
              <a:gd name="T30" fmla="*/ 259 w 289"/>
              <a:gd name="T31" fmla="*/ 350 h 351"/>
              <a:gd name="T32" fmla="*/ 279 w 289"/>
              <a:gd name="T33" fmla="*/ 351 h 351"/>
              <a:gd name="T34" fmla="*/ 286 w 289"/>
              <a:gd name="T35" fmla="*/ 345 h 351"/>
              <a:gd name="T36" fmla="*/ 289 w 289"/>
              <a:gd name="T37" fmla="*/ 335 h 351"/>
              <a:gd name="T38" fmla="*/ 282 w 289"/>
              <a:gd name="T39" fmla="*/ 328 h 351"/>
              <a:gd name="T40" fmla="*/ 263 w 289"/>
              <a:gd name="T41" fmla="*/ 322 h 351"/>
              <a:gd name="T42" fmla="*/ 236 w 289"/>
              <a:gd name="T43" fmla="*/ 317 h 351"/>
              <a:gd name="T44" fmla="*/ 208 w 289"/>
              <a:gd name="T45" fmla="*/ 313 h 351"/>
              <a:gd name="T46" fmla="*/ 179 w 289"/>
              <a:gd name="T47" fmla="*/ 308 h 351"/>
              <a:gd name="T48" fmla="*/ 152 w 289"/>
              <a:gd name="T49" fmla="*/ 303 h 351"/>
              <a:gd name="T50" fmla="*/ 125 w 289"/>
              <a:gd name="T51" fmla="*/ 296 h 351"/>
              <a:gd name="T52" fmla="*/ 98 w 289"/>
              <a:gd name="T53" fmla="*/ 287 h 351"/>
              <a:gd name="T54" fmla="*/ 72 w 289"/>
              <a:gd name="T55" fmla="*/ 276 h 351"/>
              <a:gd name="T56" fmla="*/ 49 w 289"/>
              <a:gd name="T57" fmla="*/ 261 h 351"/>
              <a:gd name="T58" fmla="*/ 34 w 289"/>
              <a:gd name="T59" fmla="*/ 241 h 351"/>
              <a:gd name="T60" fmla="*/ 30 w 289"/>
              <a:gd name="T61" fmla="*/ 215 h 351"/>
              <a:gd name="T62" fmla="*/ 34 w 289"/>
              <a:gd name="T63" fmla="*/ 186 h 351"/>
              <a:gd name="T64" fmla="*/ 46 w 289"/>
              <a:gd name="T65" fmla="*/ 158 h 351"/>
              <a:gd name="T66" fmla="*/ 64 w 289"/>
              <a:gd name="T67" fmla="*/ 128 h 351"/>
              <a:gd name="T68" fmla="*/ 85 w 289"/>
              <a:gd name="T69" fmla="*/ 102 h 351"/>
              <a:gd name="T70" fmla="*/ 110 w 289"/>
              <a:gd name="T71" fmla="*/ 77 h 351"/>
              <a:gd name="T72" fmla="*/ 137 w 289"/>
              <a:gd name="T73" fmla="*/ 53 h 351"/>
              <a:gd name="T74" fmla="*/ 175 w 289"/>
              <a:gd name="T75" fmla="*/ 35 h 351"/>
              <a:gd name="T76" fmla="*/ 213 w 289"/>
              <a:gd name="T77" fmla="*/ 19 h 351"/>
              <a:gd name="T78" fmla="*/ 237 w 289"/>
              <a:gd name="T79" fmla="*/ 6 h 351"/>
              <a:gd name="T80" fmla="*/ 230 w 289"/>
              <a:gd name="T81" fmla="*/ 0 h 351"/>
              <a:gd name="T82" fmla="*/ 198 w 289"/>
              <a:gd name="T83" fmla="*/ 4 h 351"/>
              <a:gd name="T84" fmla="*/ 161 w 289"/>
              <a:gd name="T85" fmla="*/ 17 h 351"/>
              <a:gd name="T86" fmla="*/ 127 w 289"/>
              <a:gd name="T87" fmla="*/ 35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1">
                <a:moveTo>
                  <a:pt x="112" y="46"/>
                </a:moveTo>
                <a:lnTo>
                  <a:pt x="90" y="65"/>
                </a:lnTo>
                <a:lnTo>
                  <a:pt x="68" y="84"/>
                </a:lnTo>
                <a:lnTo>
                  <a:pt x="48" y="106"/>
                </a:lnTo>
                <a:lnTo>
                  <a:pt x="30" y="130"/>
                </a:lnTo>
                <a:lnTo>
                  <a:pt x="15" y="155"/>
                </a:lnTo>
                <a:lnTo>
                  <a:pt x="5" y="181"/>
                </a:lnTo>
                <a:lnTo>
                  <a:pt x="0" y="210"/>
                </a:lnTo>
                <a:lnTo>
                  <a:pt x="1" y="240"/>
                </a:lnTo>
                <a:lnTo>
                  <a:pt x="3" y="248"/>
                </a:lnTo>
                <a:lnTo>
                  <a:pt x="5" y="256"/>
                </a:lnTo>
                <a:lnTo>
                  <a:pt x="8" y="262"/>
                </a:lnTo>
                <a:lnTo>
                  <a:pt x="12" y="270"/>
                </a:lnTo>
                <a:lnTo>
                  <a:pt x="17" y="276"/>
                </a:lnTo>
                <a:lnTo>
                  <a:pt x="24" y="283"/>
                </a:lnTo>
                <a:lnTo>
                  <a:pt x="29" y="288"/>
                </a:lnTo>
                <a:lnTo>
                  <a:pt x="36" y="292"/>
                </a:lnTo>
                <a:lnTo>
                  <a:pt x="50" y="301"/>
                </a:lnTo>
                <a:lnTo>
                  <a:pt x="64" y="308"/>
                </a:lnTo>
                <a:lnTo>
                  <a:pt x="77" y="315"/>
                </a:lnTo>
                <a:lnTo>
                  <a:pt x="92" y="320"/>
                </a:lnTo>
                <a:lnTo>
                  <a:pt x="107" y="326"/>
                </a:lnTo>
                <a:lnTo>
                  <a:pt x="121" y="330"/>
                </a:lnTo>
                <a:lnTo>
                  <a:pt x="136" y="334"/>
                </a:lnTo>
                <a:lnTo>
                  <a:pt x="151" y="337"/>
                </a:lnTo>
                <a:lnTo>
                  <a:pt x="167" y="341"/>
                </a:lnTo>
                <a:lnTo>
                  <a:pt x="181" y="343"/>
                </a:lnTo>
                <a:lnTo>
                  <a:pt x="197" y="345"/>
                </a:lnTo>
                <a:lnTo>
                  <a:pt x="213" y="347"/>
                </a:lnTo>
                <a:lnTo>
                  <a:pt x="228" y="348"/>
                </a:lnTo>
                <a:lnTo>
                  <a:pt x="243" y="349"/>
                </a:lnTo>
                <a:lnTo>
                  <a:pt x="259" y="350"/>
                </a:lnTo>
                <a:lnTo>
                  <a:pt x="274" y="351"/>
                </a:lnTo>
                <a:lnTo>
                  <a:pt x="279" y="351"/>
                </a:lnTo>
                <a:lnTo>
                  <a:pt x="283" y="349"/>
                </a:lnTo>
                <a:lnTo>
                  <a:pt x="286" y="345"/>
                </a:lnTo>
                <a:lnTo>
                  <a:pt x="289" y="341"/>
                </a:lnTo>
                <a:lnTo>
                  <a:pt x="289" y="335"/>
                </a:lnTo>
                <a:lnTo>
                  <a:pt x="286" y="331"/>
                </a:lnTo>
                <a:lnTo>
                  <a:pt x="282" y="328"/>
                </a:lnTo>
                <a:lnTo>
                  <a:pt x="277" y="326"/>
                </a:lnTo>
                <a:lnTo>
                  <a:pt x="263" y="322"/>
                </a:lnTo>
                <a:lnTo>
                  <a:pt x="250" y="320"/>
                </a:lnTo>
                <a:lnTo>
                  <a:pt x="236" y="317"/>
                </a:lnTo>
                <a:lnTo>
                  <a:pt x="221" y="315"/>
                </a:lnTo>
                <a:lnTo>
                  <a:pt x="208" y="313"/>
                </a:lnTo>
                <a:lnTo>
                  <a:pt x="194" y="311"/>
                </a:lnTo>
                <a:lnTo>
                  <a:pt x="179" y="308"/>
                </a:lnTo>
                <a:lnTo>
                  <a:pt x="166" y="305"/>
                </a:lnTo>
                <a:lnTo>
                  <a:pt x="152" y="303"/>
                </a:lnTo>
                <a:lnTo>
                  <a:pt x="138" y="300"/>
                </a:lnTo>
                <a:lnTo>
                  <a:pt x="125" y="296"/>
                </a:lnTo>
                <a:lnTo>
                  <a:pt x="111" y="292"/>
                </a:lnTo>
                <a:lnTo>
                  <a:pt x="98" y="287"/>
                </a:lnTo>
                <a:lnTo>
                  <a:pt x="85" y="282"/>
                </a:lnTo>
                <a:lnTo>
                  <a:pt x="72" y="276"/>
                </a:lnTo>
                <a:lnTo>
                  <a:pt x="59" y="269"/>
                </a:lnTo>
                <a:lnTo>
                  <a:pt x="49" y="261"/>
                </a:lnTo>
                <a:lnTo>
                  <a:pt x="41" y="252"/>
                </a:lnTo>
                <a:lnTo>
                  <a:pt x="34" y="241"/>
                </a:lnTo>
                <a:lnTo>
                  <a:pt x="31" y="228"/>
                </a:lnTo>
                <a:lnTo>
                  <a:pt x="30" y="215"/>
                </a:lnTo>
                <a:lnTo>
                  <a:pt x="31" y="201"/>
                </a:lnTo>
                <a:lnTo>
                  <a:pt x="34" y="186"/>
                </a:lnTo>
                <a:lnTo>
                  <a:pt x="38" y="174"/>
                </a:lnTo>
                <a:lnTo>
                  <a:pt x="46" y="158"/>
                </a:lnTo>
                <a:lnTo>
                  <a:pt x="54" y="142"/>
                </a:lnTo>
                <a:lnTo>
                  <a:pt x="64" y="128"/>
                </a:lnTo>
                <a:lnTo>
                  <a:pt x="74" y="115"/>
                </a:lnTo>
                <a:lnTo>
                  <a:pt x="85" y="102"/>
                </a:lnTo>
                <a:lnTo>
                  <a:pt x="96" y="89"/>
                </a:lnTo>
                <a:lnTo>
                  <a:pt x="110" y="77"/>
                </a:lnTo>
                <a:lnTo>
                  <a:pt x="124" y="64"/>
                </a:lnTo>
                <a:lnTo>
                  <a:pt x="137" y="53"/>
                </a:lnTo>
                <a:lnTo>
                  <a:pt x="155" y="43"/>
                </a:lnTo>
                <a:lnTo>
                  <a:pt x="175" y="35"/>
                </a:lnTo>
                <a:lnTo>
                  <a:pt x="195" y="26"/>
                </a:lnTo>
                <a:lnTo>
                  <a:pt x="213" y="19"/>
                </a:lnTo>
                <a:lnTo>
                  <a:pt x="228" y="12"/>
                </a:lnTo>
                <a:lnTo>
                  <a:pt x="237" y="6"/>
                </a:lnTo>
                <a:lnTo>
                  <a:pt x="240" y="2"/>
                </a:lnTo>
                <a:lnTo>
                  <a:pt x="230" y="0"/>
                </a:lnTo>
                <a:lnTo>
                  <a:pt x="215" y="1"/>
                </a:lnTo>
                <a:lnTo>
                  <a:pt x="198" y="4"/>
                </a:lnTo>
                <a:lnTo>
                  <a:pt x="180" y="9"/>
                </a:lnTo>
                <a:lnTo>
                  <a:pt x="161" y="17"/>
                </a:lnTo>
                <a:lnTo>
                  <a:pt x="144" y="25"/>
                </a:lnTo>
                <a:lnTo>
                  <a:pt x="127" y="35"/>
                </a:lnTo>
                <a:lnTo>
                  <a:pt x="112" y="46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2" name="Freeform 292"/>
          <p:cNvSpPr>
            <a:spLocks/>
          </p:cNvSpPr>
          <p:nvPr/>
        </p:nvSpPr>
        <p:spPr bwMode="auto">
          <a:xfrm>
            <a:off x="8739188" y="5311776"/>
            <a:ext cx="50800" cy="53975"/>
          </a:xfrm>
          <a:custGeom>
            <a:avLst/>
            <a:gdLst>
              <a:gd name="T0" fmla="*/ 210 w 254"/>
              <a:gd name="T1" fmla="*/ 71 h 234"/>
              <a:gd name="T2" fmla="*/ 222 w 254"/>
              <a:gd name="T3" fmla="*/ 84 h 234"/>
              <a:gd name="T4" fmla="*/ 229 w 254"/>
              <a:gd name="T5" fmla="*/ 99 h 234"/>
              <a:gd name="T6" fmla="*/ 232 w 254"/>
              <a:gd name="T7" fmla="*/ 115 h 234"/>
              <a:gd name="T8" fmla="*/ 232 w 254"/>
              <a:gd name="T9" fmla="*/ 132 h 234"/>
              <a:gd name="T10" fmla="*/ 230 w 254"/>
              <a:gd name="T11" fmla="*/ 146 h 234"/>
              <a:gd name="T12" fmla="*/ 226 w 254"/>
              <a:gd name="T13" fmla="*/ 158 h 234"/>
              <a:gd name="T14" fmla="*/ 219 w 254"/>
              <a:gd name="T15" fmla="*/ 170 h 234"/>
              <a:gd name="T16" fmla="*/ 211 w 254"/>
              <a:gd name="T17" fmla="*/ 179 h 234"/>
              <a:gd name="T18" fmla="*/ 202 w 254"/>
              <a:gd name="T19" fmla="*/ 190 h 234"/>
              <a:gd name="T20" fmla="*/ 193 w 254"/>
              <a:gd name="T21" fmla="*/ 199 h 234"/>
              <a:gd name="T22" fmla="*/ 183 w 254"/>
              <a:gd name="T23" fmla="*/ 208 h 234"/>
              <a:gd name="T24" fmla="*/ 174 w 254"/>
              <a:gd name="T25" fmla="*/ 218 h 234"/>
              <a:gd name="T26" fmla="*/ 172 w 254"/>
              <a:gd name="T27" fmla="*/ 221 h 234"/>
              <a:gd name="T28" fmla="*/ 172 w 254"/>
              <a:gd name="T29" fmla="*/ 224 h 234"/>
              <a:gd name="T30" fmla="*/ 172 w 254"/>
              <a:gd name="T31" fmla="*/ 227 h 234"/>
              <a:gd name="T32" fmla="*/ 174 w 254"/>
              <a:gd name="T33" fmla="*/ 231 h 234"/>
              <a:gd name="T34" fmla="*/ 177 w 254"/>
              <a:gd name="T35" fmla="*/ 233 h 234"/>
              <a:gd name="T36" fmla="*/ 181 w 254"/>
              <a:gd name="T37" fmla="*/ 234 h 234"/>
              <a:gd name="T38" fmla="*/ 184 w 254"/>
              <a:gd name="T39" fmla="*/ 233 h 234"/>
              <a:gd name="T40" fmla="*/ 187 w 254"/>
              <a:gd name="T41" fmla="*/ 231 h 234"/>
              <a:gd name="T42" fmla="*/ 208 w 254"/>
              <a:gd name="T43" fmla="*/ 217 h 234"/>
              <a:gd name="T44" fmla="*/ 226 w 254"/>
              <a:gd name="T45" fmla="*/ 199 h 234"/>
              <a:gd name="T46" fmla="*/ 240 w 254"/>
              <a:gd name="T47" fmla="*/ 178 h 234"/>
              <a:gd name="T48" fmla="*/ 249 w 254"/>
              <a:gd name="T49" fmla="*/ 155 h 234"/>
              <a:gd name="T50" fmla="*/ 254 w 254"/>
              <a:gd name="T51" fmla="*/ 131 h 234"/>
              <a:gd name="T52" fmla="*/ 251 w 254"/>
              <a:gd name="T53" fmla="*/ 107 h 234"/>
              <a:gd name="T54" fmla="*/ 243 w 254"/>
              <a:gd name="T55" fmla="*/ 84 h 234"/>
              <a:gd name="T56" fmla="*/ 226 w 254"/>
              <a:gd name="T57" fmla="*/ 64 h 234"/>
              <a:gd name="T58" fmla="*/ 214 w 254"/>
              <a:gd name="T59" fmla="*/ 53 h 234"/>
              <a:gd name="T60" fmla="*/ 199 w 254"/>
              <a:gd name="T61" fmla="*/ 45 h 234"/>
              <a:gd name="T62" fmla="*/ 183 w 254"/>
              <a:gd name="T63" fmla="*/ 36 h 234"/>
              <a:gd name="T64" fmla="*/ 165 w 254"/>
              <a:gd name="T65" fmla="*/ 29 h 234"/>
              <a:gd name="T66" fmla="*/ 147 w 254"/>
              <a:gd name="T67" fmla="*/ 21 h 234"/>
              <a:gd name="T68" fmla="*/ 129 w 254"/>
              <a:gd name="T69" fmla="*/ 16 h 234"/>
              <a:gd name="T70" fmla="*/ 111 w 254"/>
              <a:gd name="T71" fmla="*/ 12 h 234"/>
              <a:gd name="T72" fmla="*/ 93 w 254"/>
              <a:gd name="T73" fmla="*/ 7 h 234"/>
              <a:gd name="T74" fmla="*/ 75 w 254"/>
              <a:gd name="T75" fmla="*/ 4 h 234"/>
              <a:gd name="T76" fmla="*/ 59 w 254"/>
              <a:gd name="T77" fmla="*/ 2 h 234"/>
              <a:gd name="T78" fmla="*/ 43 w 254"/>
              <a:gd name="T79" fmla="*/ 0 h 234"/>
              <a:gd name="T80" fmla="*/ 31 w 254"/>
              <a:gd name="T81" fmla="*/ 0 h 234"/>
              <a:gd name="T82" fmla="*/ 19 w 254"/>
              <a:gd name="T83" fmla="*/ 0 h 234"/>
              <a:gd name="T84" fmla="*/ 10 w 254"/>
              <a:gd name="T85" fmla="*/ 0 h 234"/>
              <a:gd name="T86" fmla="*/ 3 w 254"/>
              <a:gd name="T87" fmla="*/ 2 h 234"/>
              <a:gd name="T88" fmla="*/ 0 w 254"/>
              <a:gd name="T89" fmla="*/ 4 h 234"/>
              <a:gd name="T90" fmla="*/ 11 w 254"/>
              <a:gd name="T91" fmla="*/ 6 h 234"/>
              <a:gd name="T92" fmla="*/ 21 w 254"/>
              <a:gd name="T93" fmla="*/ 7 h 234"/>
              <a:gd name="T94" fmla="*/ 34 w 254"/>
              <a:gd name="T95" fmla="*/ 9 h 234"/>
              <a:gd name="T96" fmla="*/ 46 w 254"/>
              <a:gd name="T97" fmla="*/ 12 h 234"/>
              <a:gd name="T98" fmla="*/ 59 w 254"/>
              <a:gd name="T99" fmla="*/ 15 h 234"/>
              <a:gd name="T100" fmla="*/ 74 w 254"/>
              <a:gd name="T101" fmla="*/ 17 h 234"/>
              <a:gd name="T102" fmla="*/ 87 w 254"/>
              <a:gd name="T103" fmla="*/ 20 h 234"/>
              <a:gd name="T104" fmla="*/ 102 w 254"/>
              <a:gd name="T105" fmla="*/ 23 h 234"/>
              <a:gd name="T106" fmla="*/ 116 w 254"/>
              <a:gd name="T107" fmla="*/ 28 h 234"/>
              <a:gd name="T108" fmla="*/ 131 w 254"/>
              <a:gd name="T109" fmla="*/ 32 h 234"/>
              <a:gd name="T110" fmla="*/ 145 w 254"/>
              <a:gd name="T111" fmla="*/ 36 h 234"/>
              <a:gd name="T112" fmla="*/ 159 w 254"/>
              <a:gd name="T113" fmla="*/ 42 h 234"/>
              <a:gd name="T114" fmla="*/ 173 w 254"/>
              <a:gd name="T115" fmla="*/ 48 h 234"/>
              <a:gd name="T116" fmla="*/ 186 w 254"/>
              <a:gd name="T117" fmla="*/ 55 h 234"/>
              <a:gd name="T118" fmla="*/ 199 w 254"/>
              <a:gd name="T119" fmla="*/ 63 h 234"/>
              <a:gd name="T120" fmla="*/ 210 w 254"/>
              <a:gd name="T121" fmla="*/ 71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4" h="234">
                <a:moveTo>
                  <a:pt x="210" y="71"/>
                </a:moveTo>
                <a:lnTo>
                  <a:pt x="222" y="84"/>
                </a:lnTo>
                <a:lnTo>
                  <a:pt x="229" y="99"/>
                </a:lnTo>
                <a:lnTo>
                  <a:pt x="232" y="115"/>
                </a:lnTo>
                <a:lnTo>
                  <a:pt x="232" y="132"/>
                </a:lnTo>
                <a:lnTo>
                  <a:pt x="230" y="146"/>
                </a:lnTo>
                <a:lnTo>
                  <a:pt x="226" y="158"/>
                </a:lnTo>
                <a:lnTo>
                  <a:pt x="219" y="170"/>
                </a:lnTo>
                <a:lnTo>
                  <a:pt x="211" y="179"/>
                </a:lnTo>
                <a:lnTo>
                  <a:pt x="202" y="190"/>
                </a:lnTo>
                <a:lnTo>
                  <a:pt x="193" y="199"/>
                </a:lnTo>
                <a:lnTo>
                  <a:pt x="183" y="208"/>
                </a:lnTo>
                <a:lnTo>
                  <a:pt x="174" y="218"/>
                </a:lnTo>
                <a:lnTo>
                  <a:pt x="172" y="221"/>
                </a:lnTo>
                <a:lnTo>
                  <a:pt x="172" y="224"/>
                </a:lnTo>
                <a:lnTo>
                  <a:pt x="172" y="227"/>
                </a:lnTo>
                <a:lnTo>
                  <a:pt x="174" y="231"/>
                </a:lnTo>
                <a:lnTo>
                  <a:pt x="177" y="233"/>
                </a:lnTo>
                <a:lnTo>
                  <a:pt x="181" y="234"/>
                </a:lnTo>
                <a:lnTo>
                  <a:pt x="184" y="233"/>
                </a:lnTo>
                <a:lnTo>
                  <a:pt x="187" y="231"/>
                </a:lnTo>
                <a:lnTo>
                  <a:pt x="208" y="217"/>
                </a:lnTo>
                <a:lnTo>
                  <a:pt x="226" y="199"/>
                </a:lnTo>
                <a:lnTo>
                  <a:pt x="240" y="178"/>
                </a:lnTo>
                <a:lnTo>
                  <a:pt x="249" y="155"/>
                </a:lnTo>
                <a:lnTo>
                  <a:pt x="254" y="131"/>
                </a:lnTo>
                <a:lnTo>
                  <a:pt x="251" y="107"/>
                </a:lnTo>
                <a:lnTo>
                  <a:pt x="243" y="84"/>
                </a:lnTo>
                <a:lnTo>
                  <a:pt x="226" y="64"/>
                </a:lnTo>
                <a:lnTo>
                  <a:pt x="214" y="53"/>
                </a:lnTo>
                <a:lnTo>
                  <a:pt x="199" y="45"/>
                </a:lnTo>
                <a:lnTo>
                  <a:pt x="183" y="36"/>
                </a:lnTo>
                <a:lnTo>
                  <a:pt x="165" y="29"/>
                </a:lnTo>
                <a:lnTo>
                  <a:pt x="147" y="21"/>
                </a:lnTo>
                <a:lnTo>
                  <a:pt x="129" y="16"/>
                </a:lnTo>
                <a:lnTo>
                  <a:pt x="111" y="12"/>
                </a:lnTo>
                <a:lnTo>
                  <a:pt x="93" y="7"/>
                </a:lnTo>
                <a:lnTo>
                  <a:pt x="75" y="4"/>
                </a:lnTo>
                <a:lnTo>
                  <a:pt x="59" y="2"/>
                </a:lnTo>
                <a:lnTo>
                  <a:pt x="43" y="0"/>
                </a:lnTo>
                <a:lnTo>
                  <a:pt x="31" y="0"/>
                </a:lnTo>
                <a:lnTo>
                  <a:pt x="19" y="0"/>
                </a:lnTo>
                <a:lnTo>
                  <a:pt x="10" y="0"/>
                </a:lnTo>
                <a:lnTo>
                  <a:pt x="3" y="2"/>
                </a:lnTo>
                <a:lnTo>
                  <a:pt x="0" y="4"/>
                </a:lnTo>
                <a:lnTo>
                  <a:pt x="11" y="6"/>
                </a:lnTo>
                <a:lnTo>
                  <a:pt x="21" y="7"/>
                </a:lnTo>
                <a:lnTo>
                  <a:pt x="34" y="9"/>
                </a:lnTo>
                <a:lnTo>
                  <a:pt x="46" y="12"/>
                </a:lnTo>
                <a:lnTo>
                  <a:pt x="59" y="15"/>
                </a:lnTo>
                <a:lnTo>
                  <a:pt x="74" y="17"/>
                </a:lnTo>
                <a:lnTo>
                  <a:pt x="87" y="20"/>
                </a:lnTo>
                <a:lnTo>
                  <a:pt x="102" y="23"/>
                </a:lnTo>
                <a:lnTo>
                  <a:pt x="116" y="28"/>
                </a:lnTo>
                <a:lnTo>
                  <a:pt x="131" y="32"/>
                </a:lnTo>
                <a:lnTo>
                  <a:pt x="145" y="36"/>
                </a:lnTo>
                <a:lnTo>
                  <a:pt x="159" y="42"/>
                </a:lnTo>
                <a:lnTo>
                  <a:pt x="173" y="48"/>
                </a:lnTo>
                <a:lnTo>
                  <a:pt x="186" y="55"/>
                </a:lnTo>
                <a:lnTo>
                  <a:pt x="199" y="63"/>
                </a:lnTo>
                <a:lnTo>
                  <a:pt x="210" y="71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3" name="Freeform 293"/>
          <p:cNvSpPr>
            <a:spLocks/>
          </p:cNvSpPr>
          <p:nvPr/>
        </p:nvSpPr>
        <p:spPr bwMode="auto">
          <a:xfrm>
            <a:off x="8637589" y="5337176"/>
            <a:ext cx="20637" cy="49213"/>
          </a:xfrm>
          <a:custGeom>
            <a:avLst/>
            <a:gdLst>
              <a:gd name="T0" fmla="*/ 0 w 103"/>
              <a:gd name="T1" fmla="*/ 121 h 221"/>
              <a:gd name="T2" fmla="*/ 0 w 103"/>
              <a:gd name="T3" fmla="*/ 139 h 221"/>
              <a:gd name="T4" fmla="*/ 4 w 103"/>
              <a:gd name="T5" fmla="*/ 156 h 221"/>
              <a:gd name="T6" fmla="*/ 12 w 103"/>
              <a:gd name="T7" fmla="*/ 172 h 221"/>
              <a:gd name="T8" fmla="*/ 22 w 103"/>
              <a:gd name="T9" fmla="*/ 186 h 221"/>
              <a:gd name="T10" fmla="*/ 35 w 103"/>
              <a:gd name="T11" fmla="*/ 197 h 221"/>
              <a:gd name="T12" fmla="*/ 50 w 103"/>
              <a:gd name="T13" fmla="*/ 208 h 221"/>
              <a:gd name="T14" fmla="*/ 66 w 103"/>
              <a:gd name="T15" fmla="*/ 216 h 221"/>
              <a:gd name="T16" fmla="*/ 83 w 103"/>
              <a:gd name="T17" fmla="*/ 220 h 221"/>
              <a:gd name="T18" fmla="*/ 89 w 103"/>
              <a:gd name="T19" fmla="*/ 221 h 221"/>
              <a:gd name="T20" fmla="*/ 94 w 103"/>
              <a:gd name="T21" fmla="*/ 219 h 221"/>
              <a:gd name="T22" fmla="*/ 98 w 103"/>
              <a:gd name="T23" fmla="*/ 216 h 221"/>
              <a:gd name="T24" fmla="*/ 100 w 103"/>
              <a:gd name="T25" fmla="*/ 211 h 221"/>
              <a:gd name="T26" fmla="*/ 100 w 103"/>
              <a:gd name="T27" fmla="*/ 206 h 221"/>
              <a:gd name="T28" fmla="*/ 99 w 103"/>
              <a:gd name="T29" fmla="*/ 201 h 221"/>
              <a:gd name="T30" fmla="*/ 96 w 103"/>
              <a:gd name="T31" fmla="*/ 196 h 221"/>
              <a:gd name="T32" fmla="*/ 91 w 103"/>
              <a:gd name="T33" fmla="*/ 194 h 221"/>
              <a:gd name="T34" fmla="*/ 74 w 103"/>
              <a:gd name="T35" fmla="*/ 188 h 221"/>
              <a:gd name="T36" fmla="*/ 58 w 103"/>
              <a:gd name="T37" fmla="*/ 179 h 221"/>
              <a:gd name="T38" fmla="*/ 45 w 103"/>
              <a:gd name="T39" fmla="*/ 168 h 221"/>
              <a:gd name="T40" fmla="*/ 36 w 103"/>
              <a:gd name="T41" fmla="*/ 155 h 221"/>
              <a:gd name="T42" fmla="*/ 30 w 103"/>
              <a:gd name="T43" fmla="*/ 139 h 221"/>
              <a:gd name="T44" fmla="*/ 27 w 103"/>
              <a:gd name="T45" fmla="*/ 122 h 221"/>
              <a:gd name="T46" fmla="*/ 27 w 103"/>
              <a:gd name="T47" fmla="*/ 103 h 221"/>
              <a:gd name="T48" fmla="*/ 32 w 103"/>
              <a:gd name="T49" fmla="*/ 84 h 221"/>
              <a:gd name="T50" fmla="*/ 38 w 103"/>
              <a:gd name="T51" fmla="*/ 70 h 221"/>
              <a:gd name="T52" fmla="*/ 46 w 103"/>
              <a:gd name="T53" fmla="*/ 57 h 221"/>
              <a:gd name="T54" fmla="*/ 56 w 103"/>
              <a:gd name="T55" fmla="*/ 46 h 221"/>
              <a:gd name="T56" fmla="*/ 66 w 103"/>
              <a:gd name="T57" fmla="*/ 35 h 221"/>
              <a:gd name="T58" fmla="*/ 76 w 103"/>
              <a:gd name="T59" fmla="*/ 25 h 221"/>
              <a:gd name="T60" fmla="*/ 86 w 103"/>
              <a:gd name="T61" fmla="*/ 17 h 221"/>
              <a:gd name="T62" fmla="*/ 96 w 103"/>
              <a:gd name="T63" fmla="*/ 8 h 221"/>
              <a:gd name="T64" fmla="*/ 103 w 103"/>
              <a:gd name="T65" fmla="*/ 1 h 221"/>
              <a:gd name="T66" fmla="*/ 96 w 103"/>
              <a:gd name="T67" fmla="*/ 0 h 221"/>
              <a:gd name="T68" fmla="*/ 84 w 103"/>
              <a:gd name="T69" fmla="*/ 5 h 221"/>
              <a:gd name="T70" fmla="*/ 69 w 103"/>
              <a:gd name="T71" fmla="*/ 17 h 221"/>
              <a:gd name="T72" fmla="*/ 51 w 103"/>
              <a:gd name="T73" fmla="*/ 33 h 221"/>
              <a:gd name="T74" fmla="*/ 34 w 103"/>
              <a:gd name="T75" fmla="*/ 53 h 221"/>
              <a:gd name="T76" fmla="*/ 18 w 103"/>
              <a:gd name="T77" fmla="*/ 75 h 221"/>
              <a:gd name="T78" fmla="*/ 7 w 103"/>
              <a:gd name="T79" fmla="*/ 98 h 221"/>
              <a:gd name="T80" fmla="*/ 0 w 103"/>
              <a:gd name="T81" fmla="*/ 121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1">
                <a:moveTo>
                  <a:pt x="0" y="121"/>
                </a:moveTo>
                <a:lnTo>
                  <a:pt x="0" y="139"/>
                </a:lnTo>
                <a:lnTo>
                  <a:pt x="4" y="156"/>
                </a:lnTo>
                <a:lnTo>
                  <a:pt x="12" y="172"/>
                </a:lnTo>
                <a:lnTo>
                  <a:pt x="22" y="186"/>
                </a:lnTo>
                <a:lnTo>
                  <a:pt x="35" y="197"/>
                </a:lnTo>
                <a:lnTo>
                  <a:pt x="50" y="208"/>
                </a:lnTo>
                <a:lnTo>
                  <a:pt x="66" y="216"/>
                </a:lnTo>
                <a:lnTo>
                  <a:pt x="83" y="220"/>
                </a:lnTo>
                <a:lnTo>
                  <a:pt x="89" y="221"/>
                </a:lnTo>
                <a:lnTo>
                  <a:pt x="94" y="219"/>
                </a:lnTo>
                <a:lnTo>
                  <a:pt x="98" y="216"/>
                </a:lnTo>
                <a:lnTo>
                  <a:pt x="100" y="211"/>
                </a:lnTo>
                <a:lnTo>
                  <a:pt x="100" y="206"/>
                </a:lnTo>
                <a:lnTo>
                  <a:pt x="99" y="201"/>
                </a:lnTo>
                <a:lnTo>
                  <a:pt x="96" y="196"/>
                </a:lnTo>
                <a:lnTo>
                  <a:pt x="91" y="194"/>
                </a:lnTo>
                <a:lnTo>
                  <a:pt x="74" y="188"/>
                </a:lnTo>
                <a:lnTo>
                  <a:pt x="58" y="179"/>
                </a:lnTo>
                <a:lnTo>
                  <a:pt x="45" y="168"/>
                </a:lnTo>
                <a:lnTo>
                  <a:pt x="36" y="155"/>
                </a:lnTo>
                <a:lnTo>
                  <a:pt x="30" y="139"/>
                </a:lnTo>
                <a:lnTo>
                  <a:pt x="27" y="122"/>
                </a:lnTo>
                <a:lnTo>
                  <a:pt x="27" y="103"/>
                </a:lnTo>
                <a:lnTo>
                  <a:pt x="32" y="84"/>
                </a:lnTo>
                <a:lnTo>
                  <a:pt x="38" y="70"/>
                </a:lnTo>
                <a:lnTo>
                  <a:pt x="46" y="57"/>
                </a:lnTo>
                <a:lnTo>
                  <a:pt x="56" y="46"/>
                </a:lnTo>
                <a:lnTo>
                  <a:pt x="66" y="35"/>
                </a:lnTo>
                <a:lnTo>
                  <a:pt x="76" y="25"/>
                </a:lnTo>
                <a:lnTo>
                  <a:pt x="86" y="17"/>
                </a:lnTo>
                <a:lnTo>
                  <a:pt x="96" y="8"/>
                </a:lnTo>
                <a:lnTo>
                  <a:pt x="103" y="1"/>
                </a:lnTo>
                <a:lnTo>
                  <a:pt x="96" y="0"/>
                </a:lnTo>
                <a:lnTo>
                  <a:pt x="84" y="5"/>
                </a:lnTo>
                <a:lnTo>
                  <a:pt x="69" y="17"/>
                </a:lnTo>
                <a:lnTo>
                  <a:pt x="51" y="33"/>
                </a:lnTo>
                <a:lnTo>
                  <a:pt x="34" y="53"/>
                </a:lnTo>
                <a:lnTo>
                  <a:pt x="18" y="75"/>
                </a:lnTo>
                <a:lnTo>
                  <a:pt x="7" y="98"/>
                </a:lnTo>
                <a:lnTo>
                  <a:pt x="0" y="121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4" name="Freeform 294"/>
          <p:cNvSpPr>
            <a:spLocks/>
          </p:cNvSpPr>
          <p:nvPr/>
        </p:nvSpPr>
        <p:spPr bwMode="auto">
          <a:xfrm>
            <a:off x="8780463" y="5308600"/>
            <a:ext cx="44450" cy="65088"/>
          </a:xfrm>
          <a:custGeom>
            <a:avLst/>
            <a:gdLst>
              <a:gd name="T0" fmla="*/ 186 w 221"/>
              <a:gd name="T1" fmla="*/ 115 h 288"/>
              <a:gd name="T2" fmla="*/ 197 w 221"/>
              <a:gd name="T3" fmla="*/ 133 h 288"/>
              <a:gd name="T4" fmla="*/ 202 w 221"/>
              <a:gd name="T5" fmla="*/ 153 h 288"/>
              <a:gd name="T6" fmla="*/ 199 w 221"/>
              <a:gd name="T7" fmla="*/ 174 h 288"/>
              <a:gd name="T8" fmla="*/ 187 w 221"/>
              <a:gd name="T9" fmla="*/ 194 h 288"/>
              <a:gd name="T10" fmla="*/ 170 w 221"/>
              <a:gd name="T11" fmla="*/ 212 h 288"/>
              <a:gd name="T12" fmla="*/ 150 w 221"/>
              <a:gd name="T13" fmla="*/ 229 h 288"/>
              <a:gd name="T14" fmla="*/ 129 w 221"/>
              <a:gd name="T15" fmla="*/ 246 h 288"/>
              <a:gd name="T16" fmla="*/ 116 w 221"/>
              <a:gd name="T17" fmla="*/ 258 h 288"/>
              <a:gd name="T18" fmla="*/ 112 w 221"/>
              <a:gd name="T19" fmla="*/ 267 h 288"/>
              <a:gd name="T20" fmla="*/ 109 w 221"/>
              <a:gd name="T21" fmla="*/ 276 h 288"/>
              <a:gd name="T22" fmla="*/ 110 w 221"/>
              <a:gd name="T23" fmla="*/ 284 h 288"/>
              <a:gd name="T24" fmla="*/ 117 w 221"/>
              <a:gd name="T25" fmla="*/ 288 h 288"/>
              <a:gd name="T26" fmla="*/ 125 w 221"/>
              <a:gd name="T27" fmla="*/ 287 h 288"/>
              <a:gd name="T28" fmla="*/ 139 w 221"/>
              <a:gd name="T29" fmla="*/ 272 h 288"/>
              <a:gd name="T30" fmla="*/ 162 w 221"/>
              <a:gd name="T31" fmla="*/ 250 h 288"/>
              <a:gd name="T32" fmla="*/ 186 w 221"/>
              <a:gd name="T33" fmla="*/ 229 h 288"/>
              <a:gd name="T34" fmla="*/ 207 w 221"/>
              <a:gd name="T35" fmla="*/ 204 h 288"/>
              <a:gd name="T36" fmla="*/ 220 w 221"/>
              <a:gd name="T37" fmla="*/ 174 h 288"/>
              <a:gd name="T38" fmla="*/ 218 w 221"/>
              <a:gd name="T39" fmla="*/ 142 h 288"/>
              <a:gd name="T40" fmla="*/ 204 w 221"/>
              <a:gd name="T41" fmla="*/ 112 h 288"/>
              <a:gd name="T42" fmla="*/ 181 w 221"/>
              <a:gd name="T43" fmla="*/ 87 h 288"/>
              <a:gd name="T44" fmla="*/ 159 w 221"/>
              <a:gd name="T45" fmla="*/ 69 h 288"/>
              <a:gd name="T46" fmla="*/ 137 w 221"/>
              <a:gd name="T47" fmla="*/ 55 h 288"/>
              <a:gd name="T48" fmla="*/ 114 w 221"/>
              <a:gd name="T49" fmla="*/ 40 h 288"/>
              <a:gd name="T50" fmla="*/ 89 w 221"/>
              <a:gd name="T51" fmla="*/ 27 h 288"/>
              <a:gd name="T52" fmla="*/ 66 w 221"/>
              <a:gd name="T53" fmla="*/ 15 h 288"/>
              <a:gd name="T54" fmla="*/ 42 w 221"/>
              <a:gd name="T55" fmla="*/ 6 h 288"/>
              <a:gd name="T56" fmla="*/ 22 w 221"/>
              <a:gd name="T57" fmla="*/ 1 h 288"/>
              <a:gd name="T58" fmla="*/ 7 w 221"/>
              <a:gd name="T59" fmla="*/ 1 h 288"/>
              <a:gd name="T60" fmla="*/ 8 w 221"/>
              <a:gd name="T61" fmla="*/ 5 h 288"/>
              <a:gd name="T62" fmla="*/ 26 w 221"/>
              <a:gd name="T63" fmla="*/ 13 h 288"/>
              <a:gd name="T64" fmla="*/ 47 w 221"/>
              <a:gd name="T65" fmla="*/ 22 h 288"/>
              <a:gd name="T66" fmla="*/ 71 w 221"/>
              <a:gd name="T67" fmla="*/ 34 h 288"/>
              <a:gd name="T68" fmla="*/ 96 w 221"/>
              <a:gd name="T69" fmla="*/ 48 h 288"/>
              <a:gd name="T70" fmla="*/ 121 w 221"/>
              <a:gd name="T71" fmla="*/ 64 h 288"/>
              <a:gd name="T72" fmla="*/ 146 w 221"/>
              <a:gd name="T73" fmla="*/ 81 h 288"/>
              <a:gd name="T74" fmla="*/ 169 w 221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1" h="288">
                <a:moveTo>
                  <a:pt x="179" y="108"/>
                </a:moveTo>
                <a:lnTo>
                  <a:pt x="186" y="115"/>
                </a:lnTo>
                <a:lnTo>
                  <a:pt x="193" y="124"/>
                </a:lnTo>
                <a:lnTo>
                  <a:pt x="197" y="133"/>
                </a:lnTo>
                <a:lnTo>
                  <a:pt x="201" y="143"/>
                </a:lnTo>
                <a:lnTo>
                  <a:pt x="202" y="153"/>
                </a:lnTo>
                <a:lnTo>
                  <a:pt x="202" y="163"/>
                </a:lnTo>
                <a:lnTo>
                  <a:pt x="199" y="174"/>
                </a:lnTo>
                <a:lnTo>
                  <a:pt x="195" y="184"/>
                </a:lnTo>
                <a:lnTo>
                  <a:pt x="187" y="194"/>
                </a:lnTo>
                <a:lnTo>
                  <a:pt x="179" y="204"/>
                </a:lnTo>
                <a:lnTo>
                  <a:pt x="170" y="212"/>
                </a:lnTo>
                <a:lnTo>
                  <a:pt x="159" y="221"/>
                </a:lnTo>
                <a:lnTo>
                  <a:pt x="150" y="229"/>
                </a:lnTo>
                <a:lnTo>
                  <a:pt x="139" y="237"/>
                </a:lnTo>
                <a:lnTo>
                  <a:pt x="129" y="246"/>
                </a:lnTo>
                <a:lnTo>
                  <a:pt x="119" y="255"/>
                </a:lnTo>
                <a:lnTo>
                  <a:pt x="116" y="258"/>
                </a:lnTo>
                <a:lnTo>
                  <a:pt x="114" y="263"/>
                </a:lnTo>
                <a:lnTo>
                  <a:pt x="112" y="267"/>
                </a:lnTo>
                <a:lnTo>
                  <a:pt x="110" y="271"/>
                </a:lnTo>
                <a:lnTo>
                  <a:pt x="109" y="276"/>
                </a:lnTo>
                <a:lnTo>
                  <a:pt x="109" y="280"/>
                </a:lnTo>
                <a:lnTo>
                  <a:pt x="110" y="284"/>
                </a:lnTo>
                <a:lnTo>
                  <a:pt x="113" y="287"/>
                </a:lnTo>
                <a:lnTo>
                  <a:pt x="117" y="288"/>
                </a:lnTo>
                <a:lnTo>
                  <a:pt x="121" y="288"/>
                </a:lnTo>
                <a:lnTo>
                  <a:pt x="125" y="287"/>
                </a:lnTo>
                <a:lnTo>
                  <a:pt x="129" y="284"/>
                </a:lnTo>
                <a:lnTo>
                  <a:pt x="139" y="272"/>
                </a:lnTo>
                <a:lnTo>
                  <a:pt x="151" y="261"/>
                </a:lnTo>
                <a:lnTo>
                  <a:pt x="162" y="250"/>
                </a:lnTo>
                <a:lnTo>
                  <a:pt x="175" y="239"/>
                </a:lnTo>
                <a:lnTo>
                  <a:pt x="186" y="229"/>
                </a:lnTo>
                <a:lnTo>
                  <a:pt x="197" y="217"/>
                </a:lnTo>
                <a:lnTo>
                  <a:pt x="207" y="204"/>
                </a:lnTo>
                <a:lnTo>
                  <a:pt x="215" y="190"/>
                </a:lnTo>
                <a:lnTo>
                  <a:pt x="220" y="174"/>
                </a:lnTo>
                <a:lnTo>
                  <a:pt x="221" y="158"/>
                </a:lnTo>
                <a:lnTo>
                  <a:pt x="218" y="142"/>
                </a:lnTo>
                <a:lnTo>
                  <a:pt x="213" y="127"/>
                </a:lnTo>
                <a:lnTo>
                  <a:pt x="204" y="112"/>
                </a:lnTo>
                <a:lnTo>
                  <a:pt x="194" y="99"/>
                </a:lnTo>
                <a:lnTo>
                  <a:pt x="181" y="87"/>
                </a:lnTo>
                <a:lnTo>
                  <a:pt x="169" y="77"/>
                </a:lnTo>
                <a:lnTo>
                  <a:pt x="159" y="69"/>
                </a:lnTo>
                <a:lnTo>
                  <a:pt x="149" y="63"/>
                </a:lnTo>
                <a:lnTo>
                  <a:pt x="137" y="55"/>
                </a:lnTo>
                <a:lnTo>
                  <a:pt x="125" y="48"/>
                </a:lnTo>
                <a:lnTo>
                  <a:pt x="114" y="40"/>
                </a:lnTo>
                <a:lnTo>
                  <a:pt x="101" y="33"/>
                </a:lnTo>
                <a:lnTo>
                  <a:pt x="89" y="27"/>
                </a:lnTo>
                <a:lnTo>
                  <a:pt x="77" y="20"/>
                </a:lnTo>
                <a:lnTo>
                  <a:pt x="66" y="15"/>
                </a:lnTo>
                <a:lnTo>
                  <a:pt x="54" y="9"/>
                </a:lnTo>
                <a:lnTo>
                  <a:pt x="42" y="6"/>
                </a:lnTo>
                <a:lnTo>
                  <a:pt x="32" y="3"/>
                </a:lnTo>
                <a:lnTo>
                  <a:pt x="22" y="1"/>
                </a:lnTo>
                <a:lnTo>
                  <a:pt x="14" y="0"/>
                </a:lnTo>
                <a:lnTo>
                  <a:pt x="7" y="1"/>
                </a:lnTo>
                <a:lnTo>
                  <a:pt x="0" y="3"/>
                </a:lnTo>
                <a:lnTo>
                  <a:pt x="8" y="5"/>
                </a:lnTo>
                <a:lnTo>
                  <a:pt x="16" y="8"/>
                </a:lnTo>
                <a:lnTo>
                  <a:pt x="26" y="13"/>
                </a:lnTo>
                <a:lnTo>
                  <a:pt x="35" y="17"/>
                </a:lnTo>
                <a:lnTo>
                  <a:pt x="47" y="22"/>
                </a:lnTo>
                <a:lnTo>
                  <a:pt x="58" y="28"/>
                </a:lnTo>
                <a:lnTo>
                  <a:pt x="71" y="34"/>
                </a:lnTo>
                <a:lnTo>
                  <a:pt x="83" y="40"/>
                </a:lnTo>
                <a:lnTo>
                  <a:pt x="96" y="48"/>
                </a:lnTo>
                <a:lnTo>
                  <a:pt x="109" y="55"/>
                </a:lnTo>
                <a:lnTo>
                  <a:pt x="121" y="64"/>
                </a:lnTo>
                <a:lnTo>
                  <a:pt x="134" y="72"/>
                </a:lnTo>
                <a:lnTo>
                  <a:pt x="146" y="81"/>
                </a:lnTo>
                <a:lnTo>
                  <a:pt x="158" y="90"/>
                </a:lnTo>
                <a:lnTo>
                  <a:pt x="169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5" name="Freeform 295"/>
          <p:cNvSpPr>
            <a:spLocks/>
          </p:cNvSpPr>
          <p:nvPr/>
        </p:nvSpPr>
        <p:spPr bwMode="auto">
          <a:xfrm>
            <a:off x="8732839" y="5384800"/>
            <a:ext cx="14287" cy="39688"/>
          </a:xfrm>
          <a:custGeom>
            <a:avLst/>
            <a:gdLst>
              <a:gd name="T0" fmla="*/ 28 w 74"/>
              <a:gd name="T1" fmla="*/ 12 h 174"/>
              <a:gd name="T2" fmla="*/ 26 w 74"/>
              <a:gd name="T3" fmla="*/ 7 h 174"/>
              <a:gd name="T4" fmla="*/ 23 w 74"/>
              <a:gd name="T5" fmla="*/ 3 h 174"/>
              <a:gd name="T6" fmla="*/ 17 w 74"/>
              <a:gd name="T7" fmla="*/ 1 h 174"/>
              <a:gd name="T8" fmla="*/ 12 w 74"/>
              <a:gd name="T9" fmla="*/ 0 h 174"/>
              <a:gd name="T10" fmla="*/ 7 w 74"/>
              <a:gd name="T11" fmla="*/ 2 h 174"/>
              <a:gd name="T12" fmla="*/ 3 w 74"/>
              <a:gd name="T13" fmla="*/ 5 h 174"/>
              <a:gd name="T14" fmla="*/ 0 w 74"/>
              <a:gd name="T15" fmla="*/ 10 h 174"/>
              <a:gd name="T16" fmla="*/ 0 w 74"/>
              <a:gd name="T17" fmla="*/ 16 h 174"/>
              <a:gd name="T18" fmla="*/ 5 w 74"/>
              <a:gd name="T19" fmla="*/ 39 h 174"/>
              <a:gd name="T20" fmla="*/ 13 w 74"/>
              <a:gd name="T21" fmla="*/ 66 h 174"/>
              <a:gd name="T22" fmla="*/ 24 w 74"/>
              <a:gd name="T23" fmla="*/ 92 h 174"/>
              <a:gd name="T24" fmla="*/ 36 w 74"/>
              <a:gd name="T25" fmla="*/ 118 h 174"/>
              <a:gd name="T26" fmla="*/ 49 w 74"/>
              <a:gd name="T27" fmla="*/ 141 h 174"/>
              <a:gd name="T28" fmla="*/ 61 w 74"/>
              <a:gd name="T29" fmla="*/ 159 h 174"/>
              <a:gd name="T30" fmla="*/ 69 w 74"/>
              <a:gd name="T31" fmla="*/ 171 h 174"/>
              <a:gd name="T32" fmla="*/ 74 w 74"/>
              <a:gd name="T33" fmla="*/ 174 h 174"/>
              <a:gd name="T34" fmla="*/ 72 w 74"/>
              <a:gd name="T35" fmla="*/ 162 h 174"/>
              <a:gd name="T36" fmla="*/ 67 w 74"/>
              <a:gd name="T37" fmla="*/ 147 h 174"/>
              <a:gd name="T38" fmla="*/ 61 w 74"/>
              <a:gd name="T39" fmla="*/ 128 h 174"/>
              <a:gd name="T40" fmla="*/ 53 w 74"/>
              <a:gd name="T41" fmla="*/ 105 h 174"/>
              <a:gd name="T42" fmla="*/ 46 w 74"/>
              <a:gd name="T43" fmla="*/ 82 h 174"/>
              <a:gd name="T44" fmla="*/ 38 w 74"/>
              <a:gd name="T45" fmla="*/ 58 h 174"/>
              <a:gd name="T46" fmla="*/ 32 w 74"/>
              <a:gd name="T47" fmla="*/ 35 h 174"/>
              <a:gd name="T48" fmla="*/ 28 w 74"/>
              <a:gd name="T49" fmla="*/ 12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4" h="174">
                <a:moveTo>
                  <a:pt x="28" y="12"/>
                </a:moveTo>
                <a:lnTo>
                  <a:pt x="26" y="7"/>
                </a:lnTo>
                <a:lnTo>
                  <a:pt x="23" y="3"/>
                </a:lnTo>
                <a:lnTo>
                  <a:pt x="17" y="1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0"/>
                </a:lnTo>
                <a:lnTo>
                  <a:pt x="0" y="16"/>
                </a:lnTo>
                <a:lnTo>
                  <a:pt x="5" y="39"/>
                </a:lnTo>
                <a:lnTo>
                  <a:pt x="13" y="66"/>
                </a:lnTo>
                <a:lnTo>
                  <a:pt x="24" y="92"/>
                </a:lnTo>
                <a:lnTo>
                  <a:pt x="36" y="118"/>
                </a:lnTo>
                <a:lnTo>
                  <a:pt x="49" y="141"/>
                </a:lnTo>
                <a:lnTo>
                  <a:pt x="61" y="159"/>
                </a:lnTo>
                <a:lnTo>
                  <a:pt x="69" y="171"/>
                </a:lnTo>
                <a:lnTo>
                  <a:pt x="74" y="174"/>
                </a:lnTo>
                <a:lnTo>
                  <a:pt x="72" y="162"/>
                </a:lnTo>
                <a:lnTo>
                  <a:pt x="67" y="147"/>
                </a:lnTo>
                <a:lnTo>
                  <a:pt x="61" y="128"/>
                </a:lnTo>
                <a:lnTo>
                  <a:pt x="53" y="105"/>
                </a:lnTo>
                <a:lnTo>
                  <a:pt x="46" y="82"/>
                </a:lnTo>
                <a:lnTo>
                  <a:pt x="38" y="58"/>
                </a:lnTo>
                <a:lnTo>
                  <a:pt x="32" y="35"/>
                </a:lnTo>
                <a:lnTo>
                  <a:pt x="28" y="1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6" name="Freeform 296"/>
          <p:cNvSpPr>
            <a:spLocks/>
          </p:cNvSpPr>
          <p:nvPr/>
        </p:nvSpPr>
        <p:spPr bwMode="auto">
          <a:xfrm>
            <a:off x="8726489" y="5364163"/>
            <a:ext cx="7937" cy="19050"/>
          </a:xfrm>
          <a:custGeom>
            <a:avLst/>
            <a:gdLst>
              <a:gd name="T0" fmla="*/ 20 w 39"/>
              <a:gd name="T1" fmla="*/ 9 h 87"/>
              <a:gd name="T2" fmla="*/ 19 w 39"/>
              <a:gd name="T3" fmla="*/ 5 h 87"/>
              <a:gd name="T4" fmla="*/ 16 w 39"/>
              <a:gd name="T5" fmla="*/ 2 h 87"/>
              <a:gd name="T6" fmla="*/ 13 w 39"/>
              <a:gd name="T7" fmla="*/ 0 h 87"/>
              <a:gd name="T8" fmla="*/ 8 w 39"/>
              <a:gd name="T9" fmla="*/ 0 h 87"/>
              <a:gd name="T10" fmla="*/ 5 w 39"/>
              <a:gd name="T11" fmla="*/ 1 h 87"/>
              <a:gd name="T12" fmla="*/ 2 w 39"/>
              <a:gd name="T13" fmla="*/ 3 h 87"/>
              <a:gd name="T14" fmla="*/ 0 w 39"/>
              <a:gd name="T15" fmla="*/ 6 h 87"/>
              <a:gd name="T16" fmla="*/ 0 w 39"/>
              <a:gd name="T17" fmla="*/ 10 h 87"/>
              <a:gd name="T18" fmla="*/ 0 w 39"/>
              <a:gd name="T19" fmla="*/ 22 h 87"/>
              <a:gd name="T20" fmla="*/ 3 w 39"/>
              <a:gd name="T21" fmla="*/ 35 h 87"/>
              <a:gd name="T22" fmla="*/ 7 w 39"/>
              <a:gd name="T23" fmla="*/ 48 h 87"/>
              <a:gd name="T24" fmla="*/ 13 w 39"/>
              <a:gd name="T25" fmla="*/ 60 h 87"/>
              <a:gd name="T26" fmla="*/ 19 w 39"/>
              <a:gd name="T27" fmla="*/ 72 h 87"/>
              <a:gd name="T28" fmla="*/ 25 w 39"/>
              <a:gd name="T29" fmla="*/ 81 h 87"/>
              <a:gd name="T30" fmla="*/ 33 w 39"/>
              <a:gd name="T31" fmla="*/ 86 h 87"/>
              <a:gd name="T32" fmla="*/ 38 w 39"/>
              <a:gd name="T33" fmla="*/ 87 h 87"/>
              <a:gd name="T34" fmla="*/ 39 w 39"/>
              <a:gd name="T35" fmla="*/ 70 h 87"/>
              <a:gd name="T36" fmla="*/ 34 w 39"/>
              <a:gd name="T37" fmla="*/ 50 h 87"/>
              <a:gd name="T38" fmla="*/ 27 w 39"/>
              <a:gd name="T39" fmla="*/ 29 h 87"/>
              <a:gd name="T40" fmla="*/ 20 w 39"/>
              <a:gd name="T41" fmla="*/ 9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9" h="87">
                <a:moveTo>
                  <a:pt x="20" y="9"/>
                </a:moveTo>
                <a:lnTo>
                  <a:pt x="19" y="5"/>
                </a:lnTo>
                <a:lnTo>
                  <a:pt x="16" y="2"/>
                </a:lnTo>
                <a:lnTo>
                  <a:pt x="13" y="0"/>
                </a:lnTo>
                <a:lnTo>
                  <a:pt x="8" y="0"/>
                </a:lnTo>
                <a:lnTo>
                  <a:pt x="5" y="1"/>
                </a:lnTo>
                <a:lnTo>
                  <a:pt x="2" y="3"/>
                </a:lnTo>
                <a:lnTo>
                  <a:pt x="0" y="6"/>
                </a:lnTo>
                <a:lnTo>
                  <a:pt x="0" y="10"/>
                </a:lnTo>
                <a:lnTo>
                  <a:pt x="0" y="22"/>
                </a:lnTo>
                <a:lnTo>
                  <a:pt x="3" y="35"/>
                </a:lnTo>
                <a:lnTo>
                  <a:pt x="7" y="48"/>
                </a:lnTo>
                <a:lnTo>
                  <a:pt x="13" y="60"/>
                </a:lnTo>
                <a:lnTo>
                  <a:pt x="19" y="72"/>
                </a:lnTo>
                <a:lnTo>
                  <a:pt x="25" y="81"/>
                </a:lnTo>
                <a:lnTo>
                  <a:pt x="33" y="86"/>
                </a:lnTo>
                <a:lnTo>
                  <a:pt x="38" y="87"/>
                </a:lnTo>
                <a:lnTo>
                  <a:pt x="39" y="70"/>
                </a:lnTo>
                <a:lnTo>
                  <a:pt x="34" y="50"/>
                </a:lnTo>
                <a:lnTo>
                  <a:pt x="27" y="29"/>
                </a:lnTo>
                <a:lnTo>
                  <a:pt x="20" y="9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7" name="Freeform 297"/>
          <p:cNvSpPr>
            <a:spLocks/>
          </p:cNvSpPr>
          <p:nvPr/>
        </p:nvSpPr>
        <p:spPr bwMode="auto">
          <a:xfrm>
            <a:off x="8720138" y="5349876"/>
            <a:ext cx="6350" cy="11113"/>
          </a:xfrm>
          <a:custGeom>
            <a:avLst/>
            <a:gdLst>
              <a:gd name="T0" fmla="*/ 18 w 34"/>
              <a:gd name="T1" fmla="*/ 7 h 51"/>
              <a:gd name="T2" fmla="*/ 18 w 34"/>
              <a:gd name="T3" fmla="*/ 8 h 51"/>
              <a:gd name="T4" fmla="*/ 18 w 34"/>
              <a:gd name="T5" fmla="*/ 8 h 51"/>
              <a:gd name="T6" fmla="*/ 18 w 34"/>
              <a:gd name="T7" fmla="*/ 8 h 51"/>
              <a:gd name="T8" fmla="*/ 18 w 34"/>
              <a:gd name="T9" fmla="*/ 8 h 51"/>
              <a:gd name="T10" fmla="*/ 17 w 34"/>
              <a:gd name="T11" fmla="*/ 5 h 51"/>
              <a:gd name="T12" fmla="*/ 14 w 34"/>
              <a:gd name="T13" fmla="*/ 1 h 51"/>
              <a:gd name="T14" fmla="*/ 11 w 34"/>
              <a:gd name="T15" fmla="*/ 0 h 51"/>
              <a:gd name="T16" fmla="*/ 7 w 34"/>
              <a:gd name="T17" fmla="*/ 0 h 51"/>
              <a:gd name="T18" fmla="*/ 4 w 34"/>
              <a:gd name="T19" fmla="*/ 1 h 51"/>
              <a:gd name="T20" fmla="*/ 1 w 34"/>
              <a:gd name="T21" fmla="*/ 5 h 51"/>
              <a:gd name="T22" fmla="*/ 0 w 34"/>
              <a:gd name="T23" fmla="*/ 8 h 51"/>
              <a:gd name="T24" fmla="*/ 0 w 34"/>
              <a:gd name="T25" fmla="*/ 11 h 51"/>
              <a:gd name="T26" fmla="*/ 1 w 34"/>
              <a:gd name="T27" fmla="*/ 16 h 51"/>
              <a:gd name="T28" fmla="*/ 4 w 34"/>
              <a:gd name="T29" fmla="*/ 23 h 51"/>
              <a:gd name="T30" fmla="*/ 8 w 34"/>
              <a:gd name="T31" fmla="*/ 30 h 51"/>
              <a:gd name="T32" fmla="*/ 13 w 34"/>
              <a:gd name="T33" fmla="*/ 37 h 51"/>
              <a:gd name="T34" fmla="*/ 18 w 34"/>
              <a:gd name="T35" fmla="*/ 43 h 51"/>
              <a:gd name="T36" fmla="*/ 25 w 34"/>
              <a:gd name="T37" fmla="*/ 47 h 51"/>
              <a:gd name="T38" fmla="*/ 30 w 34"/>
              <a:gd name="T39" fmla="*/ 51 h 51"/>
              <a:gd name="T40" fmla="*/ 34 w 34"/>
              <a:gd name="T41" fmla="*/ 51 h 51"/>
              <a:gd name="T42" fmla="*/ 33 w 34"/>
              <a:gd name="T43" fmla="*/ 40 h 51"/>
              <a:gd name="T44" fmla="*/ 29 w 34"/>
              <a:gd name="T45" fmla="*/ 27 h 51"/>
              <a:gd name="T46" fmla="*/ 23 w 34"/>
              <a:gd name="T47" fmla="*/ 15 h 51"/>
              <a:gd name="T48" fmla="*/ 18 w 34"/>
              <a:gd name="T49" fmla="*/ 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4" h="51">
                <a:moveTo>
                  <a:pt x="18" y="7"/>
                </a:moveTo>
                <a:lnTo>
                  <a:pt x="18" y="8"/>
                </a:lnTo>
                <a:lnTo>
                  <a:pt x="18" y="8"/>
                </a:lnTo>
                <a:lnTo>
                  <a:pt x="18" y="8"/>
                </a:lnTo>
                <a:lnTo>
                  <a:pt x="18" y="8"/>
                </a:lnTo>
                <a:lnTo>
                  <a:pt x="17" y="5"/>
                </a:lnTo>
                <a:lnTo>
                  <a:pt x="14" y="1"/>
                </a:lnTo>
                <a:lnTo>
                  <a:pt x="11" y="0"/>
                </a:lnTo>
                <a:lnTo>
                  <a:pt x="7" y="0"/>
                </a:lnTo>
                <a:lnTo>
                  <a:pt x="4" y="1"/>
                </a:lnTo>
                <a:lnTo>
                  <a:pt x="1" y="5"/>
                </a:lnTo>
                <a:lnTo>
                  <a:pt x="0" y="8"/>
                </a:lnTo>
                <a:lnTo>
                  <a:pt x="0" y="11"/>
                </a:lnTo>
                <a:lnTo>
                  <a:pt x="1" y="16"/>
                </a:lnTo>
                <a:lnTo>
                  <a:pt x="4" y="23"/>
                </a:lnTo>
                <a:lnTo>
                  <a:pt x="8" y="30"/>
                </a:lnTo>
                <a:lnTo>
                  <a:pt x="13" y="37"/>
                </a:lnTo>
                <a:lnTo>
                  <a:pt x="18" y="43"/>
                </a:lnTo>
                <a:lnTo>
                  <a:pt x="25" y="47"/>
                </a:lnTo>
                <a:lnTo>
                  <a:pt x="30" y="51"/>
                </a:lnTo>
                <a:lnTo>
                  <a:pt x="34" y="51"/>
                </a:lnTo>
                <a:lnTo>
                  <a:pt x="33" y="40"/>
                </a:lnTo>
                <a:lnTo>
                  <a:pt x="29" y="27"/>
                </a:lnTo>
                <a:lnTo>
                  <a:pt x="23" y="15"/>
                </a:lnTo>
                <a:lnTo>
                  <a:pt x="18" y="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8" name="Freeform 298"/>
          <p:cNvSpPr>
            <a:spLocks/>
          </p:cNvSpPr>
          <p:nvPr/>
        </p:nvSpPr>
        <p:spPr bwMode="auto">
          <a:xfrm>
            <a:off x="8713789" y="5340350"/>
            <a:ext cx="9525" cy="6350"/>
          </a:xfrm>
          <a:custGeom>
            <a:avLst/>
            <a:gdLst>
              <a:gd name="T0" fmla="*/ 37 w 46"/>
              <a:gd name="T1" fmla="*/ 24 h 33"/>
              <a:gd name="T2" fmla="*/ 41 w 46"/>
              <a:gd name="T3" fmla="*/ 22 h 33"/>
              <a:gd name="T4" fmla="*/ 45 w 46"/>
              <a:gd name="T5" fmla="*/ 19 h 33"/>
              <a:gd name="T6" fmla="*/ 46 w 46"/>
              <a:gd name="T7" fmla="*/ 15 h 33"/>
              <a:gd name="T8" fmla="*/ 46 w 46"/>
              <a:gd name="T9" fmla="*/ 10 h 33"/>
              <a:gd name="T10" fmla="*/ 44 w 46"/>
              <a:gd name="T11" fmla="*/ 5 h 33"/>
              <a:gd name="T12" fmla="*/ 41 w 46"/>
              <a:gd name="T13" fmla="*/ 2 h 33"/>
              <a:gd name="T14" fmla="*/ 37 w 46"/>
              <a:gd name="T15" fmla="*/ 0 h 33"/>
              <a:gd name="T16" fmla="*/ 32 w 46"/>
              <a:gd name="T17" fmla="*/ 0 h 33"/>
              <a:gd name="T18" fmla="*/ 29 w 46"/>
              <a:gd name="T19" fmla="*/ 0 h 33"/>
              <a:gd name="T20" fmla="*/ 25 w 46"/>
              <a:gd name="T21" fmla="*/ 1 h 33"/>
              <a:gd name="T22" fmla="*/ 19 w 46"/>
              <a:gd name="T23" fmla="*/ 3 h 33"/>
              <a:gd name="T24" fmla="*/ 12 w 46"/>
              <a:gd name="T25" fmla="*/ 7 h 33"/>
              <a:gd name="T26" fmla="*/ 5 w 46"/>
              <a:gd name="T27" fmla="*/ 14 h 33"/>
              <a:gd name="T28" fmla="*/ 2 w 46"/>
              <a:gd name="T29" fmla="*/ 20 h 33"/>
              <a:gd name="T30" fmla="*/ 0 w 46"/>
              <a:gd name="T31" fmla="*/ 26 h 33"/>
              <a:gd name="T32" fmla="*/ 0 w 46"/>
              <a:gd name="T33" fmla="*/ 29 h 33"/>
              <a:gd name="T34" fmla="*/ 3 w 46"/>
              <a:gd name="T35" fmla="*/ 31 h 33"/>
              <a:gd name="T36" fmla="*/ 7 w 46"/>
              <a:gd name="T37" fmla="*/ 33 h 33"/>
              <a:gd name="T38" fmla="*/ 12 w 46"/>
              <a:gd name="T39" fmla="*/ 33 h 33"/>
              <a:gd name="T40" fmla="*/ 16 w 46"/>
              <a:gd name="T41" fmla="*/ 33 h 33"/>
              <a:gd name="T42" fmla="*/ 21 w 46"/>
              <a:gd name="T43" fmla="*/ 31 h 33"/>
              <a:gd name="T44" fmla="*/ 26 w 46"/>
              <a:gd name="T45" fmla="*/ 30 h 33"/>
              <a:gd name="T46" fmla="*/ 32 w 46"/>
              <a:gd name="T47" fmla="*/ 28 h 33"/>
              <a:gd name="T48" fmla="*/ 37 w 46"/>
              <a:gd name="T49" fmla="*/ 24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6" h="33">
                <a:moveTo>
                  <a:pt x="37" y="24"/>
                </a:moveTo>
                <a:lnTo>
                  <a:pt x="41" y="22"/>
                </a:lnTo>
                <a:lnTo>
                  <a:pt x="45" y="19"/>
                </a:lnTo>
                <a:lnTo>
                  <a:pt x="46" y="15"/>
                </a:lnTo>
                <a:lnTo>
                  <a:pt x="46" y="10"/>
                </a:lnTo>
                <a:lnTo>
                  <a:pt x="44" y="5"/>
                </a:lnTo>
                <a:lnTo>
                  <a:pt x="41" y="2"/>
                </a:lnTo>
                <a:lnTo>
                  <a:pt x="37" y="0"/>
                </a:lnTo>
                <a:lnTo>
                  <a:pt x="32" y="0"/>
                </a:lnTo>
                <a:lnTo>
                  <a:pt x="29" y="0"/>
                </a:lnTo>
                <a:lnTo>
                  <a:pt x="25" y="1"/>
                </a:lnTo>
                <a:lnTo>
                  <a:pt x="19" y="3"/>
                </a:lnTo>
                <a:lnTo>
                  <a:pt x="12" y="7"/>
                </a:lnTo>
                <a:lnTo>
                  <a:pt x="5" y="14"/>
                </a:lnTo>
                <a:lnTo>
                  <a:pt x="2" y="20"/>
                </a:lnTo>
                <a:lnTo>
                  <a:pt x="0" y="26"/>
                </a:lnTo>
                <a:lnTo>
                  <a:pt x="0" y="29"/>
                </a:lnTo>
                <a:lnTo>
                  <a:pt x="3" y="31"/>
                </a:lnTo>
                <a:lnTo>
                  <a:pt x="7" y="33"/>
                </a:lnTo>
                <a:lnTo>
                  <a:pt x="12" y="33"/>
                </a:lnTo>
                <a:lnTo>
                  <a:pt x="16" y="33"/>
                </a:lnTo>
                <a:lnTo>
                  <a:pt x="21" y="31"/>
                </a:lnTo>
                <a:lnTo>
                  <a:pt x="26" y="30"/>
                </a:lnTo>
                <a:lnTo>
                  <a:pt x="32" y="28"/>
                </a:lnTo>
                <a:lnTo>
                  <a:pt x="37" y="24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9" name="Freeform 299"/>
          <p:cNvSpPr>
            <a:spLocks/>
          </p:cNvSpPr>
          <p:nvPr/>
        </p:nvSpPr>
        <p:spPr bwMode="auto">
          <a:xfrm>
            <a:off x="8670926" y="5327651"/>
            <a:ext cx="36513" cy="49213"/>
          </a:xfrm>
          <a:custGeom>
            <a:avLst/>
            <a:gdLst>
              <a:gd name="T0" fmla="*/ 65 w 177"/>
              <a:gd name="T1" fmla="*/ 33 h 219"/>
              <a:gd name="T2" fmla="*/ 52 w 177"/>
              <a:gd name="T3" fmla="*/ 43 h 219"/>
              <a:gd name="T4" fmla="*/ 41 w 177"/>
              <a:gd name="T5" fmla="*/ 54 h 219"/>
              <a:gd name="T6" fmla="*/ 29 w 177"/>
              <a:gd name="T7" fmla="*/ 66 h 219"/>
              <a:gd name="T8" fmla="*/ 20 w 177"/>
              <a:gd name="T9" fmla="*/ 79 h 219"/>
              <a:gd name="T10" fmla="*/ 12 w 177"/>
              <a:gd name="T11" fmla="*/ 93 h 219"/>
              <a:gd name="T12" fmla="*/ 6 w 177"/>
              <a:gd name="T13" fmla="*/ 107 h 219"/>
              <a:gd name="T14" fmla="*/ 2 w 177"/>
              <a:gd name="T15" fmla="*/ 121 h 219"/>
              <a:gd name="T16" fmla="*/ 0 w 177"/>
              <a:gd name="T17" fmla="*/ 136 h 219"/>
              <a:gd name="T18" fmla="*/ 2 w 177"/>
              <a:gd name="T19" fmla="*/ 158 h 219"/>
              <a:gd name="T20" fmla="*/ 10 w 177"/>
              <a:gd name="T21" fmla="*/ 177 h 219"/>
              <a:gd name="T22" fmla="*/ 23 w 177"/>
              <a:gd name="T23" fmla="*/ 193 h 219"/>
              <a:gd name="T24" fmla="*/ 38 w 177"/>
              <a:gd name="T25" fmla="*/ 204 h 219"/>
              <a:gd name="T26" fmla="*/ 57 w 177"/>
              <a:gd name="T27" fmla="*/ 213 h 219"/>
              <a:gd name="T28" fmla="*/ 78 w 177"/>
              <a:gd name="T29" fmla="*/ 218 h 219"/>
              <a:gd name="T30" fmla="*/ 98 w 177"/>
              <a:gd name="T31" fmla="*/ 219 h 219"/>
              <a:gd name="T32" fmla="*/ 118 w 177"/>
              <a:gd name="T33" fmla="*/ 216 h 219"/>
              <a:gd name="T34" fmla="*/ 123 w 177"/>
              <a:gd name="T35" fmla="*/ 216 h 219"/>
              <a:gd name="T36" fmla="*/ 127 w 177"/>
              <a:gd name="T37" fmla="*/ 214 h 219"/>
              <a:gd name="T38" fmla="*/ 130 w 177"/>
              <a:gd name="T39" fmla="*/ 210 h 219"/>
              <a:gd name="T40" fmla="*/ 131 w 177"/>
              <a:gd name="T41" fmla="*/ 205 h 219"/>
              <a:gd name="T42" fmla="*/ 130 w 177"/>
              <a:gd name="T43" fmla="*/ 203 h 219"/>
              <a:gd name="T44" fmla="*/ 127 w 177"/>
              <a:gd name="T45" fmla="*/ 203 h 219"/>
              <a:gd name="T46" fmla="*/ 123 w 177"/>
              <a:gd name="T47" fmla="*/ 202 h 219"/>
              <a:gd name="T48" fmla="*/ 117 w 177"/>
              <a:gd name="T49" fmla="*/ 202 h 219"/>
              <a:gd name="T50" fmla="*/ 111 w 177"/>
              <a:gd name="T51" fmla="*/ 202 h 219"/>
              <a:gd name="T52" fmla="*/ 106 w 177"/>
              <a:gd name="T53" fmla="*/ 202 h 219"/>
              <a:gd name="T54" fmla="*/ 100 w 177"/>
              <a:gd name="T55" fmla="*/ 202 h 219"/>
              <a:gd name="T56" fmla="*/ 97 w 177"/>
              <a:gd name="T57" fmla="*/ 202 h 219"/>
              <a:gd name="T58" fmla="*/ 87 w 177"/>
              <a:gd name="T59" fmla="*/ 201 h 219"/>
              <a:gd name="T60" fmla="*/ 77 w 177"/>
              <a:gd name="T61" fmla="*/ 200 h 219"/>
              <a:gd name="T62" fmla="*/ 67 w 177"/>
              <a:gd name="T63" fmla="*/ 199 h 219"/>
              <a:gd name="T64" fmla="*/ 56 w 177"/>
              <a:gd name="T65" fmla="*/ 196 h 219"/>
              <a:gd name="T66" fmla="*/ 46 w 177"/>
              <a:gd name="T67" fmla="*/ 193 h 219"/>
              <a:gd name="T68" fmla="*/ 35 w 177"/>
              <a:gd name="T69" fmla="*/ 185 h 219"/>
              <a:gd name="T70" fmla="*/ 26 w 177"/>
              <a:gd name="T71" fmla="*/ 175 h 219"/>
              <a:gd name="T72" fmla="*/ 15 w 177"/>
              <a:gd name="T73" fmla="*/ 162 h 219"/>
              <a:gd name="T74" fmla="*/ 13 w 177"/>
              <a:gd name="T75" fmla="*/ 146 h 219"/>
              <a:gd name="T76" fmla="*/ 14 w 177"/>
              <a:gd name="T77" fmla="*/ 131 h 219"/>
              <a:gd name="T78" fmla="*/ 19 w 177"/>
              <a:gd name="T79" fmla="*/ 116 h 219"/>
              <a:gd name="T80" fmla="*/ 25 w 177"/>
              <a:gd name="T81" fmla="*/ 102 h 219"/>
              <a:gd name="T82" fmla="*/ 34 w 177"/>
              <a:gd name="T83" fmla="*/ 89 h 219"/>
              <a:gd name="T84" fmla="*/ 45 w 177"/>
              <a:gd name="T85" fmla="*/ 76 h 219"/>
              <a:gd name="T86" fmla="*/ 56 w 177"/>
              <a:gd name="T87" fmla="*/ 65 h 219"/>
              <a:gd name="T88" fmla="*/ 70 w 177"/>
              <a:gd name="T89" fmla="*/ 55 h 219"/>
              <a:gd name="T90" fmla="*/ 84 w 177"/>
              <a:gd name="T91" fmla="*/ 45 h 219"/>
              <a:gd name="T92" fmla="*/ 98 w 177"/>
              <a:gd name="T93" fmla="*/ 37 h 219"/>
              <a:gd name="T94" fmla="*/ 113 w 177"/>
              <a:gd name="T95" fmla="*/ 29 h 219"/>
              <a:gd name="T96" fmla="*/ 127 w 177"/>
              <a:gd name="T97" fmla="*/ 23 h 219"/>
              <a:gd name="T98" fmla="*/ 141 w 177"/>
              <a:gd name="T99" fmla="*/ 17 h 219"/>
              <a:gd name="T100" fmla="*/ 154 w 177"/>
              <a:gd name="T101" fmla="*/ 12 h 219"/>
              <a:gd name="T102" fmla="*/ 167 w 177"/>
              <a:gd name="T103" fmla="*/ 9 h 219"/>
              <a:gd name="T104" fmla="*/ 177 w 177"/>
              <a:gd name="T105" fmla="*/ 7 h 219"/>
              <a:gd name="T106" fmla="*/ 170 w 177"/>
              <a:gd name="T107" fmla="*/ 2 h 219"/>
              <a:gd name="T108" fmla="*/ 158 w 177"/>
              <a:gd name="T109" fmla="*/ 0 h 219"/>
              <a:gd name="T110" fmla="*/ 145 w 177"/>
              <a:gd name="T111" fmla="*/ 2 h 219"/>
              <a:gd name="T112" fmla="*/ 129 w 177"/>
              <a:gd name="T113" fmla="*/ 6 h 219"/>
              <a:gd name="T114" fmla="*/ 111 w 177"/>
              <a:gd name="T115" fmla="*/ 11 h 219"/>
              <a:gd name="T116" fmla="*/ 94 w 177"/>
              <a:gd name="T117" fmla="*/ 17 h 219"/>
              <a:gd name="T118" fmla="*/ 78 w 177"/>
              <a:gd name="T119" fmla="*/ 26 h 219"/>
              <a:gd name="T120" fmla="*/ 65 w 177"/>
              <a:gd name="T121" fmla="*/ 33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0" name="Freeform 300"/>
          <p:cNvSpPr>
            <a:spLocks/>
          </p:cNvSpPr>
          <p:nvPr/>
        </p:nvSpPr>
        <p:spPr bwMode="auto">
          <a:xfrm>
            <a:off x="8731251" y="5326064"/>
            <a:ext cx="23813" cy="39687"/>
          </a:xfrm>
          <a:custGeom>
            <a:avLst/>
            <a:gdLst>
              <a:gd name="T0" fmla="*/ 97 w 115"/>
              <a:gd name="T1" fmla="*/ 57 h 170"/>
              <a:gd name="T2" fmla="*/ 100 w 115"/>
              <a:gd name="T3" fmla="*/ 75 h 170"/>
              <a:gd name="T4" fmla="*/ 98 w 115"/>
              <a:gd name="T5" fmla="*/ 90 h 170"/>
              <a:gd name="T6" fmla="*/ 91 w 115"/>
              <a:gd name="T7" fmla="*/ 103 h 170"/>
              <a:gd name="T8" fmla="*/ 80 w 115"/>
              <a:gd name="T9" fmla="*/ 114 h 170"/>
              <a:gd name="T10" fmla="*/ 68 w 115"/>
              <a:gd name="T11" fmla="*/ 125 h 170"/>
              <a:gd name="T12" fmla="*/ 54 w 115"/>
              <a:gd name="T13" fmla="*/ 135 h 170"/>
              <a:gd name="T14" fmla="*/ 39 w 115"/>
              <a:gd name="T15" fmla="*/ 145 h 170"/>
              <a:gd name="T16" fmla="*/ 27 w 115"/>
              <a:gd name="T17" fmla="*/ 155 h 170"/>
              <a:gd name="T18" fmla="*/ 25 w 115"/>
              <a:gd name="T19" fmla="*/ 158 h 170"/>
              <a:gd name="T20" fmla="*/ 23 w 115"/>
              <a:gd name="T21" fmla="*/ 160 h 170"/>
              <a:gd name="T22" fmla="*/ 23 w 115"/>
              <a:gd name="T23" fmla="*/ 164 h 170"/>
              <a:gd name="T24" fmla="*/ 26 w 115"/>
              <a:gd name="T25" fmla="*/ 167 h 170"/>
              <a:gd name="T26" fmla="*/ 28 w 115"/>
              <a:gd name="T27" fmla="*/ 169 h 170"/>
              <a:gd name="T28" fmla="*/ 31 w 115"/>
              <a:gd name="T29" fmla="*/ 170 h 170"/>
              <a:gd name="T30" fmla="*/ 34 w 115"/>
              <a:gd name="T31" fmla="*/ 170 h 170"/>
              <a:gd name="T32" fmla="*/ 37 w 115"/>
              <a:gd name="T33" fmla="*/ 169 h 170"/>
              <a:gd name="T34" fmla="*/ 53 w 115"/>
              <a:gd name="T35" fmla="*/ 159 h 170"/>
              <a:gd name="T36" fmla="*/ 69 w 115"/>
              <a:gd name="T37" fmla="*/ 149 h 170"/>
              <a:gd name="T38" fmla="*/ 83 w 115"/>
              <a:gd name="T39" fmla="*/ 137 h 170"/>
              <a:gd name="T40" fmla="*/ 97 w 115"/>
              <a:gd name="T41" fmla="*/ 123 h 170"/>
              <a:gd name="T42" fmla="*/ 106 w 115"/>
              <a:gd name="T43" fmla="*/ 108 h 170"/>
              <a:gd name="T44" fmla="*/ 113 w 115"/>
              <a:gd name="T45" fmla="*/ 91 h 170"/>
              <a:gd name="T46" fmla="*/ 115 w 115"/>
              <a:gd name="T47" fmla="*/ 73 h 170"/>
              <a:gd name="T48" fmla="*/ 111 w 115"/>
              <a:gd name="T49" fmla="*/ 53 h 170"/>
              <a:gd name="T50" fmla="*/ 101 w 115"/>
              <a:gd name="T51" fmla="*/ 39 h 170"/>
              <a:gd name="T52" fmla="*/ 89 w 115"/>
              <a:gd name="T53" fmla="*/ 26 h 170"/>
              <a:gd name="T54" fmla="*/ 72 w 115"/>
              <a:gd name="T55" fmla="*/ 15 h 170"/>
              <a:gd name="T56" fmla="*/ 55 w 115"/>
              <a:gd name="T57" fmla="*/ 8 h 170"/>
              <a:gd name="T58" fmla="*/ 37 w 115"/>
              <a:gd name="T59" fmla="*/ 2 h 170"/>
              <a:gd name="T60" fmla="*/ 21 w 115"/>
              <a:gd name="T61" fmla="*/ 0 h 170"/>
              <a:gd name="T62" fmla="*/ 9 w 115"/>
              <a:gd name="T63" fmla="*/ 1 h 170"/>
              <a:gd name="T64" fmla="*/ 0 w 115"/>
              <a:gd name="T65" fmla="*/ 5 h 170"/>
              <a:gd name="T66" fmla="*/ 15 w 115"/>
              <a:gd name="T67" fmla="*/ 10 h 170"/>
              <a:gd name="T68" fmla="*/ 30 w 115"/>
              <a:gd name="T69" fmla="*/ 13 h 170"/>
              <a:gd name="T70" fmla="*/ 43 w 115"/>
              <a:gd name="T71" fmla="*/ 16 h 170"/>
              <a:gd name="T72" fmla="*/ 57 w 115"/>
              <a:gd name="T73" fmla="*/ 20 h 170"/>
              <a:gd name="T74" fmla="*/ 70 w 115"/>
              <a:gd name="T75" fmla="*/ 26 h 170"/>
              <a:gd name="T76" fmla="*/ 81 w 115"/>
              <a:gd name="T77" fmla="*/ 33 h 170"/>
              <a:gd name="T78" fmla="*/ 91 w 115"/>
              <a:gd name="T79" fmla="*/ 43 h 170"/>
              <a:gd name="T80" fmla="*/ 97 w 115"/>
              <a:gd name="T81" fmla="*/ 57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1" name="Freeform 301"/>
          <p:cNvSpPr>
            <a:spLocks/>
          </p:cNvSpPr>
          <p:nvPr/>
        </p:nvSpPr>
        <p:spPr bwMode="auto">
          <a:xfrm>
            <a:off x="8648700" y="5318126"/>
            <a:ext cx="57150" cy="79375"/>
          </a:xfrm>
          <a:custGeom>
            <a:avLst/>
            <a:gdLst>
              <a:gd name="T0" fmla="*/ 90 w 289"/>
              <a:gd name="T1" fmla="*/ 65 h 352"/>
              <a:gd name="T2" fmla="*/ 48 w 289"/>
              <a:gd name="T3" fmla="*/ 106 h 352"/>
              <a:gd name="T4" fmla="*/ 16 w 289"/>
              <a:gd name="T5" fmla="*/ 156 h 352"/>
              <a:gd name="T6" fmla="*/ 0 w 289"/>
              <a:gd name="T7" fmla="*/ 211 h 352"/>
              <a:gd name="T8" fmla="*/ 3 w 289"/>
              <a:gd name="T9" fmla="*/ 249 h 352"/>
              <a:gd name="T10" fmla="*/ 10 w 289"/>
              <a:gd name="T11" fmla="*/ 264 h 352"/>
              <a:gd name="T12" fmla="*/ 19 w 289"/>
              <a:gd name="T13" fmla="*/ 277 h 352"/>
              <a:gd name="T14" fmla="*/ 31 w 289"/>
              <a:gd name="T15" fmla="*/ 289 h 352"/>
              <a:gd name="T16" fmla="*/ 51 w 289"/>
              <a:gd name="T17" fmla="*/ 302 h 352"/>
              <a:gd name="T18" fmla="*/ 78 w 289"/>
              <a:gd name="T19" fmla="*/ 316 h 352"/>
              <a:gd name="T20" fmla="*/ 107 w 289"/>
              <a:gd name="T21" fmla="*/ 327 h 352"/>
              <a:gd name="T22" fmla="*/ 137 w 289"/>
              <a:gd name="T23" fmla="*/ 335 h 352"/>
              <a:gd name="T24" fmla="*/ 167 w 289"/>
              <a:gd name="T25" fmla="*/ 342 h 352"/>
              <a:gd name="T26" fmla="*/ 198 w 289"/>
              <a:gd name="T27" fmla="*/ 346 h 352"/>
              <a:gd name="T28" fmla="*/ 229 w 289"/>
              <a:gd name="T29" fmla="*/ 349 h 352"/>
              <a:gd name="T30" fmla="*/ 260 w 289"/>
              <a:gd name="T31" fmla="*/ 351 h 352"/>
              <a:gd name="T32" fmla="*/ 280 w 289"/>
              <a:gd name="T33" fmla="*/ 352 h 352"/>
              <a:gd name="T34" fmla="*/ 287 w 289"/>
              <a:gd name="T35" fmla="*/ 346 h 352"/>
              <a:gd name="T36" fmla="*/ 289 w 289"/>
              <a:gd name="T37" fmla="*/ 335 h 352"/>
              <a:gd name="T38" fmla="*/ 283 w 289"/>
              <a:gd name="T39" fmla="*/ 328 h 352"/>
              <a:gd name="T40" fmla="*/ 264 w 289"/>
              <a:gd name="T41" fmla="*/ 327 h 352"/>
              <a:gd name="T42" fmla="*/ 235 w 289"/>
              <a:gd name="T43" fmla="*/ 326 h 352"/>
              <a:gd name="T44" fmla="*/ 207 w 289"/>
              <a:gd name="T45" fmla="*/ 323 h 352"/>
              <a:gd name="T46" fmla="*/ 179 w 289"/>
              <a:gd name="T47" fmla="*/ 319 h 352"/>
              <a:gd name="T48" fmla="*/ 150 w 289"/>
              <a:gd name="T49" fmla="*/ 314 h 352"/>
              <a:gd name="T50" fmla="*/ 122 w 289"/>
              <a:gd name="T51" fmla="*/ 306 h 352"/>
              <a:gd name="T52" fmla="*/ 95 w 289"/>
              <a:gd name="T53" fmla="*/ 298 h 352"/>
              <a:gd name="T54" fmla="*/ 68 w 289"/>
              <a:gd name="T55" fmla="*/ 285 h 352"/>
              <a:gd name="T56" fmla="*/ 45 w 289"/>
              <a:gd name="T57" fmla="*/ 271 h 352"/>
              <a:gd name="T58" fmla="*/ 32 w 289"/>
              <a:gd name="T59" fmla="*/ 250 h 352"/>
              <a:gd name="T60" fmla="*/ 27 w 289"/>
              <a:gd name="T61" fmla="*/ 222 h 352"/>
              <a:gd name="T62" fmla="*/ 34 w 289"/>
              <a:gd name="T63" fmla="*/ 183 h 352"/>
              <a:gd name="T64" fmla="*/ 45 w 289"/>
              <a:gd name="T65" fmla="*/ 153 h 352"/>
              <a:gd name="T66" fmla="*/ 61 w 289"/>
              <a:gd name="T67" fmla="*/ 127 h 352"/>
              <a:gd name="T68" fmla="*/ 80 w 289"/>
              <a:gd name="T69" fmla="*/ 103 h 352"/>
              <a:gd name="T70" fmla="*/ 102 w 289"/>
              <a:gd name="T71" fmla="*/ 82 h 352"/>
              <a:gd name="T72" fmla="*/ 129 w 289"/>
              <a:gd name="T73" fmla="*/ 59 h 352"/>
              <a:gd name="T74" fmla="*/ 162 w 289"/>
              <a:gd name="T75" fmla="*/ 38 h 352"/>
              <a:gd name="T76" fmla="*/ 197 w 289"/>
              <a:gd name="T77" fmla="*/ 20 h 352"/>
              <a:gd name="T78" fmla="*/ 227 w 289"/>
              <a:gd name="T79" fmla="*/ 6 h 352"/>
              <a:gd name="T80" fmla="*/ 228 w 289"/>
              <a:gd name="T81" fmla="*/ 0 h 352"/>
              <a:gd name="T82" fmla="*/ 198 w 289"/>
              <a:gd name="T83" fmla="*/ 5 h 352"/>
              <a:gd name="T84" fmla="*/ 162 w 289"/>
              <a:gd name="T85" fmla="*/ 18 h 352"/>
              <a:gd name="T86" fmla="*/ 127 w 289"/>
              <a:gd name="T87" fmla="*/ 36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2" name="Freeform 302"/>
          <p:cNvSpPr>
            <a:spLocks/>
          </p:cNvSpPr>
          <p:nvPr/>
        </p:nvSpPr>
        <p:spPr bwMode="auto">
          <a:xfrm>
            <a:off x="8729663" y="5314951"/>
            <a:ext cx="50800" cy="53975"/>
          </a:xfrm>
          <a:custGeom>
            <a:avLst/>
            <a:gdLst>
              <a:gd name="T0" fmla="*/ 210 w 252"/>
              <a:gd name="T1" fmla="*/ 72 h 235"/>
              <a:gd name="T2" fmla="*/ 222 w 252"/>
              <a:gd name="T3" fmla="*/ 85 h 235"/>
              <a:gd name="T4" fmla="*/ 228 w 252"/>
              <a:gd name="T5" fmla="*/ 100 h 235"/>
              <a:gd name="T6" fmla="*/ 232 w 252"/>
              <a:gd name="T7" fmla="*/ 116 h 235"/>
              <a:gd name="T8" fmla="*/ 232 w 252"/>
              <a:gd name="T9" fmla="*/ 133 h 235"/>
              <a:gd name="T10" fmla="*/ 230 w 252"/>
              <a:gd name="T11" fmla="*/ 147 h 235"/>
              <a:gd name="T12" fmla="*/ 226 w 252"/>
              <a:gd name="T13" fmla="*/ 159 h 235"/>
              <a:gd name="T14" fmla="*/ 218 w 252"/>
              <a:gd name="T15" fmla="*/ 171 h 235"/>
              <a:gd name="T16" fmla="*/ 211 w 252"/>
              <a:gd name="T17" fmla="*/ 180 h 235"/>
              <a:gd name="T18" fmla="*/ 202 w 252"/>
              <a:gd name="T19" fmla="*/ 191 h 235"/>
              <a:gd name="T20" fmla="*/ 192 w 252"/>
              <a:gd name="T21" fmla="*/ 200 h 235"/>
              <a:gd name="T22" fmla="*/ 183 w 252"/>
              <a:gd name="T23" fmla="*/ 209 h 235"/>
              <a:gd name="T24" fmla="*/ 173 w 252"/>
              <a:gd name="T25" fmla="*/ 219 h 235"/>
              <a:gd name="T26" fmla="*/ 171 w 252"/>
              <a:gd name="T27" fmla="*/ 222 h 235"/>
              <a:gd name="T28" fmla="*/ 170 w 252"/>
              <a:gd name="T29" fmla="*/ 225 h 235"/>
              <a:gd name="T30" fmla="*/ 171 w 252"/>
              <a:gd name="T31" fmla="*/ 229 h 235"/>
              <a:gd name="T32" fmla="*/ 173 w 252"/>
              <a:gd name="T33" fmla="*/ 232 h 235"/>
              <a:gd name="T34" fmla="*/ 176 w 252"/>
              <a:gd name="T35" fmla="*/ 234 h 235"/>
              <a:gd name="T36" fmla="*/ 180 w 252"/>
              <a:gd name="T37" fmla="*/ 235 h 235"/>
              <a:gd name="T38" fmla="*/ 184 w 252"/>
              <a:gd name="T39" fmla="*/ 234 h 235"/>
              <a:gd name="T40" fmla="*/ 187 w 252"/>
              <a:gd name="T41" fmla="*/ 232 h 235"/>
              <a:gd name="T42" fmla="*/ 208 w 252"/>
              <a:gd name="T43" fmla="*/ 218 h 235"/>
              <a:gd name="T44" fmla="*/ 225 w 252"/>
              <a:gd name="T45" fmla="*/ 200 h 235"/>
              <a:gd name="T46" fmla="*/ 239 w 252"/>
              <a:gd name="T47" fmla="*/ 178 h 235"/>
              <a:gd name="T48" fmla="*/ 249 w 252"/>
              <a:gd name="T49" fmla="*/ 156 h 235"/>
              <a:gd name="T50" fmla="*/ 252 w 252"/>
              <a:gd name="T51" fmla="*/ 131 h 235"/>
              <a:gd name="T52" fmla="*/ 250 w 252"/>
              <a:gd name="T53" fmla="*/ 108 h 235"/>
              <a:gd name="T54" fmla="*/ 242 w 252"/>
              <a:gd name="T55" fmla="*/ 85 h 235"/>
              <a:gd name="T56" fmla="*/ 225 w 252"/>
              <a:gd name="T57" fmla="*/ 65 h 235"/>
              <a:gd name="T58" fmla="*/ 212 w 252"/>
              <a:gd name="T59" fmla="*/ 54 h 235"/>
              <a:gd name="T60" fmla="*/ 197 w 252"/>
              <a:gd name="T61" fmla="*/ 45 h 235"/>
              <a:gd name="T62" fmla="*/ 181 w 252"/>
              <a:gd name="T63" fmla="*/ 36 h 235"/>
              <a:gd name="T64" fmla="*/ 164 w 252"/>
              <a:gd name="T65" fmla="*/ 29 h 235"/>
              <a:gd name="T66" fmla="*/ 146 w 252"/>
              <a:gd name="T67" fmla="*/ 22 h 235"/>
              <a:gd name="T68" fmla="*/ 127 w 252"/>
              <a:gd name="T69" fmla="*/ 17 h 235"/>
              <a:gd name="T70" fmla="*/ 109 w 252"/>
              <a:gd name="T71" fmla="*/ 12 h 235"/>
              <a:gd name="T72" fmla="*/ 90 w 252"/>
              <a:gd name="T73" fmla="*/ 7 h 235"/>
              <a:gd name="T74" fmla="*/ 73 w 252"/>
              <a:gd name="T75" fmla="*/ 4 h 235"/>
              <a:gd name="T76" fmla="*/ 57 w 252"/>
              <a:gd name="T77" fmla="*/ 2 h 235"/>
              <a:gd name="T78" fmla="*/ 42 w 252"/>
              <a:gd name="T79" fmla="*/ 0 h 235"/>
              <a:gd name="T80" fmla="*/ 28 w 252"/>
              <a:gd name="T81" fmla="*/ 0 h 235"/>
              <a:gd name="T82" fmla="*/ 17 w 252"/>
              <a:gd name="T83" fmla="*/ 0 h 235"/>
              <a:gd name="T84" fmla="*/ 8 w 252"/>
              <a:gd name="T85" fmla="*/ 1 h 235"/>
              <a:gd name="T86" fmla="*/ 3 w 252"/>
              <a:gd name="T87" fmla="*/ 3 h 235"/>
              <a:gd name="T88" fmla="*/ 0 w 252"/>
              <a:gd name="T89" fmla="*/ 5 h 235"/>
              <a:gd name="T90" fmla="*/ 10 w 252"/>
              <a:gd name="T91" fmla="*/ 7 h 235"/>
              <a:gd name="T92" fmla="*/ 22 w 252"/>
              <a:gd name="T93" fmla="*/ 8 h 235"/>
              <a:gd name="T94" fmla="*/ 33 w 252"/>
              <a:gd name="T95" fmla="*/ 11 h 235"/>
              <a:gd name="T96" fmla="*/ 46 w 252"/>
              <a:gd name="T97" fmla="*/ 13 h 235"/>
              <a:gd name="T98" fmla="*/ 60 w 252"/>
              <a:gd name="T99" fmla="*/ 15 h 235"/>
              <a:gd name="T100" fmla="*/ 73 w 252"/>
              <a:gd name="T101" fmla="*/ 17 h 235"/>
              <a:gd name="T102" fmla="*/ 87 w 252"/>
              <a:gd name="T103" fmla="*/ 20 h 235"/>
              <a:gd name="T104" fmla="*/ 102 w 252"/>
              <a:gd name="T105" fmla="*/ 23 h 235"/>
              <a:gd name="T106" fmla="*/ 115 w 252"/>
              <a:gd name="T107" fmla="*/ 28 h 235"/>
              <a:gd name="T108" fmla="*/ 130 w 252"/>
              <a:gd name="T109" fmla="*/ 32 h 235"/>
              <a:gd name="T110" fmla="*/ 145 w 252"/>
              <a:gd name="T111" fmla="*/ 37 h 235"/>
              <a:gd name="T112" fmla="*/ 159 w 252"/>
              <a:gd name="T113" fmla="*/ 43 h 235"/>
              <a:gd name="T114" fmla="*/ 172 w 252"/>
              <a:gd name="T115" fmla="*/ 49 h 235"/>
              <a:gd name="T116" fmla="*/ 186 w 252"/>
              <a:gd name="T117" fmla="*/ 55 h 235"/>
              <a:gd name="T118" fmla="*/ 198 w 252"/>
              <a:gd name="T119" fmla="*/ 64 h 235"/>
              <a:gd name="T120" fmla="*/ 210 w 252"/>
              <a:gd name="T121" fmla="*/ 7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3" name="Freeform 303"/>
          <p:cNvSpPr>
            <a:spLocks/>
          </p:cNvSpPr>
          <p:nvPr/>
        </p:nvSpPr>
        <p:spPr bwMode="auto">
          <a:xfrm>
            <a:off x="8629650" y="5343525"/>
            <a:ext cx="20638" cy="50800"/>
          </a:xfrm>
          <a:custGeom>
            <a:avLst/>
            <a:gdLst>
              <a:gd name="T0" fmla="*/ 0 w 103"/>
              <a:gd name="T1" fmla="*/ 120 h 220"/>
              <a:gd name="T2" fmla="*/ 0 w 103"/>
              <a:gd name="T3" fmla="*/ 138 h 220"/>
              <a:gd name="T4" fmla="*/ 4 w 103"/>
              <a:gd name="T5" fmla="*/ 155 h 220"/>
              <a:gd name="T6" fmla="*/ 12 w 103"/>
              <a:gd name="T7" fmla="*/ 171 h 220"/>
              <a:gd name="T8" fmla="*/ 22 w 103"/>
              <a:gd name="T9" fmla="*/ 185 h 220"/>
              <a:gd name="T10" fmla="*/ 35 w 103"/>
              <a:gd name="T11" fmla="*/ 197 h 220"/>
              <a:gd name="T12" fmla="*/ 50 w 103"/>
              <a:gd name="T13" fmla="*/ 207 h 220"/>
              <a:gd name="T14" fmla="*/ 66 w 103"/>
              <a:gd name="T15" fmla="*/ 215 h 220"/>
              <a:gd name="T16" fmla="*/ 83 w 103"/>
              <a:gd name="T17" fmla="*/ 219 h 220"/>
              <a:gd name="T18" fmla="*/ 89 w 103"/>
              <a:gd name="T19" fmla="*/ 220 h 220"/>
              <a:gd name="T20" fmla="*/ 94 w 103"/>
              <a:gd name="T21" fmla="*/ 218 h 220"/>
              <a:gd name="T22" fmla="*/ 98 w 103"/>
              <a:gd name="T23" fmla="*/ 215 h 220"/>
              <a:gd name="T24" fmla="*/ 100 w 103"/>
              <a:gd name="T25" fmla="*/ 211 h 220"/>
              <a:gd name="T26" fmla="*/ 100 w 103"/>
              <a:gd name="T27" fmla="*/ 205 h 220"/>
              <a:gd name="T28" fmla="*/ 99 w 103"/>
              <a:gd name="T29" fmla="*/ 200 h 220"/>
              <a:gd name="T30" fmla="*/ 96 w 103"/>
              <a:gd name="T31" fmla="*/ 196 h 220"/>
              <a:gd name="T32" fmla="*/ 91 w 103"/>
              <a:gd name="T33" fmla="*/ 193 h 220"/>
              <a:gd name="T34" fmla="*/ 74 w 103"/>
              <a:gd name="T35" fmla="*/ 187 h 220"/>
              <a:gd name="T36" fmla="*/ 58 w 103"/>
              <a:gd name="T37" fmla="*/ 178 h 220"/>
              <a:gd name="T38" fmla="*/ 45 w 103"/>
              <a:gd name="T39" fmla="*/ 167 h 220"/>
              <a:gd name="T40" fmla="*/ 36 w 103"/>
              <a:gd name="T41" fmla="*/ 154 h 220"/>
              <a:gd name="T42" fmla="*/ 30 w 103"/>
              <a:gd name="T43" fmla="*/ 138 h 220"/>
              <a:gd name="T44" fmla="*/ 27 w 103"/>
              <a:gd name="T45" fmla="*/ 121 h 220"/>
              <a:gd name="T46" fmla="*/ 27 w 103"/>
              <a:gd name="T47" fmla="*/ 103 h 220"/>
              <a:gd name="T48" fmla="*/ 32 w 103"/>
              <a:gd name="T49" fmla="*/ 83 h 220"/>
              <a:gd name="T50" fmla="*/ 39 w 103"/>
              <a:gd name="T51" fmla="*/ 69 h 220"/>
              <a:gd name="T52" fmla="*/ 51 w 103"/>
              <a:gd name="T53" fmla="*/ 56 h 220"/>
              <a:gd name="T54" fmla="*/ 63 w 103"/>
              <a:gd name="T55" fmla="*/ 43 h 220"/>
              <a:gd name="T56" fmla="*/ 77 w 103"/>
              <a:gd name="T57" fmla="*/ 31 h 220"/>
              <a:gd name="T58" fmla="*/ 89 w 103"/>
              <a:gd name="T59" fmla="*/ 21 h 220"/>
              <a:gd name="T60" fmla="*/ 98 w 103"/>
              <a:gd name="T61" fmla="*/ 12 h 220"/>
              <a:gd name="T62" fmla="*/ 103 w 103"/>
              <a:gd name="T63" fmla="*/ 5 h 220"/>
              <a:gd name="T64" fmla="*/ 103 w 103"/>
              <a:gd name="T65" fmla="*/ 0 h 220"/>
              <a:gd name="T66" fmla="*/ 92 w 103"/>
              <a:gd name="T67" fmla="*/ 4 h 220"/>
              <a:gd name="T68" fmla="*/ 77 w 103"/>
              <a:gd name="T69" fmla="*/ 12 h 220"/>
              <a:gd name="T70" fmla="*/ 61 w 103"/>
              <a:gd name="T71" fmla="*/ 25 h 220"/>
              <a:gd name="T72" fmla="*/ 44 w 103"/>
              <a:gd name="T73" fmla="*/ 40 h 220"/>
              <a:gd name="T74" fmla="*/ 29 w 103"/>
              <a:gd name="T75" fmla="*/ 57 h 220"/>
              <a:gd name="T76" fmla="*/ 16 w 103"/>
              <a:gd name="T77" fmla="*/ 77 h 220"/>
              <a:gd name="T78" fmla="*/ 6 w 103"/>
              <a:gd name="T79" fmla="*/ 98 h 220"/>
              <a:gd name="T80" fmla="*/ 0 w 103"/>
              <a:gd name="T81" fmla="*/ 1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4" name="Freeform 304"/>
          <p:cNvSpPr>
            <a:spLocks/>
          </p:cNvSpPr>
          <p:nvPr/>
        </p:nvSpPr>
        <p:spPr bwMode="auto">
          <a:xfrm>
            <a:off x="8770938" y="5311775"/>
            <a:ext cx="44450" cy="65088"/>
          </a:xfrm>
          <a:custGeom>
            <a:avLst/>
            <a:gdLst>
              <a:gd name="T0" fmla="*/ 186 w 220"/>
              <a:gd name="T1" fmla="*/ 115 h 288"/>
              <a:gd name="T2" fmla="*/ 196 w 220"/>
              <a:gd name="T3" fmla="*/ 133 h 288"/>
              <a:gd name="T4" fmla="*/ 202 w 220"/>
              <a:gd name="T5" fmla="*/ 153 h 288"/>
              <a:gd name="T6" fmla="*/ 199 w 220"/>
              <a:gd name="T7" fmla="*/ 174 h 288"/>
              <a:gd name="T8" fmla="*/ 186 w 220"/>
              <a:gd name="T9" fmla="*/ 194 h 288"/>
              <a:gd name="T10" fmla="*/ 168 w 220"/>
              <a:gd name="T11" fmla="*/ 213 h 288"/>
              <a:gd name="T12" fmla="*/ 148 w 220"/>
              <a:gd name="T13" fmla="*/ 229 h 288"/>
              <a:gd name="T14" fmla="*/ 127 w 220"/>
              <a:gd name="T15" fmla="*/ 246 h 288"/>
              <a:gd name="T16" fmla="*/ 115 w 220"/>
              <a:gd name="T17" fmla="*/ 258 h 288"/>
              <a:gd name="T18" fmla="*/ 110 w 220"/>
              <a:gd name="T19" fmla="*/ 267 h 288"/>
              <a:gd name="T20" fmla="*/ 107 w 220"/>
              <a:gd name="T21" fmla="*/ 276 h 288"/>
              <a:gd name="T22" fmla="*/ 109 w 220"/>
              <a:gd name="T23" fmla="*/ 284 h 288"/>
              <a:gd name="T24" fmla="*/ 117 w 220"/>
              <a:gd name="T25" fmla="*/ 288 h 288"/>
              <a:gd name="T26" fmla="*/ 124 w 220"/>
              <a:gd name="T27" fmla="*/ 287 h 288"/>
              <a:gd name="T28" fmla="*/ 138 w 220"/>
              <a:gd name="T29" fmla="*/ 271 h 288"/>
              <a:gd name="T30" fmla="*/ 161 w 220"/>
              <a:gd name="T31" fmla="*/ 250 h 288"/>
              <a:gd name="T32" fmla="*/ 185 w 220"/>
              <a:gd name="T33" fmla="*/ 229 h 288"/>
              <a:gd name="T34" fmla="*/ 206 w 220"/>
              <a:gd name="T35" fmla="*/ 204 h 288"/>
              <a:gd name="T36" fmla="*/ 219 w 220"/>
              <a:gd name="T37" fmla="*/ 173 h 288"/>
              <a:gd name="T38" fmla="*/ 218 w 220"/>
              <a:gd name="T39" fmla="*/ 141 h 288"/>
              <a:gd name="T40" fmla="*/ 204 w 220"/>
              <a:gd name="T41" fmla="*/ 111 h 288"/>
              <a:gd name="T42" fmla="*/ 182 w 220"/>
              <a:gd name="T43" fmla="*/ 86 h 288"/>
              <a:gd name="T44" fmla="*/ 158 w 220"/>
              <a:gd name="T45" fmla="*/ 70 h 288"/>
              <a:gd name="T46" fmla="*/ 134 w 220"/>
              <a:gd name="T47" fmla="*/ 56 h 288"/>
              <a:gd name="T48" fmla="*/ 109 w 220"/>
              <a:gd name="T49" fmla="*/ 43 h 288"/>
              <a:gd name="T50" fmla="*/ 83 w 220"/>
              <a:gd name="T51" fmla="*/ 29 h 288"/>
              <a:gd name="T52" fmla="*/ 59 w 220"/>
              <a:gd name="T53" fmla="*/ 17 h 288"/>
              <a:gd name="T54" fmla="*/ 36 w 220"/>
              <a:gd name="T55" fmla="*/ 7 h 288"/>
              <a:gd name="T56" fmla="*/ 18 w 220"/>
              <a:gd name="T57" fmla="*/ 1 h 288"/>
              <a:gd name="T58" fmla="*/ 4 w 220"/>
              <a:gd name="T59" fmla="*/ 0 h 288"/>
              <a:gd name="T60" fmla="*/ 9 w 220"/>
              <a:gd name="T61" fmla="*/ 7 h 288"/>
              <a:gd name="T62" fmla="*/ 31 w 220"/>
              <a:gd name="T63" fmla="*/ 18 h 288"/>
              <a:gd name="T64" fmla="*/ 54 w 220"/>
              <a:gd name="T65" fmla="*/ 29 h 288"/>
              <a:gd name="T66" fmla="*/ 77 w 220"/>
              <a:gd name="T67" fmla="*/ 40 h 288"/>
              <a:gd name="T68" fmla="*/ 101 w 220"/>
              <a:gd name="T69" fmla="*/ 53 h 288"/>
              <a:gd name="T70" fmla="*/ 124 w 220"/>
              <a:gd name="T71" fmla="*/ 66 h 288"/>
              <a:gd name="T72" fmla="*/ 147 w 220"/>
              <a:gd name="T73" fmla="*/ 82 h 288"/>
              <a:gd name="T74" fmla="*/ 168 w 220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5" name="Freeform 305"/>
          <p:cNvSpPr>
            <a:spLocks/>
          </p:cNvSpPr>
          <p:nvPr/>
        </p:nvSpPr>
        <p:spPr bwMode="auto">
          <a:xfrm>
            <a:off x="8728076" y="5411788"/>
            <a:ext cx="169863" cy="112712"/>
          </a:xfrm>
          <a:custGeom>
            <a:avLst/>
            <a:gdLst>
              <a:gd name="T0" fmla="*/ 141 w 1070"/>
              <a:gd name="T1" fmla="*/ 0 h 844"/>
              <a:gd name="T2" fmla="*/ 1070 w 1070"/>
              <a:gd name="T3" fmla="*/ 194 h 844"/>
              <a:gd name="T4" fmla="*/ 919 w 1070"/>
              <a:gd name="T5" fmla="*/ 844 h 844"/>
              <a:gd name="T6" fmla="*/ 0 w 1070"/>
              <a:gd name="T7" fmla="*/ 624 h 844"/>
              <a:gd name="T8" fmla="*/ 141 w 1070"/>
              <a:gd name="T9" fmla="*/ 0 h 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0" h="844">
                <a:moveTo>
                  <a:pt x="141" y="0"/>
                </a:moveTo>
                <a:lnTo>
                  <a:pt x="1070" y="194"/>
                </a:lnTo>
                <a:lnTo>
                  <a:pt x="919" y="844"/>
                </a:lnTo>
                <a:lnTo>
                  <a:pt x="0" y="624"/>
                </a:lnTo>
                <a:lnTo>
                  <a:pt x="14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6" name="Freeform 306"/>
          <p:cNvSpPr>
            <a:spLocks/>
          </p:cNvSpPr>
          <p:nvPr/>
        </p:nvSpPr>
        <p:spPr bwMode="auto">
          <a:xfrm>
            <a:off x="8742364" y="5414963"/>
            <a:ext cx="130175" cy="44450"/>
          </a:xfrm>
          <a:custGeom>
            <a:avLst/>
            <a:gdLst>
              <a:gd name="T0" fmla="*/ 97 w 819"/>
              <a:gd name="T1" fmla="*/ 0 h 333"/>
              <a:gd name="T2" fmla="*/ 819 w 819"/>
              <a:gd name="T3" fmla="*/ 139 h 333"/>
              <a:gd name="T4" fmla="*/ 172 w 819"/>
              <a:gd name="T5" fmla="*/ 98 h 333"/>
              <a:gd name="T6" fmla="*/ 0 w 819"/>
              <a:gd name="T7" fmla="*/ 333 h 333"/>
              <a:gd name="T8" fmla="*/ 97 w 819"/>
              <a:gd name="T9" fmla="*/ 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9" h="333">
                <a:moveTo>
                  <a:pt x="97" y="0"/>
                </a:moveTo>
                <a:lnTo>
                  <a:pt x="819" y="139"/>
                </a:lnTo>
                <a:lnTo>
                  <a:pt x="172" y="98"/>
                </a:lnTo>
                <a:lnTo>
                  <a:pt x="0" y="333"/>
                </a:lnTo>
                <a:lnTo>
                  <a:pt x="97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7" name="Freeform 307"/>
          <p:cNvSpPr>
            <a:spLocks/>
          </p:cNvSpPr>
          <p:nvPr/>
        </p:nvSpPr>
        <p:spPr bwMode="auto">
          <a:xfrm>
            <a:off x="8710613" y="5546726"/>
            <a:ext cx="171450" cy="41275"/>
          </a:xfrm>
          <a:custGeom>
            <a:avLst/>
            <a:gdLst>
              <a:gd name="T0" fmla="*/ 34 w 1083"/>
              <a:gd name="T1" fmla="*/ 0 h 306"/>
              <a:gd name="T2" fmla="*/ 1083 w 1083"/>
              <a:gd name="T3" fmla="*/ 261 h 306"/>
              <a:gd name="T4" fmla="*/ 1055 w 1083"/>
              <a:gd name="T5" fmla="*/ 306 h 306"/>
              <a:gd name="T6" fmla="*/ 0 w 1083"/>
              <a:gd name="T7" fmla="*/ 28 h 306"/>
              <a:gd name="T8" fmla="*/ 34 w 1083"/>
              <a:gd name="T9" fmla="*/ 0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3" h="306">
                <a:moveTo>
                  <a:pt x="34" y="0"/>
                </a:moveTo>
                <a:lnTo>
                  <a:pt x="1083" y="261"/>
                </a:lnTo>
                <a:lnTo>
                  <a:pt x="1055" y="306"/>
                </a:lnTo>
                <a:lnTo>
                  <a:pt x="0" y="28"/>
                </a:lnTo>
                <a:lnTo>
                  <a:pt x="34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8" name="Freeform 308"/>
          <p:cNvSpPr>
            <a:spLocks/>
          </p:cNvSpPr>
          <p:nvPr/>
        </p:nvSpPr>
        <p:spPr bwMode="auto">
          <a:xfrm>
            <a:off x="8694739" y="5559426"/>
            <a:ext cx="173037" cy="41275"/>
          </a:xfrm>
          <a:custGeom>
            <a:avLst/>
            <a:gdLst>
              <a:gd name="T0" fmla="*/ 39 w 1088"/>
              <a:gd name="T1" fmla="*/ 0 h 311"/>
              <a:gd name="T2" fmla="*/ 1088 w 1088"/>
              <a:gd name="T3" fmla="*/ 260 h 311"/>
              <a:gd name="T4" fmla="*/ 1055 w 1088"/>
              <a:gd name="T5" fmla="*/ 311 h 311"/>
              <a:gd name="T6" fmla="*/ 0 w 1088"/>
              <a:gd name="T7" fmla="*/ 34 h 311"/>
              <a:gd name="T8" fmla="*/ 39 w 1088"/>
              <a:gd name="T9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8" h="311">
                <a:moveTo>
                  <a:pt x="39" y="0"/>
                </a:moveTo>
                <a:lnTo>
                  <a:pt x="1088" y="260"/>
                </a:lnTo>
                <a:lnTo>
                  <a:pt x="1055" y="311"/>
                </a:lnTo>
                <a:lnTo>
                  <a:pt x="0" y="34"/>
                </a:lnTo>
                <a:lnTo>
                  <a:pt x="39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9" name="Freeform 309"/>
          <p:cNvSpPr>
            <a:spLocks/>
          </p:cNvSpPr>
          <p:nvPr/>
        </p:nvSpPr>
        <p:spPr bwMode="auto">
          <a:xfrm>
            <a:off x="8721725" y="5597526"/>
            <a:ext cx="25400" cy="9525"/>
          </a:xfrm>
          <a:custGeom>
            <a:avLst/>
            <a:gdLst>
              <a:gd name="T0" fmla="*/ 16 w 164"/>
              <a:gd name="T1" fmla="*/ 1 h 72"/>
              <a:gd name="T2" fmla="*/ 21 w 164"/>
              <a:gd name="T3" fmla="*/ 1 h 72"/>
              <a:gd name="T4" fmla="*/ 35 w 164"/>
              <a:gd name="T5" fmla="*/ 0 h 72"/>
              <a:gd name="T6" fmla="*/ 54 w 164"/>
              <a:gd name="T7" fmla="*/ 0 h 72"/>
              <a:gd name="T8" fmla="*/ 78 w 164"/>
              <a:gd name="T9" fmla="*/ 2 h 72"/>
              <a:gd name="T10" fmla="*/ 104 w 164"/>
              <a:gd name="T11" fmla="*/ 7 h 72"/>
              <a:gd name="T12" fmla="*/ 128 w 164"/>
              <a:gd name="T13" fmla="*/ 17 h 72"/>
              <a:gd name="T14" fmla="*/ 149 w 164"/>
              <a:gd name="T15" fmla="*/ 31 h 72"/>
              <a:gd name="T16" fmla="*/ 164 w 164"/>
              <a:gd name="T17" fmla="*/ 51 h 72"/>
              <a:gd name="T18" fmla="*/ 164 w 164"/>
              <a:gd name="T19" fmla="*/ 52 h 72"/>
              <a:gd name="T20" fmla="*/ 164 w 164"/>
              <a:gd name="T21" fmla="*/ 57 h 72"/>
              <a:gd name="T22" fmla="*/ 163 w 164"/>
              <a:gd name="T23" fmla="*/ 62 h 72"/>
              <a:gd name="T24" fmla="*/ 161 w 164"/>
              <a:gd name="T25" fmla="*/ 67 h 72"/>
              <a:gd name="T26" fmla="*/ 156 w 164"/>
              <a:gd name="T27" fmla="*/ 71 h 72"/>
              <a:gd name="T28" fmla="*/ 149 w 164"/>
              <a:gd name="T29" fmla="*/ 72 h 72"/>
              <a:gd name="T30" fmla="*/ 138 w 164"/>
              <a:gd name="T31" fmla="*/ 71 h 72"/>
              <a:gd name="T32" fmla="*/ 124 w 164"/>
              <a:gd name="T33" fmla="*/ 65 h 72"/>
              <a:gd name="T34" fmla="*/ 124 w 164"/>
              <a:gd name="T35" fmla="*/ 63 h 72"/>
              <a:gd name="T36" fmla="*/ 123 w 164"/>
              <a:gd name="T37" fmla="*/ 59 h 72"/>
              <a:gd name="T38" fmla="*/ 120 w 164"/>
              <a:gd name="T39" fmla="*/ 52 h 72"/>
              <a:gd name="T40" fmla="*/ 113 w 164"/>
              <a:gd name="T41" fmla="*/ 45 h 72"/>
              <a:gd name="T42" fmla="*/ 100 w 164"/>
              <a:gd name="T43" fmla="*/ 38 h 72"/>
              <a:gd name="T44" fmla="*/ 81 w 164"/>
              <a:gd name="T45" fmla="*/ 32 h 72"/>
              <a:gd name="T46" fmla="*/ 55 w 164"/>
              <a:gd name="T47" fmla="*/ 29 h 72"/>
              <a:gd name="T48" fmla="*/ 20 w 164"/>
              <a:gd name="T49" fmla="*/ 29 h 72"/>
              <a:gd name="T50" fmla="*/ 18 w 164"/>
              <a:gd name="T51" fmla="*/ 29 h 72"/>
              <a:gd name="T52" fmla="*/ 14 w 164"/>
              <a:gd name="T53" fmla="*/ 27 h 72"/>
              <a:gd name="T54" fmla="*/ 9 w 164"/>
              <a:gd name="T55" fmla="*/ 25 h 72"/>
              <a:gd name="T56" fmla="*/ 4 w 164"/>
              <a:gd name="T57" fmla="*/ 22 h 72"/>
              <a:gd name="T58" fmla="*/ 0 w 164"/>
              <a:gd name="T59" fmla="*/ 18 h 72"/>
              <a:gd name="T60" fmla="*/ 0 w 164"/>
              <a:gd name="T61" fmla="*/ 14 h 72"/>
              <a:gd name="T62" fmla="*/ 5 w 164"/>
              <a:gd name="T63" fmla="*/ 7 h 72"/>
              <a:gd name="T64" fmla="*/ 16 w 164"/>
              <a:gd name="T65" fmla="*/ 1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4" h="72">
                <a:moveTo>
                  <a:pt x="16" y="1"/>
                </a:moveTo>
                <a:lnTo>
                  <a:pt x="21" y="1"/>
                </a:lnTo>
                <a:lnTo>
                  <a:pt x="35" y="0"/>
                </a:lnTo>
                <a:lnTo>
                  <a:pt x="54" y="0"/>
                </a:lnTo>
                <a:lnTo>
                  <a:pt x="78" y="2"/>
                </a:lnTo>
                <a:lnTo>
                  <a:pt x="104" y="7"/>
                </a:lnTo>
                <a:lnTo>
                  <a:pt x="128" y="17"/>
                </a:lnTo>
                <a:lnTo>
                  <a:pt x="149" y="31"/>
                </a:lnTo>
                <a:lnTo>
                  <a:pt x="164" y="51"/>
                </a:lnTo>
                <a:lnTo>
                  <a:pt x="164" y="52"/>
                </a:lnTo>
                <a:lnTo>
                  <a:pt x="164" y="57"/>
                </a:lnTo>
                <a:lnTo>
                  <a:pt x="163" y="62"/>
                </a:lnTo>
                <a:lnTo>
                  <a:pt x="161" y="67"/>
                </a:lnTo>
                <a:lnTo>
                  <a:pt x="156" y="71"/>
                </a:lnTo>
                <a:lnTo>
                  <a:pt x="149" y="72"/>
                </a:lnTo>
                <a:lnTo>
                  <a:pt x="138" y="71"/>
                </a:lnTo>
                <a:lnTo>
                  <a:pt x="124" y="65"/>
                </a:lnTo>
                <a:lnTo>
                  <a:pt x="124" y="63"/>
                </a:lnTo>
                <a:lnTo>
                  <a:pt x="123" y="59"/>
                </a:lnTo>
                <a:lnTo>
                  <a:pt x="120" y="52"/>
                </a:lnTo>
                <a:lnTo>
                  <a:pt x="113" y="45"/>
                </a:lnTo>
                <a:lnTo>
                  <a:pt x="100" y="38"/>
                </a:lnTo>
                <a:lnTo>
                  <a:pt x="81" y="32"/>
                </a:lnTo>
                <a:lnTo>
                  <a:pt x="55" y="29"/>
                </a:lnTo>
                <a:lnTo>
                  <a:pt x="20" y="29"/>
                </a:lnTo>
                <a:lnTo>
                  <a:pt x="18" y="29"/>
                </a:lnTo>
                <a:lnTo>
                  <a:pt x="14" y="27"/>
                </a:lnTo>
                <a:lnTo>
                  <a:pt x="9" y="25"/>
                </a:lnTo>
                <a:lnTo>
                  <a:pt x="4" y="22"/>
                </a:lnTo>
                <a:lnTo>
                  <a:pt x="0" y="18"/>
                </a:lnTo>
                <a:lnTo>
                  <a:pt x="0" y="14"/>
                </a:lnTo>
                <a:lnTo>
                  <a:pt x="5" y="7"/>
                </a:lnTo>
                <a:lnTo>
                  <a:pt x="16" y="1"/>
                </a:lnTo>
                <a:close/>
              </a:path>
            </a:pathLst>
          </a:custGeom>
          <a:solidFill>
            <a:srgbClr val="BFBF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0" name="Freeform 310"/>
          <p:cNvSpPr>
            <a:spLocks/>
          </p:cNvSpPr>
          <p:nvPr/>
        </p:nvSpPr>
        <p:spPr bwMode="auto">
          <a:xfrm>
            <a:off x="8726488" y="5529264"/>
            <a:ext cx="23812" cy="14287"/>
          </a:xfrm>
          <a:custGeom>
            <a:avLst/>
            <a:gdLst>
              <a:gd name="T0" fmla="*/ 45 w 146"/>
              <a:gd name="T1" fmla="*/ 0 h 109"/>
              <a:gd name="T2" fmla="*/ 42 w 146"/>
              <a:gd name="T3" fmla="*/ 0 h 109"/>
              <a:gd name="T4" fmla="*/ 35 w 146"/>
              <a:gd name="T5" fmla="*/ 3 h 109"/>
              <a:gd name="T6" fmla="*/ 26 w 146"/>
              <a:gd name="T7" fmla="*/ 7 h 109"/>
              <a:gd name="T8" fmla="*/ 15 w 146"/>
              <a:gd name="T9" fmla="*/ 14 h 109"/>
              <a:gd name="T10" fmla="*/ 6 w 146"/>
              <a:gd name="T11" fmla="*/ 24 h 109"/>
              <a:gd name="T12" fmla="*/ 1 w 146"/>
              <a:gd name="T13" fmla="*/ 39 h 109"/>
              <a:gd name="T14" fmla="*/ 0 w 146"/>
              <a:gd name="T15" fmla="*/ 59 h 109"/>
              <a:gd name="T16" fmla="*/ 6 w 146"/>
              <a:gd name="T17" fmla="*/ 85 h 109"/>
              <a:gd name="T18" fmla="*/ 85 w 146"/>
              <a:gd name="T19" fmla="*/ 109 h 109"/>
              <a:gd name="T20" fmla="*/ 84 w 146"/>
              <a:gd name="T21" fmla="*/ 104 h 109"/>
              <a:gd name="T22" fmla="*/ 84 w 146"/>
              <a:gd name="T23" fmla="*/ 93 h 109"/>
              <a:gd name="T24" fmla="*/ 84 w 146"/>
              <a:gd name="T25" fmla="*/ 76 h 109"/>
              <a:gd name="T26" fmla="*/ 87 w 146"/>
              <a:gd name="T27" fmla="*/ 58 h 109"/>
              <a:gd name="T28" fmla="*/ 93 w 146"/>
              <a:gd name="T29" fmla="*/ 40 h 109"/>
              <a:gd name="T30" fmla="*/ 104 w 146"/>
              <a:gd name="T31" fmla="*/ 27 h 109"/>
              <a:gd name="T32" fmla="*/ 121 w 146"/>
              <a:gd name="T33" fmla="*/ 20 h 109"/>
              <a:gd name="T34" fmla="*/ 146 w 146"/>
              <a:gd name="T35" fmla="*/ 23 h 109"/>
              <a:gd name="T36" fmla="*/ 45 w 146"/>
              <a:gd name="T37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6" h="109">
                <a:moveTo>
                  <a:pt x="45" y="0"/>
                </a:moveTo>
                <a:lnTo>
                  <a:pt x="42" y="0"/>
                </a:lnTo>
                <a:lnTo>
                  <a:pt x="35" y="3"/>
                </a:lnTo>
                <a:lnTo>
                  <a:pt x="26" y="7"/>
                </a:lnTo>
                <a:lnTo>
                  <a:pt x="15" y="14"/>
                </a:lnTo>
                <a:lnTo>
                  <a:pt x="6" y="24"/>
                </a:lnTo>
                <a:lnTo>
                  <a:pt x="1" y="39"/>
                </a:lnTo>
                <a:lnTo>
                  <a:pt x="0" y="59"/>
                </a:lnTo>
                <a:lnTo>
                  <a:pt x="6" y="85"/>
                </a:lnTo>
                <a:lnTo>
                  <a:pt x="85" y="109"/>
                </a:lnTo>
                <a:lnTo>
                  <a:pt x="84" y="104"/>
                </a:lnTo>
                <a:lnTo>
                  <a:pt x="84" y="93"/>
                </a:lnTo>
                <a:lnTo>
                  <a:pt x="84" y="76"/>
                </a:lnTo>
                <a:lnTo>
                  <a:pt x="87" y="58"/>
                </a:lnTo>
                <a:lnTo>
                  <a:pt x="93" y="40"/>
                </a:lnTo>
                <a:lnTo>
                  <a:pt x="104" y="27"/>
                </a:lnTo>
                <a:lnTo>
                  <a:pt x="121" y="20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1" name="Freeform 311"/>
          <p:cNvSpPr>
            <a:spLocks/>
          </p:cNvSpPr>
          <p:nvPr/>
        </p:nvSpPr>
        <p:spPr bwMode="auto">
          <a:xfrm>
            <a:off x="8858251" y="5554664"/>
            <a:ext cx="23813" cy="14287"/>
          </a:xfrm>
          <a:custGeom>
            <a:avLst/>
            <a:gdLst>
              <a:gd name="T0" fmla="*/ 45 w 146"/>
              <a:gd name="T1" fmla="*/ 0 h 107"/>
              <a:gd name="T2" fmla="*/ 42 w 146"/>
              <a:gd name="T3" fmla="*/ 0 h 107"/>
              <a:gd name="T4" fmla="*/ 35 w 146"/>
              <a:gd name="T5" fmla="*/ 2 h 107"/>
              <a:gd name="T6" fmla="*/ 25 w 146"/>
              <a:gd name="T7" fmla="*/ 6 h 107"/>
              <a:gd name="T8" fmla="*/ 15 w 146"/>
              <a:gd name="T9" fmla="*/ 12 h 107"/>
              <a:gd name="T10" fmla="*/ 6 w 146"/>
              <a:gd name="T11" fmla="*/ 23 h 107"/>
              <a:gd name="T12" fmla="*/ 0 w 146"/>
              <a:gd name="T13" fmla="*/ 38 h 107"/>
              <a:gd name="T14" fmla="*/ 0 w 146"/>
              <a:gd name="T15" fmla="*/ 58 h 107"/>
              <a:gd name="T16" fmla="*/ 6 w 146"/>
              <a:gd name="T17" fmla="*/ 85 h 107"/>
              <a:gd name="T18" fmla="*/ 84 w 146"/>
              <a:gd name="T19" fmla="*/ 107 h 107"/>
              <a:gd name="T20" fmla="*/ 83 w 146"/>
              <a:gd name="T21" fmla="*/ 103 h 107"/>
              <a:gd name="T22" fmla="*/ 83 w 146"/>
              <a:gd name="T23" fmla="*/ 91 h 107"/>
              <a:gd name="T24" fmla="*/ 83 w 146"/>
              <a:gd name="T25" fmla="*/ 75 h 107"/>
              <a:gd name="T26" fmla="*/ 86 w 146"/>
              <a:gd name="T27" fmla="*/ 56 h 107"/>
              <a:gd name="T28" fmla="*/ 92 w 146"/>
              <a:gd name="T29" fmla="*/ 40 h 107"/>
              <a:gd name="T30" fmla="*/ 103 w 146"/>
              <a:gd name="T31" fmla="*/ 27 h 107"/>
              <a:gd name="T32" fmla="*/ 121 w 146"/>
              <a:gd name="T33" fmla="*/ 19 h 107"/>
              <a:gd name="T34" fmla="*/ 146 w 146"/>
              <a:gd name="T35" fmla="*/ 23 h 107"/>
              <a:gd name="T36" fmla="*/ 45 w 146"/>
              <a:gd name="T37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6" h="107">
                <a:moveTo>
                  <a:pt x="45" y="0"/>
                </a:moveTo>
                <a:lnTo>
                  <a:pt x="42" y="0"/>
                </a:lnTo>
                <a:lnTo>
                  <a:pt x="35" y="2"/>
                </a:lnTo>
                <a:lnTo>
                  <a:pt x="25" y="6"/>
                </a:lnTo>
                <a:lnTo>
                  <a:pt x="15" y="12"/>
                </a:lnTo>
                <a:lnTo>
                  <a:pt x="6" y="23"/>
                </a:lnTo>
                <a:lnTo>
                  <a:pt x="0" y="38"/>
                </a:lnTo>
                <a:lnTo>
                  <a:pt x="0" y="58"/>
                </a:lnTo>
                <a:lnTo>
                  <a:pt x="6" y="85"/>
                </a:lnTo>
                <a:lnTo>
                  <a:pt x="84" y="107"/>
                </a:lnTo>
                <a:lnTo>
                  <a:pt x="83" y="103"/>
                </a:lnTo>
                <a:lnTo>
                  <a:pt x="83" y="91"/>
                </a:lnTo>
                <a:lnTo>
                  <a:pt x="83" y="75"/>
                </a:lnTo>
                <a:lnTo>
                  <a:pt x="86" y="56"/>
                </a:lnTo>
                <a:lnTo>
                  <a:pt x="92" y="40"/>
                </a:lnTo>
                <a:lnTo>
                  <a:pt x="103" y="27"/>
                </a:lnTo>
                <a:lnTo>
                  <a:pt x="121" y="19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2" name="Freeform 312"/>
          <p:cNvSpPr>
            <a:spLocks/>
          </p:cNvSpPr>
          <p:nvPr/>
        </p:nvSpPr>
        <p:spPr bwMode="auto">
          <a:xfrm>
            <a:off x="8751888" y="5532438"/>
            <a:ext cx="100012" cy="25400"/>
          </a:xfrm>
          <a:custGeom>
            <a:avLst/>
            <a:gdLst>
              <a:gd name="T0" fmla="*/ 0 w 629"/>
              <a:gd name="T1" fmla="*/ 40 h 182"/>
              <a:gd name="T2" fmla="*/ 601 w 629"/>
              <a:gd name="T3" fmla="*/ 182 h 182"/>
              <a:gd name="T4" fmla="*/ 629 w 629"/>
              <a:gd name="T5" fmla="*/ 142 h 182"/>
              <a:gd name="T6" fmla="*/ 29 w 629"/>
              <a:gd name="T7" fmla="*/ 0 h 182"/>
              <a:gd name="T8" fmla="*/ 0 w 629"/>
              <a:gd name="T9" fmla="*/ 4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9" h="182">
                <a:moveTo>
                  <a:pt x="0" y="40"/>
                </a:moveTo>
                <a:lnTo>
                  <a:pt x="601" y="182"/>
                </a:lnTo>
                <a:lnTo>
                  <a:pt x="629" y="142"/>
                </a:lnTo>
                <a:lnTo>
                  <a:pt x="29" y="0"/>
                </a:lnTo>
                <a:lnTo>
                  <a:pt x="0" y="4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3" name="Freeform 313"/>
          <p:cNvSpPr>
            <a:spLocks/>
          </p:cNvSpPr>
          <p:nvPr/>
        </p:nvSpPr>
        <p:spPr bwMode="auto">
          <a:xfrm>
            <a:off x="8751888" y="5543551"/>
            <a:ext cx="95250" cy="22225"/>
          </a:xfrm>
          <a:custGeom>
            <a:avLst/>
            <a:gdLst>
              <a:gd name="T0" fmla="*/ 0 w 606"/>
              <a:gd name="T1" fmla="*/ 28 h 170"/>
              <a:gd name="T2" fmla="*/ 600 w 606"/>
              <a:gd name="T3" fmla="*/ 170 h 170"/>
              <a:gd name="T4" fmla="*/ 606 w 606"/>
              <a:gd name="T5" fmla="*/ 142 h 170"/>
              <a:gd name="T6" fmla="*/ 5 w 606"/>
              <a:gd name="T7" fmla="*/ 0 h 170"/>
              <a:gd name="T8" fmla="*/ 0 w 606"/>
              <a:gd name="T9" fmla="*/ 2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4" name="Freeform 314"/>
          <p:cNvSpPr>
            <a:spLocks/>
          </p:cNvSpPr>
          <p:nvPr/>
        </p:nvSpPr>
        <p:spPr bwMode="auto">
          <a:xfrm>
            <a:off x="8751888" y="5527676"/>
            <a:ext cx="95250" cy="22225"/>
          </a:xfrm>
          <a:custGeom>
            <a:avLst/>
            <a:gdLst>
              <a:gd name="T0" fmla="*/ 0 w 606"/>
              <a:gd name="T1" fmla="*/ 28 h 170"/>
              <a:gd name="T2" fmla="*/ 600 w 606"/>
              <a:gd name="T3" fmla="*/ 170 h 170"/>
              <a:gd name="T4" fmla="*/ 606 w 606"/>
              <a:gd name="T5" fmla="*/ 142 h 170"/>
              <a:gd name="T6" fmla="*/ 5 w 606"/>
              <a:gd name="T7" fmla="*/ 0 h 170"/>
              <a:gd name="T8" fmla="*/ 0 w 606"/>
              <a:gd name="T9" fmla="*/ 2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5" name="AutoShape 315"/>
          <p:cNvSpPr>
            <a:spLocks noChangeAspect="1" noChangeArrowheads="1" noTextEdit="1"/>
          </p:cNvSpPr>
          <p:nvPr/>
        </p:nvSpPr>
        <p:spPr bwMode="auto">
          <a:xfrm>
            <a:off x="8210551" y="5411788"/>
            <a:ext cx="233363" cy="2524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636" name="Freeform 316"/>
          <p:cNvSpPr>
            <a:spLocks/>
          </p:cNvSpPr>
          <p:nvPr/>
        </p:nvSpPr>
        <p:spPr bwMode="auto">
          <a:xfrm>
            <a:off x="8212139" y="5411788"/>
            <a:ext cx="231775" cy="252412"/>
          </a:xfrm>
          <a:custGeom>
            <a:avLst/>
            <a:gdLst>
              <a:gd name="T0" fmla="*/ 653 w 1894"/>
              <a:gd name="T1" fmla="*/ 0 h 1904"/>
              <a:gd name="T2" fmla="*/ 668 w 1894"/>
              <a:gd name="T3" fmla="*/ 0 h 1904"/>
              <a:gd name="T4" fmla="*/ 699 w 1894"/>
              <a:gd name="T5" fmla="*/ 1 h 1904"/>
              <a:gd name="T6" fmla="*/ 742 w 1894"/>
              <a:gd name="T7" fmla="*/ 3 h 1904"/>
              <a:gd name="T8" fmla="*/ 799 w 1894"/>
              <a:gd name="T9" fmla="*/ 6 h 1904"/>
              <a:gd name="T10" fmla="*/ 865 w 1894"/>
              <a:gd name="T11" fmla="*/ 10 h 1904"/>
              <a:gd name="T12" fmla="*/ 941 w 1894"/>
              <a:gd name="T13" fmla="*/ 17 h 1904"/>
              <a:gd name="T14" fmla="*/ 1025 w 1894"/>
              <a:gd name="T15" fmla="*/ 26 h 1904"/>
              <a:gd name="T16" fmla="*/ 1116 w 1894"/>
              <a:gd name="T17" fmla="*/ 38 h 1904"/>
              <a:gd name="T18" fmla="*/ 1213 w 1894"/>
              <a:gd name="T19" fmla="*/ 55 h 1904"/>
              <a:gd name="T20" fmla="*/ 1315 w 1894"/>
              <a:gd name="T21" fmla="*/ 73 h 1904"/>
              <a:gd name="T22" fmla="*/ 1418 w 1894"/>
              <a:gd name="T23" fmla="*/ 97 h 1904"/>
              <a:gd name="T24" fmla="*/ 1525 w 1894"/>
              <a:gd name="T25" fmla="*/ 125 h 1904"/>
              <a:gd name="T26" fmla="*/ 1632 w 1894"/>
              <a:gd name="T27" fmla="*/ 159 h 1904"/>
              <a:gd name="T28" fmla="*/ 1739 w 1894"/>
              <a:gd name="T29" fmla="*/ 197 h 1904"/>
              <a:gd name="T30" fmla="*/ 1843 w 1894"/>
              <a:gd name="T31" fmla="*/ 241 h 1904"/>
              <a:gd name="T32" fmla="*/ 1729 w 1894"/>
              <a:gd name="T33" fmla="*/ 1139 h 1904"/>
              <a:gd name="T34" fmla="*/ 1742 w 1894"/>
              <a:gd name="T35" fmla="*/ 1146 h 1904"/>
              <a:gd name="T36" fmla="*/ 1768 w 1894"/>
              <a:gd name="T37" fmla="*/ 1173 h 1904"/>
              <a:gd name="T38" fmla="*/ 1781 w 1894"/>
              <a:gd name="T39" fmla="*/ 1234 h 1904"/>
              <a:gd name="T40" fmla="*/ 1760 w 1894"/>
              <a:gd name="T41" fmla="*/ 1341 h 1904"/>
              <a:gd name="T42" fmla="*/ 1432 w 1894"/>
              <a:gd name="T43" fmla="*/ 1765 h 1904"/>
              <a:gd name="T44" fmla="*/ 1322 w 1894"/>
              <a:gd name="T45" fmla="*/ 1904 h 1904"/>
              <a:gd name="T46" fmla="*/ 1304 w 1894"/>
              <a:gd name="T47" fmla="*/ 1902 h 1904"/>
              <a:gd name="T48" fmla="*/ 1270 w 1894"/>
              <a:gd name="T49" fmla="*/ 1897 h 1904"/>
              <a:gd name="T50" fmla="*/ 1223 w 1894"/>
              <a:gd name="T51" fmla="*/ 1891 h 1904"/>
              <a:gd name="T52" fmla="*/ 1162 w 1894"/>
              <a:gd name="T53" fmla="*/ 1881 h 1904"/>
              <a:gd name="T54" fmla="*/ 1091 w 1894"/>
              <a:gd name="T55" fmla="*/ 1869 h 1904"/>
              <a:gd name="T56" fmla="*/ 1008 w 1894"/>
              <a:gd name="T57" fmla="*/ 1854 h 1904"/>
              <a:gd name="T58" fmla="*/ 918 w 1894"/>
              <a:gd name="T59" fmla="*/ 1835 h 1904"/>
              <a:gd name="T60" fmla="*/ 820 w 1894"/>
              <a:gd name="T61" fmla="*/ 1813 h 1904"/>
              <a:gd name="T62" fmla="*/ 717 w 1894"/>
              <a:gd name="T63" fmla="*/ 1786 h 1904"/>
              <a:gd name="T64" fmla="*/ 610 w 1894"/>
              <a:gd name="T65" fmla="*/ 1755 h 1904"/>
              <a:gd name="T66" fmla="*/ 501 w 1894"/>
              <a:gd name="T67" fmla="*/ 1720 h 1904"/>
              <a:gd name="T68" fmla="*/ 390 w 1894"/>
              <a:gd name="T69" fmla="*/ 1681 h 1904"/>
              <a:gd name="T70" fmla="*/ 280 w 1894"/>
              <a:gd name="T71" fmla="*/ 1636 h 1904"/>
              <a:gd name="T72" fmla="*/ 172 w 1894"/>
              <a:gd name="T73" fmla="*/ 1585 h 1904"/>
              <a:gd name="T74" fmla="*/ 67 w 1894"/>
              <a:gd name="T75" fmla="*/ 1530 h 1904"/>
              <a:gd name="T76" fmla="*/ 16 w 1894"/>
              <a:gd name="T77" fmla="*/ 1495 h 1904"/>
              <a:gd name="T78" fmla="*/ 8 w 1894"/>
              <a:gd name="T79" fmla="*/ 1457 h 1904"/>
              <a:gd name="T80" fmla="*/ 0 w 1894"/>
              <a:gd name="T81" fmla="*/ 1401 h 1904"/>
              <a:gd name="T82" fmla="*/ 4 w 1894"/>
              <a:gd name="T83" fmla="*/ 1343 h 1904"/>
              <a:gd name="T84" fmla="*/ 388 w 1894"/>
              <a:gd name="T85" fmla="*/ 965 h 1904"/>
              <a:gd name="T86" fmla="*/ 386 w 1894"/>
              <a:gd name="T87" fmla="*/ 952 h 1904"/>
              <a:gd name="T88" fmla="*/ 390 w 1894"/>
              <a:gd name="T89" fmla="*/ 917 h 1904"/>
              <a:gd name="T90" fmla="*/ 412 w 1894"/>
              <a:gd name="T91" fmla="*/ 868 h 1904"/>
              <a:gd name="T92" fmla="*/ 468 w 1894"/>
              <a:gd name="T93" fmla="*/ 814 h 1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894" h="1904">
                <a:moveTo>
                  <a:pt x="651" y="0"/>
                </a:moveTo>
                <a:lnTo>
                  <a:pt x="653" y="0"/>
                </a:lnTo>
                <a:lnTo>
                  <a:pt x="659" y="0"/>
                </a:lnTo>
                <a:lnTo>
                  <a:pt x="668" y="0"/>
                </a:lnTo>
                <a:lnTo>
                  <a:pt x="682" y="0"/>
                </a:lnTo>
                <a:lnTo>
                  <a:pt x="699" y="1"/>
                </a:lnTo>
                <a:lnTo>
                  <a:pt x="720" y="1"/>
                </a:lnTo>
                <a:lnTo>
                  <a:pt x="742" y="3"/>
                </a:lnTo>
                <a:lnTo>
                  <a:pt x="769" y="4"/>
                </a:lnTo>
                <a:lnTo>
                  <a:pt x="799" y="6"/>
                </a:lnTo>
                <a:lnTo>
                  <a:pt x="831" y="8"/>
                </a:lnTo>
                <a:lnTo>
                  <a:pt x="865" y="10"/>
                </a:lnTo>
                <a:lnTo>
                  <a:pt x="902" y="13"/>
                </a:lnTo>
                <a:lnTo>
                  <a:pt x="941" y="17"/>
                </a:lnTo>
                <a:lnTo>
                  <a:pt x="982" y="21"/>
                </a:lnTo>
                <a:lnTo>
                  <a:pt x="1025" y="26"/>
                </a:lnTo>
                <a:lnTo>
                  <a:pt x="1070" y="32"/>
                </a:lnTo>
                <a:lnTo>
                  <a:pt x="1116" y="38"/>
                </a:lnTo>
                <a:lnTo>
                  <a:pt x="1164" y="46"/>
                </a:lnTo>
                <a:lnTo>
                  <a:pt x="1213" y="55"/>
                </a:lnTo>
                <a:lnTo>
                  <a:pt x="1263" y="63"/>
                </a:lnTo>
                <a:lnTo>
                  <a:pt x="1315" y="73"/>
                </a:lnTo>
                <a:lnTo>
                  <a:pt x="1366" y="85"/>
                </a:lnTo>
                <a:lnTo>
                  <a:pt x="1418" y="97"/>
                </a:lnTo>
                <a:lnTo>
                  <a:pt x="1472" y="111"/>
                </a:lnTo>
                <a:lnTo>
                  <a:pt x="1525" y="125"/>
                </a:lnTo>
                <a:lnTo>
                  <a:pt x="1579" y="141"/>
                </a:lnTo>
                <a:lnTo>
                  <a:pt x="1632" y="159"/>
                </a:lnTo>
                <a:lnTo>
                  <a:pt x="1685" y="177"/>
                </a:lnTo>
                <a:lnTo>
                  <a:pt x="1739" y="197"/>
                </a:lnTo>
                <a:lnTo>
                  <a:pt x="1791" y="218"/>
                </a:lnTo>
                <a:lnTo>
                  <a:pt x="1843" y="241"/>
                </a:lnTo>
                <a:lnTo>
                  <a:pt x="1894" y="266"/>
                </a:lnTo>
                <a:lnTo>
                  <a:pt x="1729" y="1139"/>
                </a:lnTo>
                <a:lnTo>
                  <a:pt x="1733" y="1140"/>
                </a:lnTo>
                <a:lnTo>
                  <a:pt x="1742" y="1146"/>
                </a:lnTo>
                <a:lnTo>
                  <a:pt x="1755" y="1156"/>
                </a:lnTo>
                <a:lnTo>
                  <a:pt x="1768" y="1173"/>
                </a:lnTo>
                <a:lnTo>
                  <a:pt x="1778" y="1199"/>
                </a:lnTo>
                <a:lnTo>
                  <a:pt x="1781" y="1234"/>
                </a:lnTo>
                <a:lnTo>
                  <a:pt x="1777" y="1281"/>
                </a:lnTo>
                <a:lnTo>
                  <a:pt x="1760" y="1341"/>
                </a:lnTo>
                <a:lnTo>
                  <a:pt x="1472" y="1765"/>
                </a:lnTo>
                <a:lnTo>
                  <a:pt x="1432" y="1765"/>
                </a:lnTo>
                <a:lnTo>
                  <a:pt x="1324" y="1904"/>
                </a:lnTo>
                <a:lnTo>
                  <a:pt x="1322" y="1904"/>
                </a:lnTo>
                <a:lnTo>
                  <a:pt x="1315" y="1903"/>
                </a:lnTo>
                <a:lnTo>
                  <a:pt x="1304" y="1902"/>
                </a:lnTo>
                <a:lnTo>
                  <a:pt x="1290" y="1900"/>
                </a:lnTo>
                <a:lnTo>
                  <a:pt x="1270" y="1897"/>
                </a:lnTo>
                <a:lnTo>
                  <a:pt x="1249" y="1894"/>
                </a:lnTo>
                <a:lnTo>
                  <a:pt x="1223" y="1891"/>
                </a:lnTo>
                <a:lnTo>
                  <a:pt x="1194" y="1887"/>
                </a:lnTo>
                <a:lnTo>
                  <a:pt x="1162" y="1881"/>
                </a:lnTo>
                <a:lnTo>
                  <a:pt x="1128" y="1876"/>
                </a:lnTo>
                <a:lnTo>
                  <a:pt x="1091" y="1869"/>
                </a:lnTo>
                <a:lnTo>
                  <a:pt x="1050" y="1862"/>
                </a:lnTo>
                <a:lnTo>
                  <a:pt x="1008" y="1854"/>
                </a:lnTo>
                <a:lnTo>
                  <a:pt x="964" y="1845"/>
                </a:lnTo>
                <a:lnTo>
                  <a:pt x="918" y="1835"/>
                </a:lnTo>
                <a:lnTo>
                  <a:pt x="870" y="1824"/>
                </a:lnTo>
                <a:lnTo>
                  <a:pt x="820" y="1813"/>
                </a:lnTo>
                <a:lnTo>
                  <a:pt x="769" y="1800"/>
                </a:lnTo>
                <a:lnTo>
                  <a:pt x="717" y="1786"/>
                </a:lnTo>
                <a:lnTo>
                  <a:pt x="664" y="1772"/>
                </a:lnTo>
                <a:lnTo>
                  <a:pt x="610" y="1755"/>
                </a:lnTo>
                <a:lnTo>
                  <a:pt x="555" y="1738"/>
                </a:lnTo>
                <a:lnTo>
                  <a:pt x="501" y="1720"/>
                </a:lnTo>
                <a:lnTo>
                  <a:pt x="445" y="1701"/>
                </a:lnTo>
                <a:lnTo>
                  <a:pt x="390" y="1681"/>
                </a:lnTo>
                <a:lnTo>
                  <a:pt x="334" y="1659"/>
                </a:lnTo>
                <a:lnTo>
                  <a:pt x="280" y="1636"/>
                </a:lnTo>
                <a:lnTo>
                  <a:pt x="225" y="1611"/>
                </a:lnTo>
                <a:lnTo>
                  <a:pt x="172" y="1585"/>
                </a:lnTo>
                <a:lnTo>
                  <a:pt x="119" y="1559"/>
                </a:lnTo>
                <a:lnTo>
                  <a:pt x="67" y="1530"/>
                </a:lnTo>
                <a:lnTo>
                  <a:pt x="17" y="1500"/>
                </a:lnTo>
                <a:lnTo>
                  <a:pt x="16" y="1495"/>
                </a:lnTo>
                <a:lnTo>
                  <a:pt x="12" y="1480"/>
                </a:lnTo>
                <a:lnTo>
                  <a:pt x="8" y="1457"/>
                </a:lnTo>
                <a:lnTo>
                  <a:pt x="4" y="1430"/>
                </a:lnTo>
                <a:lnTo>
                  <a:pt x="0" y="1401"/>
                </a:lnTo>
                <a:lnTo>
                  <a:pt x="0" y="1370"/>
                </a:lnTo>
                <a:lnTo>
                  <a:pt x="4" y="1343"/>
                </a:lnTo>
                <a:lnTo>
                  <a:pt x="12" y="1319"/>
                </a:lnTo>
                <a:lnTo>
                  <a:pt x="388" y="965"/>
                </a:lnTo>
                <a:lnTo>
                  <a:pt x="387" y="961"/>
                </a:lnTo>
                <a:lnTo>
                  <a:pt x="386" y="952"/>
                </a:lnTo>
                <a:lnTo>
                  <a:pt x="386" y="936"/>
                </a:lnTo>
                <a:lnTo>
                  <a:pt x="390" y="917"/>
                </a:lnTo>
                <a:lnTo>
                  <a:pt x="397" y="893"/>
                </a:lnTo>
                <a:lnTo>
                  <a:pt x="412" y="868"/>
                </a:lnTo>
                <a:lnTo>
                  <a:pt x="435" y="841"/>
                </a:lnTo>
                <a:lnTo>
                  <a:pt x="468" y="814"/>
                </a:lnTo>
                <a:lnTo>
                  <a:pt x="65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7" name="Freeform 317"/>
          <p:cNvSpPr>
            <a:spLocks/>
          </p:cNvSpPr>
          <p:nvPr/>
        </p:nvSpPr>
        <p:spPr bwMode="auto">
          <a:xfrm>
            <a:off x="8240714" y="5572126"/>
            <a:ext cx="134937" cy="42863"/>
          </a:xfrm>
          <a:custGeom>
            <a:avLst/>
            <a:gdLst>
              <a:gd name="T0" fmla="*/ 40 w 1106"/>
              <a:gd name="T1" fmla="*/ 0 h 331"/>
              <a:gd name="T2" fmla="*/ 1106 w 1106"/>
              <a:gd name="T3" fmla="*/ 277 h 331"/>
              <a:gd name="T4" fmla="*/ 1071 w 1106"/>
              <a:gd name="T5" fmla="*/ 331 h 331"/>
              <a:gd name="T6" fmla="*/ 0 w 1106"/>
              <a:gd name="T7" fmla="*/ 36 h 331"/>
              <a:gd name="T8" fmla="*/ 40 w 1106"/>
              <a:gd name="T9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6" h="331">
                <a:moveTo>
                  <a:pt x="40" y="0"/>
                </a:moveTo>
                <a:lnTo>
                  <a:pt x="1106" y="277"/>
                </a:lnTo>
                <a:lnTo>
                  <a:pt x="1071" y="331"/>
                </a:lnTo>
                <a:lnTo>
                  <a:pt x="0" y="36"/>
                </a:lnTo>
                <a:lnTo>
                  <a:pt x="40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8" name="Freeform 318"/>
          <p:cNvSpPr>
            <a:spLocks/>
          </p:cNvSpPr>
          <p:nvPr/>
        </p:nvSpPr>
        <p:spPr bwMode="auto">
          <a:xfrm>
            <a:off x="8218488" y="5591176"/>
            <a:ext cx="157162" cy="66675"/>
          </a:xfrm>
          <a:custGeom>
            <a:avLst/>
            <a:gdLst>
              <a:gd name="T0" fmla="*/ 1282 w 1285"/>
              <a:gd name="T1" fmla="*/ 391 h 505"/>
              <a:gd name="T2" fmla="*/ 1264 w 1285"/>
              <a:gd name="T3" fmla="*/ 389 h 505"/>
              <a:gd name="T4" fmla="*/ 1232 w 1285"/>
              <a:gd name="T5" fmla="*/ 385 h 505"/>
              <a:gd name="T6" fmla="*/ 1183 w 1285"/>
              <a:gd name="T7" fmla="*/ 378 h 505"/>
              <a:gd name="T8" fmla="*/ 1124 w 1285"/>
              <a:gd name="T9" fmla="*/ 369 h 505"/>
              <a:gd name="T10" fmla="*/ 1052 w 1285"/>
              <a:gd name="T11" fmla="*/ 355 h 505"/>
              <a:gd name="T12" fmla="*/ 971 w 1285"/>
              <a:gd name="T13" fmla="*/ 340 h 505"/>
              <a:gd name="T14" fmla="*/ 881 w 1285"/>
              <a:gd name="T15" fmla="*/ 322 h 505"/>
              <a:gd name="T16" fmla="*/ 785 w 1285"/>
              <a:gd name="T17" fmla="*/ 299 h 505"/>
              <a:gd name="T18" fmla="*/ 684 w 1285"/>
              <a:gd name="T19" fmla="*/ 273 h 505"/>
              <a:gd name="T20" fmla="*/ 579 w 1285"/>
              <a:gd name="T21" fmla="*/ 244 h 505"/>
              <a:gd name="T22" fmla="*/ 472 w 1285"/>
              <a:gd name="T23" fmla="*/ 209 h 505"/>
              <a:gd name="T24" fmla="*/ 364 w 1285"/>
              <a:gd name="T25" fmla="*/ 171 h 505"/>
              <a:gd name="T26" fmla="*/ 259 w 1285"/>
              <a:gd name="T27" fmla="*/ 128 h 505"/>
              <a:gd name="T28" fmla="*/ 155 w 1285"/>
              <a:gd name="T29" fmla="*/ 81 h 505"/>
              <a:gd name="T30" fmla="*/ 55 w 1285"/>
              <a:gd name="T31" fmla="*/ 28 h 505"/>
              <a:gd name="T32" fmla="*/ 6 w 1285"/>
              <a:gd name="T33" fmla="*/ 4 h 505"/>
              <a:gd name="T34" fmla="*/ 2 w 1285"/>
              <a:gd name="T35" fmla="*/ 32 h 505"/>
              <a:gd name="T36" fmla="*/ 0 w 1285"/>
              <a:gd name="T37" fmla="*/ 76 h 505"/>
              <a:gd name="T38" fmla="*/ 8 w 1285"/>
              <a:gd name="T39" fmla="*/ 120 h 505"/>
              <a:gd name="T40" fmla="*/ 19 w 1285"/>
              <a:gd name="T41" fmla="*/ 139 h 505"/>
              <a:gd name="T42" fmla="*/ 28 w 1285"/>
              <a:gd name="T43" fmla="*/ 144 h 505"/>
              <a:gd name="T44" fmla="*/ 47 w 1285"/>
              <a:gd name="T45" fmla="*/ 155 h 505"/>
              <a:gd name="T46" fmla="*/ 75 w 1285"/>
              <a:gd name="T47" fmla="*/ 170 h 505"/>
              <a:gd name="T48" fmla="*/ 112 w 1285"/>
              <a:gd name="T49" fmla="*/ 190 h 505"/>
              <a:gd name="T50" fmla="*/ 159 w 1285"/>
              <a:gd name="T51" fmla="*/ 212 h 505"/>
              <a:gd name="T52" fmla="*/ 215 w 1285"/>
              <a:gd name="T53" fmla="*/ 238 h 505"/>
              <a:gd name="T54" fmla="*/ 281 w 1285"/>
              <a:gd name="T55" fmla="*/ 267 h 505"/>
              <a:gd name="T56" fmla="*/ 358 w 1285"/>
              <a:gd name="T57" fmla="*/ 296 h 505"/>
              <a:gd name="T58" fmla="*/ 443 w 1285"/>
              <a:gd name="T59" fmla="*/ 326 h 505"/>
              <a:gd name="T60" fmla="*/ 540 w 1285"/>
              <a:gd name="T61" fmla="*/ 357 h 505"/>
              <a:gd name="T62" fmla="*/ 647 w 1285"/>
              <a:gd name="T63" fmla="*/ 387 h 505"/>
              <a:gd name="T64" fmla="*/ 764 w 1285"/>
              <a:gd name="T65" fmla="*/ 416 h 505"/>
              <a:gd name="T66" fmla="*/ 890 w 1285"/>
              <a:gd name="T67" fmla="*/ 444 h 505"/>
              <a:gd name="T68" fmla="*/ 1028 w 1285"/>
              <a:gd name="T69" fmla="*/ 472 h 505"/>
              <a:gd name="T70" fmla="*/ 1177 w 1285"/>
              <a:gd name="T71" fmla="*/ 494 h 505"/>
              <a:gd name="T72" fmla="*/ 1256 w 1285"/>
              <a:gd name="T73" fmla="*/ 503 h 505"/>
              <a:gd name="T74" fmla="*/ 1265 w 1285"/>
              <a:gd name="T75" fmla="*/ 487 h 505"/>
              <a:gd name="T76" fmla="*/ 1278 w 1285"/>
              <a:gd name="T77" fmla="*/ 456 h 505"/>
              <a:gd name="T78" fmla="*/ 1285 w 1285"/>
              <a:gd name="T79" fmla="*/ 415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85" h="505">
                <a:moveTo>
                  <a:pt x="1284" y="391"/>
                </a:moveTo>
                <a:lnTo>
                  <a:pt x="1282" y="391"/>
                </a:lnTo>
                <a:lnTo>
                  <a:pt x="1275" y="390"/>
                </a:lnTo>
                <a:lnTo>
                  <a:pt x="1264" y="389"/>
                </a:lnTo>
                <a:lnTo>
                  <a:pt x="1250" y="387"/>
                </a:lnTo>
                <a:lnTo>
                  <a:pt x="1232" y="385"/>
                </a:lnTo>
                <a:lnTo>
                  <a:pt x="1209" y="382"/>
                </a:lnTo>
                <a:lnTo>
                  <a:pt x="1183" y="378"/>
                </a:lnTo>
                <a:lnTo>
                  <a:pt x="1155" y="374"/>
                </a:lnTo>
                <a:lnTo>
                  <a:pt x="1124" y="369"/>
                </a:lnTo>
                <a:lnTo>
                  <a:pt x="1089" y="362"/>
                </a:lnTo>
                <a:lnTo>
                  <a:pt x="1052" y="355"/>
                </a:lnTo>
                <a:lnTo>
                  <a:pt x="1013" y="349"/>
                </a:lnTo>
                <a:lnTo>
                  <a:pt x="971" y="340"/>
                </a:lnTo>
                <a:lnTo>
                  <a:pt x="926" y="332"/>
                </a:lnTo>
                <a:lnTo>
                  <a:pt x="881" y="322"/>
                </a:lnTo>
                <a:lnTo>
                  <a:pt x="834" y="311"/>
                </a:lnTo>
                <a:lnTo>
                  <a:pt x="785" y="299"/>
                </a:lnTo>
                <a:lnTo>
                  <a:pt x="735" y="287"/>
                </a:lnTo>
                <a:lnTo>
                  <a:pt x="684" y="273"/>
                </a:lnTo>
                <a:lnTo>
                  <a:pt x="632" y="259"/>
                </a:lnTo>
                <a:lnTo>
                  <a:pt x="579" y="244"/>
                </a:lnTo>
                <a:lnTo>
                  <a:pt x="526" y="228"/>
                </a:lnTo>
                <a:lnTo>
                  <a:pt x="472" y="209"/>
                </a:lnTo>
                <a:lnTo>
                  <a:pt x="419" y="191"/>
                </a:lnTo>
                <a:lnTo>
                  <a:pt x="364" y="171"/>
                </a:lnTo>
                <a:lnTo>
                  <a:pt x="311" y="150"/>
                </a:lnTo>
                <a:lnTo>
                  <a:pt x="259" y="128"/>
                </a:lnTo>
                <a:lnTo>
                  <a:pt x="206" y="105"/>
                </a:lnTo>
                <a:lnTo>
                  <a:pt x="155" y="81"/>
                </a:lnTo>
                <a:lnTo>
                  <a:pt x="104" y="55"/>
                </a:lnTo>
                <a:lnTo>
                  <a:pt x="55" y="28"/>
                </a:lnTo>
                <a:lnTo>
                  <a:pt x="7" y="0"/>
                </a:lnTo>
                <a:lnTo>
                  <a:pt x="6" y="4"/>
                </a:lnTo>
                <a:lnTo>
                  <a:pt x="4" y="15"/>
                </a:lnTo>
                <a:lnTo>
                  <a:pt x="2" y="32"/>
                </a:lnTo>
                <a:lnTo>
                  <a:pt x="0" y="53"/>
                </a:lnTo>
                <a:lnTo>
                  <a:pt x="0" y="76"/>
                </a:lnTo>
                <a:lnTo>
                  <a:pt x="2" y="98"/>
                </a:lnTo>
                <a:lnTo>
                  <a:pt x="8" y="120"/>
                </a:lnTo>
                <a:lnTo>
                  <a:pt x="18" y="137"/>
                </a:lnTo>
                <a:lnTo>
                  <a:pt x="19" y="139"/>
                </a:lnTo>
                <a:lnTo>
                  <a:pt x="22" y="141"/>
                </a:lnTo>
                <a:lnTo>
                  <a:pt x="28" y="144"/>
                </a:lnTo>
                <a:lnTo>
                  <a:pt x="37" y="148"/>
                </a:lnTo>
                <a:lnTo>
                  <a:pt x="47" y="155"/>
                </a:lnTo>
                <a:lnTo>
                  <a:pt x="59" y="162"/>
                </a:lnTo>
                <a:lnTo>
                  <a:pt x="75" y="170"/>
                </a:lnTo>
                <a:lnTo>
                  <a:pt x="92" y="180"/>
                </a:lnTo>
                <a:lnTo>
                  <a:pt x="112" y="190"/>
                </a:lnTo>
                <a:lnTo>
                  <a:pt x="134" y="200"/>
                </a:lnTo>
                <a:lnTo>
                  <a:pt x="159" y="212"/>
                </a:lnTo>
                <a:lnTo>
                  <a:pt x="186" y="225"/>
                </a:lnTo>
                <a:lnTo>
                  <a:pt x="215" y="238"/>
                </a:lnTo>
                <a:lnTo>
                  <a:pt x="247" y="252"/>
                </a:lnTo>
                <a:lnTo>
                  <a:pt x="281" y="267"/>
                </a:lnTo>
                <a:lnTo>
                  <a:pt x="318" y="281"/>
                </a:lnTo>
                <a:lnTo>
                  <a:pt x="358" y="296"/>
                </a:lnTo>
                <a:lnTo>
                  <a:pt x="399" y="311"/>
                </a:lnTo>
                <a:lnTo>
                  <a:pt x="443" y="326"/>
                </a:lnTo>
                <a:lnTo>
                  <a:pt x="491" y="341"/>
                </a:lnTo>
                <a:lnTo>
                  <a:pt x="540" y="357"/>
                </a:lnTo>
                <a:lnTo>
                  <a:pt x="592" y="372"/>
                </a:lnTo>
                <a:lnTo>
                  <a:pt x="647" y="387"/>
                </a:lnTo>
                <a:lnTo>
                  <a:pt x="703" y="402"/>
                </a:lnTo>
                <a:lnTo>
                  <a:pt x="764" y="416"/>
                </a:lnTo>
                <a:lnTo>
                  <a:pt x="826" y="431"/>
                </a:lnTo>
                <a:lnTo>
                  <a:pt x="890" y="444"/>
                </a:lnTo>
                <a:lnTo>
                  <a:pt x="958" y="459"/>
                </a:lnTo>
                <a:lnTo>
                  <a:pt x="1028" y="472"/>
                </a:lnTo>
                <a:lnTo>
                  <a:pt x="1101" y="483"/>
                </a:lnTo>
                <a:lnTo>
                  <a:pt x="1177" y="494"/>
                </a:lnTo>
                <a:lnTo>
                  <a:pt x="1255" y="505"/>
                </a:lnTo>
                <a:lnTo>
                  <a:pt x="1256" y="503"/>
                </a:lnTo>
                <a:lnTo>
                  <a:pt x="1260" y="497"/>
                </a:lnTo>
                <a:lnTo>
                  <a:pt x="1265" y="487"/>
                </a:lnTo>
                <a:lnTo>
                  <a:pt x="1272" y="473"/>
                </a:lnTo>
                <a:lnTo>
                  <a:pt x="1278" y="456"/>
                </a:lnTo>
                <a:lnTo>
                  <a:pt x="1282" y="437"/>
                </a:lnTo>
                <a:lnTo>
                  <a:pt x="1285" y="415"/>
                </a:lnTo>
                <a:lnTo>
                  <a:pt x="1284" y="391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9" name="AutoShape 319"/>
          <p:cNvSpPr>
            <a:spLocks noChangeAspect="1" noChangeArrowheads="1" noTextEdit="1"/>
          </p:cNvSpPr>
          <p:nvPr/>
        </p:nvSpPr>
        <p:spPr bwMode="auto">
          <a:xfrm>
            <a:off x="8170863" y="5322889"/>
            <a:ext cx="254000" cy="3000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640" name="Freeform 320"/>
          <p:cNvSpPr>
            <a:spLocks/>
          </p:cNvSpPr>
          <p:nvPr/>
        </p:nvSpPr>
        <p:spPr bwMode="auto">
          <a:xfrm>
            <a:off x="8223251" y="5341938"/>
            <a:ext cx="36513" cy="49212"/>
          </a:xfrm>
          <a:custGeom>
            <a:avLst/>
            <a:gdLst>
              <a:gd name="T0" fmla="*/ 63 w 179"/>
              <a:gd name="T1" fmla="*/ 28 h 216"/>
              <a:gd name="T2" fmla="*/ 49 w 179"/>
              <a:gd name="T3" fmla="*/ 37 h 216"/>
              <a:gd name="T4" fmla="*/ 38 w 179"/>
              <a:gd name="T5" fmla="*/ 47 h 216"/>
              <a:gd name="T6" fmla="*/ 27 w 179"/>
              <a:gd name="T7" fmla="*/ 59 h 216"/>
              <a:gd name="T8" fmla="*/ 18 w 179"/>
              <a:gd name="T9" fmla="*/ 72 h 216"/>
              <a:gd name="T10" fmla="*/ 10 w 179"/>
              <a:gd name="T11" fmla="*/ 86 h 216"/>
              <a:gd name="T12" fmla="*/ 5 w 179"/>
              <a:gd name="T13" fmla="*/ 101 h 216"/>
              <a:gd name="T14" fmla="*/ 2 w 179"/>
              <a:gd name="T15" fmla="*/ 117 h 216"/>
              <a:gd name="T16" fmla="*/ 0 w 179"/>
              <a:gd name="T17" fmla="*/ 133 h 216"/>
              <a:gd name="T18" fmla="*/ 2 w 179"/>
              <a:gd name="T19" fmla="*/ 155 h 216"/>
              <a:gd name="T20" fmla="*/ 10 w 179"/>
              <a:gd name="T21" fmla="*/ 173 h 216"/>
              <a:gd name="T22" fmla="*/ 23 w 179"/>
              <a:gd name="T23" fmla="*/ 190 h 216"/>
              <a:gd name="T24" fmla="*/ 40 w 179"/>
              <a:gd name="T25" fmla="*/ 201 h 216"/>
              <a:gd name="T26" fmla="*/ 59 w 179"/>
              <a:gd name="T27" fmla="*/ 211 h 216"/>
              <a:gd name="T28" fmla="*/ 79 w 179"/>
              <a:gd name="T29" fmla="*/ 215 h 216"/>
              <a:gd name="T30" fmla="*/ 100 w 179"/>
              <a:gd name="T31" fmla="*/ 216 h 216"/>
              <a:gd name="T32" fmla="*/ 120 w 179"/>
              <a:gd name="T33" fmla="*/ 213 h 216"/>
              <a:gd name="T34" fmla="*/ 124 w 179"/>
              <a:gd name="T35" fmla="*/ 213 h 216"/>
              <a:gd name="T36" fmla="*/ 128 w 179"/>
              <a:gd name="T37" fmla="*/ 211 h 216"/>
              <a:gd name="T38" fmla="*/ 131 w 179"/>
              <a:gd name="T39" fmla="*/ 208 h 216"/>
              <a:gd name="T40" fmla="*/ 132 w 179"/>
              <a:gd name="T41" fmla="*/ 203 h 216"/>
              <a:gd name="T42" fmla="*/ 130 w 179"/>
              <a:gd name="T43" fmla="*/ 198 h 216"/>
              <a:gd name="T44" fmla="*/ 126 w 179"/>
              <a:gd name="T45" fmla="*/ 194 h 216"/>
              <a:gd name="T46" fmla="*/ 121 w 179"/>
              <a:gd name="T47" fmla="*/ 190 h 216"/>
              <a:gd name="T48" fmla="*/ 116 w 179"/>
              <a:gd name="T49" fmla="*/ 187 h 216"/>
              <a:gd name="T50" fmla="*/ 105 w 179"/>
              <a:gd name="T51" fmla="*/ 184 h 216"/>
              <a:gd name="T52" fmla="*/ 95 w 179"/>
              <a:gd name="T53" fmla="*/ 182 h 216"/>
              <a:gd name="T54" fmla="*/ 84 w 179"/>
              <a:gd name="T55" fmla="*/ 180 h 216"/>
              <a:gd name="T56" fmla="*/ 75 w 179"/>
              <a:gd name="T57" fmla="*/ 178 h 216"/>
              <a:gd name="T58" fmla="*/ 65 w 179"/>
              <a:gd name="T59" fmla="*/ 175 h 216"/>
              <a:gd name="T60" fmla="*/ 56 w 179"/>
              <a:gd name="T61" fmla="*/ 170 h 216"/>
              <a:gd name="T62" fmla="*/ 47 w 179"/>
              <a:gd name="T63" fmla="*/ 165 h 216"/>
              <a:gd name="T64" fmla="*/ 39 w 179"/>
              <a:gd name="T65" fmla="*/ 156 h 216"/>
              <a:gd name="T66" fmla="*/ 36 w 179"/>
              <a:gd name="T67" fmla="*/ 120 h 216"/>
              <a:gd name="T68" fmla="*/ 44 w 179"/>
              <a:gd name="T69" fmla="*/ 90 h 216"/>
              <a:gd name="T70" fmla="*/ 61 w 179"/>
              <a:gd name="T71" fmla="*/ 67 h 216"/>
              <a:gd name="T72" fmla="*/ 84 w 179"/>
              <a:gd name="T73" fmla="*/ 47 h 216"/>
              <a:gd name="T74" fmla="*/ 109 w 179"/>
              <a:gd name="T75" fmla="*/ 32 h 216"/>
              <a:gd name="T76" fmla="*/ 136 w 179"/>
              <a:gd name="T77" fmla="*/ 21 h 216"/>
              <a:gd name="T78" fmla="*/ 160 w 179"/>
              <a:gd name="T79" fmla="*/ 12 h 216"/>
              <a:gd name="T80" fmla="*/ 179 w 179"/>
              <a:gd name="T81" fmla="*/ 5 h 216"/>
              <a:gd name="T82" fmla="*/ 167 w 179"/>
              <a:gd name="T83" fmla="*/ 1 h 216"/>
              <a:gd name="T84" fmla="*/ 154 w 179"/>
              <a:gd name="T85" fmla="*/ 0 h 216"/>
              <a:gd name="T86" fmla="*/ 140 w 179"/>
              <a:gd name="T87" fmla="*/ 2 h 216"/>
              <a:gd name="T88" fmla="*/ 124 w 179"/>
              <a:gd name="T89" fmla="*/ 5 h 216"/>
              <a:gd name="T90" fmla="*/ 108 w 179"/>
              <a:gd name="T91" fmla="*/ 10 h 216"/>
              <a:gd name="T92" fmla="*/ 92 w 179"/>
              <a:gd name="T93" fmla="*/ 15 h 216"/>
              <a:gd name="T94" fmla="*/ 77 w 179"/>
              <a:gd name="T95" fmla="*/ 22 h 216"/>
              <a:gd name="T96" fmla="*/ 63 w 179"/>
              <a:gd name="T97" fmla="*/ 28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9" h="216">
                <a:moveTo>
                  <a:pt x="63" y="28"/>
                </a:moveTo>
                <a:lnTo>
                  <a:pt x="49" y="37"/>
                </a:lnTo>
                <a:lnTo>
                  <a:pt x="38" y="47"/>
                </a:lnTo>
                <a:lnTo>
                  <a:pt x="27" y="59"/>
                </a:lnTo>
                <a:lnTo>
                  <a:pt x="18" y="72"/>
                </a:lnTo>
                <a:lnTo>
                  <a:pt x="10" y="86"/>
                </a:lnTo>
                <a:lnTo>
                  <a:pt x="5" y="101"/>
                </a:lnTo>
                <a:lnTo>
                  <a:pt x="2" y="117"/>
                </a:lnTo>
                <a:lnTo>
                  <a:pt x="0" y="133"/>
                </a:lnTo>
                <a:lnTo>
                  <a:pt x="2" y="155"/>
                </a:lnTo>
                <a:lnTo>
                  <a:pt x="10" y="173"/>
                </a:lnTo>
                <a:lnTo>
                  <a:pt x="23" y="190"/>
                </a:lnTo>
                <a:lnTo>
                  <a:pt x="40" y="201"/>
                </a:lnTo>
                <a:lnTo>
                  <a:pt x="59" y="211"/>
                </a:lnTo>
                <a:lnTo>
                  <a:pt x="79" y="215"/>
                </a:lnTo>
                <a:lnTo>
                  <a:pt x="100" y="216"/>
                </a:lnTo>
                <a:lnTo>
                  <a:pt x="120" y="213"/>
                </a:lnTo>
                <a:lnTo>
                  <a:pt x="124" y="213"/>
                </a:lnTo>
                <a:lnTo>
                  <a:pt x="128" y="211"/>
                </a:lnTo>
                <a:lnTo>
                  <a:pt x="131" y="208"/>
                </a:lnTo>
                <a:lnTo>
                  <a:pt x="132" y="203"/>
                </a:lnTo>
                <a:lnTo>
                  <a:pt x="130" y="198"/>
                </a:lnTo>
                <a:lnTo>
                  <a:pt x="126" y="194"/>
                </a:lnTo>
                <a:lnTo>
                  <a:pt x="121" y="190"/>
                </a:lnTo>
                <a:lnTo>
                  <a:pt x="116" y="187"/>
                </a:lnTo>
                <a:lnTo>
                  <a:pt x="105" y="184"/>
                </a:lnTo>
                <a:lnTo>
                  <a:pt x="95" y="182"/>
                </a:lnTo>
                <a:lnTo>
                  <a:pt x="84" y="180"/>
                </a:lnTo>
                <a:lnTo>
                  <a:pt x="75" y="178"/>
                </a:lnTo>
                <a:lnTo>
                  <a:pt x="65" y="175"/>
                </a:lnTo>
                <a:lnTo>
                  <a:pt x="56" y="170"/>
                </a:lnTo>
                <a:lnTo>
                  <a:pt x="47" y="165"/>
                </a:lnTo>
                <a:lnTo>
                  <a:pt x="39" y="156"/>
                </a:lnTo>
                <a:lnTo>
                  <a:pt x="36" y="120"/>
                </a:lnTo>
                <a:lnTo>
                  <a:pt x="44" y="90"/>
                </a:lnTo>
                <a:lnTo>
                  <a:pt x="61" y="67"/>
                </a:lnTo>
                <a:lnTo>
                  <a:pt x="84" y="47"/>
                </a:lnTo>
                <a:lnTo>
                  <a:pt x="109" y="32"/>
                </a:lnTo>
                <a:lnTo>
                  <a:pt x="136" y="21"/>
                </a:lnTo>
                <a:lnTo>
                  <a:pt x="160" y="12"/>
                </a:lnTo>
                <a:lnTo>
                  <a:pt x="179" y="5"/>
                </a:lnTo>
                <a:lnTo>
                  <a:pt x="167" y="1"/>
                </a:lnTo>
                <a:lnTo>
                  <a:pt x="154" y="0"/>
                </a:lnTo>
                <a:lnTo>
                  <a:pt x="140" y="2"/>
                </a:lnTo>
                <a:lnTo>
                  <a:pt x="124" y="5"/>
                </a:lnTo>
                <a:lnTo>
                  <a:pt x="108" y="10"/>
                </a:lnTo>
                <a:lnTo>
                  <a:pt x="92" y="15"/>
                </a:lnTo>
                <a:lnTo>
                  <a:pt x="77" y="22"/>
                </a:lnTo>
                <a:lnTo>
                  <a:pt x="63" y="2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1" name="Freeform 321"/>
          <p:cNvSpPr>
            <a:spLocks/>
          </p:cNvSpPr>
          <p:nvPr/>
        </p:nvSpPr>
        <p:spPr bwMode="auto">
          <a:xfrm>
            <a:off x="8285164" y="5340350"/>
            <a:ext cx="22225" cy="38100"/>
          </a:xfrm>
          <a:custGeom>
            <a:avLst/>
            <a:gdLst>
              <a:gd name="T0" fmla="*/ 96 w 114"/>
              <a:gd name="T1" fmla="*/ 55 h 168"/>
              <a:gd name="T2" fmla="*/ 101 w 114"/>
              <a:gd name="T3" fmla="*/ 72 h 168"/>
              <a:gd name="T4" fmla="*/ 100 w 114"/>
              <a:gd name="T5" fmla="*/ 88 h 168"/>
              <a:gd name="T6" fmla="*/ 92 w 114"/>
              <a:gd name="T7" fmla="*/ 101 h 168"/>
              <a:gd name="T8" fmla="*/ 82 w 114"/>
              <a:gd name="T9" fmla="*/ 112 h 168"/>
              <a:gd name="T10" fmla="*/ 69 w 114"/>
              <a:gd name="T11" fmla="*/ 123 h 168"/>
              <a:gd name="T12" fmla="*/ 54 w 114"/>
              <a:gd name="T13" fmla="*/ 134 h 168"/>
              <a:gd name="T14" fmla="*/ 40 w 114"/>
              <a:gd name="T15" fmla="*/ 143 h 168"/>
              <a:gd name="T16" fmla="*/ 27 w 114"/>
              <a:gd name="T17" fmla="*/ 153 h 168"/>
              <a:gd name="T18" fmla="*/ 25 w 114"/>
              <a:gd name="T19" fmla="*/ 156 h 168"/>
              <a:gd name="T20" fmla="*/ 24 w 114"/>
              <a:gd name="T21" fmla="*/ 158 h 168"/>
              <a:gd name="T22" fmla="*/ 24 w 114"/>
              <a:gd name="T23" fmla="*/ 162 h 168"/>
              <a:gd name="T24" fmla="*/ 25 w 114"/>
              <a:gd name="T25" fmla="*/ 165 h 168"/>
              <a:gd name="T26" fmla="*/ 28 w 114"/>
              <a:gd name="T27" fmla="*/ 167 h 168"/>
              <a:gd name="T28" fmla="*/ 31 w 114"/>
              <a:gd name="T29" fmla="*/ 168 h 168"/>
              <a:gd name="T30" fmla="*/ 33 w 114"/>
              <a:gd name="T31" fmla="*/ 168 h 168"/>
              <a:gd name="T32" fmla="*/ 37 w 114"/>
              <a:gd name="T33" fmla="*/ 167 h 168"/>
              <a:gd name="T34" fmla="*/ 53 w 114"/>
              <a:gd name="T35" fmla="*/ 157 h 168"/>
              <a:gd name="T36" fmla="*/ 69 w 114"/>
              <a:gd name="T37" fmla="*/ 147 h 168"/>
              <a:gd name="T38" fmla="*/ 84 w 114"/>
              <a:gd name="T39" fmla="*/ 135 h 168"/>
              <a:gd name="T40" fmla="*/ 97 w 114"/>
              <a:gd name="T41" fmla="*/ 121 h 168"/>
              <a:gd name="T42" fmla="*/ 107 w 114"/>
              <a:gd name="T43" fmla="*/ 106 h 168"/>
              <a:gd name="T44" fmla="*/ 113 w 114"/>
              <a:gd name="T45" fmla="*/ 89 h 168"/>
              <a:gd name="T46" fmla="*/ 114 w 114"/>
              <a:gd name="T47" fmla="*/ 71 h 168"/>
              <a:gd name="T48" fmla="*/ 110 w 114"/>
              <a:gd name="T49" fmla="*/ 51 h 168"/>
              <a:gd name="T50" fmla="*/ 101 w 114"/>
              <a:gd name="T51" fmla="*/ 36 h 168"/>
              <a:gd name="T52" fmla="*/ 87 w 114"/>
              <a:gd name="T53" fmla="*/ 24 h 168"/>
              <a:gd name="T54" fmla="*/ 70 w 114"/>
              <a:gd name="T55" fmla="*/ 14 h 168"/>
              <a:gd name="T56" fmla="*/ 51 w 114"/>
              <a:gd name="T57" fmla="*/ 7 h 168"/>
              <a:gd name="T58" fmla="*/ 32 w 114"/>
              <a:gd name="T59" fmla="*/ 2 h 168"/>
              <a:gd name="T60" fmla="*/ 17 w 114"/>
              <a:gd name="T61" fmla="*/ 0 h 168"/>
              <a:gd name="T62" fmla="*/ 5 w 114"/>
              <a:gd name="T63" fmla="*/ 0 h 168"/>
              <a:gd name="T64" fmla="*/ 0 w 114"/>
              <a:gd name="T65" fmla="*/ 3 h 168"/>
              <a:gd name="T66" fmla="*/ 12 w 114"/>
              <a:gd name="T67" fmla="*/ 9 h 168"/>
              <a:gd name="T68" fmla="*/ 26 w 114"/>
              <a:gd name="T69" fmla="*/ 13 h 168"/>
              <a:gd name="T70" fmla="*/ 41 w 114"/>
              <a:gd name="T71" fmla="*/ 17 h 168"/>
              <a:gd name="T72" fmla="*/ 54 w 114"/>
              <a:gd name="T73" fmla="*/ 22 h 168"/>
              <a:gd name="T74" fmla="*/ 68 w 114"/>
              <a:gd name="T75" fmla="*/ 27 h 168"/>
              <a:gd name="T76" fmla="*/ 80 w 114"/>
              <a:gd name="T77" fmla="*/ 34 h 168"/>
              <a:gd name="T78" fmla="*/ 89 w 114"/>
              <a:gd name="T79" fmla="*/ 43 h 168"/>
              <a:gd name="T80" fmla="*/ 96 w 114"/>
              <a:gd name="T81" fmla="*/ 55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4" h="168">
                <a:moveTo>
                  <a:pt x="96" y="55"/>
                </a:moveTo>
                <a:lnTo>
                  <a:pt x="101" y="72"/>
                </a:lnTo>
                <a:lnTo>
                  <a:pt x="100" y="88"/>
                </a:lnTo>
                <a:lnTo>
                  <a:pt x="92" y="101"/>
                </a:lnTo>
                <a:lnTo>
                  <a:pt x="82" y="112"/>
                </a:lnTo>
                <a:lnTo>
                  <a:pt x="69" y="123"/>
                </a:lnTo>
                <a:lnTo>
                  <a:pt x="54" y="134"/>
                </a:lnTo>
                <a:lnTo>
                  <a:pt x="40" y="143"/>
                </a:lnTo>
                <a:lnTo>
                  <a:pt x="27" y="153"/>
                </a:lnTo>
                <a:lnTo>
                  <a:pt x="25" y="156"/>
                </a:lnTo>
                <a:lnTo>
                  <a:pt x="24" y="158"/>
                </a:lnTo>
                <a:lnTo>
                  <a:pt x="24" y="162"/>
                </a:lnTo>
                <a:lnTo>
                  <a:pt x="25" y="165"/>
                </a:lnTo>
                <a:lnTo>
                  <a:pt x="28" y="167"/>
                </a:lnTo>
                <a:lnTo>
                  <a:pt x="31" y="168"/>
                </a:lnTo>
                <a:lnTo>
                  <a:pt x="33" y="168"/>
                </a:lnTo>
                <a:lnTo>
                  <a:pt x="37" y="167"/>
                </a:lnTo>
                <a:lnTo>
                  <a:pt x="53" y="157"/>
                </a:lnTo>
                <a:lnTo>
                  <a:pt x="69" y="147"/>
                </a:lnTo>
                <a:lnTo>
                  <a:pt x="84" y="135"/>
                </a:lnTo>
                <a:lnTo>
                  <a:pt x="97" y="121"/>
                </a:lnTo>
                <a:lnTo>
                  <a:pt x="107" y="106"/>
                </a:lnTo>
                <a:lnTo>
                  <a:pt x="113" y="89"/>
                </a:lnTo>
                <a:lnTo>
                  <a:pt x="114" y="71"/>
                </a:lnTo>
                <a:lnTo>
                  <a:pt x="110" y="51"/>
                </a:lnTo>
                <a:lnTo>
                  <a:pt x="101" y="36"/>
                </a:lnTo>
                <a:lnTo>
                  <a:pt x="87" y="24"/>
                </a:lnTo>
                <a:lnTo>
                  <a:pt x="70" y="14"/>
                </a:lnTo>
                <a:lnTo>
                  <a:pt x="51" y="7"/>
                </a:lnTo>
                <a:lnTo>
                  <a:pt x="32" y="2"/>
                </a:lnTo>
                <a:lnTo>
                  <a:pt x="17" y="0"/>
                </a:lnTo>
                <a:lnTo>
                  <a:pt x="5" y="0"/>
                </a:lnTo>
                <a:lnTo>
                  <a:pt x="0" y="3"/>
                </a:lnTo>
                <a:lnTo>
                  <a:pt x="12" y="9"/>
                </a:lnTo>
                <a:lnTo>
                  <a:pt x="26" y="13"/>
                </a:lnTo>
                <a:lnTo>
                  <a:pt x="41" y="17"/>
                </a:lnTo>
                <a:lnTo>
                  <a:pt x="54" y="22"/>
                </a:lnTo>
                <a:lnTo>
                  <a:pt x="68" y="27"/>
                </a:lnTo>
                <a:lnTo>
                  <a:pt x="80" y="34"/>
                </a:lnTo>
                <a:lnTo>
                  <a:pt x="89" y="43"/>
                </a:lnTo>
                <a:lnTo>
                  <a:pt x="96" y="55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2" name="Freeform 322"/>
          <p:cNvSpPr>
            <a:spLocks/>
          </p:cNvSpPr>
          <p:nvPr/>
        </p:nvSpPr>
        <p:spPr bwMode="auto">
          <a:xfrm>
            <a:off x="8201025" y="5332414"/>
            <a:ext cx="58738" cy="79375"/>
          </a:xfrm>
          <a:custGeom>
            <a:avLst/>
            <a:gdLst>
              <a:gd name="T0" fmla="*/ 90 w 289"/>
              <a:gd name="T1" fmla="*/ 65 h 351"/>
              <a:gd name="T2" fmla="*/ 48 w 289"/>
              <a:gd name="T3" fmla="*/ 106 h 351"/>
              <a:gd name="T4" fmla="*/ 15 w 289"/>
              <a:gd name="T5" fmla="*/ 155 h 351"/>
              <a:gd name="T6" fmla="*/ 0 w 289"/>
              <a:gd name="T7" fmla="*/ 210 h 351"/>
              <a:gd name="T8" fmla="*/ 3 w 289"/>
              <a:gd name="T9" fmla="*/ 248 h 351"/>
              <a:gd name="T10" fmla="*/ 8 w 289"/>
              <a:gd name="T11" fmla="*/ 262 h 351"/>
              <a:gd name="T12" fmla="*/ 17 w 289"/>
              <a:gd name="T13" fmla="*/ 276 h 351"/>
              <a:gd name="T14" fmla="*/ 29 w 289"/>
              <a:gd name="T15" fmla="*/ 288 h 351"/>
              <a:gd name="T16" fmla="*/ 50 w 289"/>
              <a:gd name="T17" fmla="*/ 301 h 351"/>
              <a:gd name="T18" fmla="*/ 77 w 289"/>
              <a:gd name="T19" fmla="*/ 315 h 351"/>
              <a:gd name="T20" fmla="*/ 107 w 289"/>
              <a:gd name="T21" fmla="*/ 326 h 351"/>
              <a:gd name="T22" fmla="*/ 136 w 289"/>
              <a:gd name="T23" fmla="*/ 334 h 351"/>
              <a:gd name="T24" fmla="*/ 167 w 289"/>
              <a:gd name="T25" fmla="*/ 341 h 351"/>
              <a:gd name="T26" fmla="*/ 197 w 289"/>
              <a:gd name="T27" fmla="*/ 345 h 351"/>
              <a:gd name="T28" fmla="*/ 228 w 289"/>
              <a:gd name="T29" fmla="*/ 348 h 351"/>
              <a:gd name="T30" fmla="*/ 259 w 289"/>
              <a:gd name="T31" fmla="*/ 350 h 351"/>
              <a:gd name="T32" fmla="*/ 279 w 289"/>
              <a:gd name="T33" fmla="*/ 351 h 351"/>
              <a:gd name="T34" fmla="*/ 286 w 289"/>
              <a:gd name="T35" fmla="*/ 345 h 351"/>
              <a:gd name="T36" fmla="*/ 289 w 289"/>
              <a:gd name="T37" fmla="*/ 335 h 351"/>
              <a:gd name="T38" fmla="*/ 282 w 289"/>
              <a:gd name="T39" fmla="*/ 328 h 351"/>
              <a:gd name="T40" fmla="*/ 263 w 289"/>
              <a:gd name="T41" fmla="*/ 322 h 351"/>
              <a:gd name="T42" fmla="*/ 236 w 289"/>
              <a:gd name="T43" fmla="*/ 317 h 351"/>
              <a:gd name="T44" fmla="*/ 208 w 289"/>
              <a:gd name="T45" fmla="*/ 313 h 351"/>
              <a:gd name="T46" fmla="*/ 179 w 289"/>
              <a:gd name="T47" fmla="*/ 308 h 351"/>
              <a:gd name="T48" fmla="*/ 152 w 289"/>
              <a:gd name="T49" fmla="*/ 303 h 351"/>
              <a:gd name="T50" fmla="*/ 125 w 289"/>
              <a:gd name="T51" fmla="*/ 296 h 351"/>
              <a:gd name="T52" fmla="*/ 98 w 289"/>
              <a:gd name="T53" fmla="*/ 287 h 351"/>
              <a:gd name="T54" fmla="*/ 72 w 289"/>
              <a:gd name="T55" fmla="*/ 276 h 351"/>
              <a:gd name="T56" fmla="*/ 49 w 289"/>
              <a:gd name="T57" fmla="*/ 261 h 351"/>
              <a:gd name="T58" fmla="*/ 34 w 289"/>
              <a:gd name="T59" fmla="*/ 241 h 351"/>
              <a:gd name="T60" fmla="*/ 30 w 289"/>
              <a:gd name="T61" fmla="*/ 215 h 351"/>
              <a:gd name="T62" fmla="*/ 34 w 289"/>
              <a:gd name="T63" fmla="*/ 186 h 351"/>
              <a:gd name="T64" fmla="*/ 46 w 289"/>
              <a:gd name="T65" fmla="*/ 158 h 351"/>
              <a:gd name="T66" fmla="*/ 64 w 289"/>
              <a:gd name="T67" fmla="*/ 128 h 351"/>
              <a:gd name="T68" fmla="*/ 85 w 289"/>
              <a:gd name="T69" fmla="*/ 102 h 351"/>
              <a:gd name="T70" fmla="*/ 110 w 289"/>
              <a:gd name="T71" fmla="*/ 77 h 351"/>
              <a:gd name="T72" fmla="*/ 137 w 289"/>
              <a:gd name="T73" fmla="*/ 53 h 351"/>
              <a:gd name="T74" fmla="*/ 175 w 289"/>
              <a:gd name="T75" fmla="*/ 35 h 351"/>
              <a:gd name="T76" fmla="*/ 213 w 289"/>
              <a:gd name="T77" fmla="*/ 19 h 351"/>
              <a:gd name="T78" fmla="*/ 237 w 289"/>
              <a:gd name="T79" fmla="*/ 6 h 351"/>
              <a:gd name="T80" fmla="*/ 230 w 289"/>
              <a:gd name="T81" fmla="*/ 0 h 351"/>
              <a:gd name="T82" fmla="*/ 198 w 289"/>
              <a:gd name="T83" fmla="*/ 4 h 351"/>
              <a:gd name="T84" fmla="*/ 161 w 289"/>
              <a:gd name="T85" fmla="*/ 17 h 351"/>
              <a:gd name="T86" fmla="*/ 127 w 289"/>
              <a:gd name="T87" fmla="*/ 35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1">
                <a:moveTo>
                  <a:pt x="112" y="46"/>
                </a:moveTo>
                <a:lnTo>
                  <a:pt x="90" y="65"/>
                </a:lnTo>
                <a:lnTo>
                  <a:pt x="68" y="84"/>
                </a:lnTo>
                <a:lnTo>
                  <a:pt x="48" y="106"/>
                </a:lnTo>
                <a:lnTo>
                  <a:pt x="30" y="130"/>
                </a:lnTo>
                <a:lnTo>
                  <a:pt x="15" y="155"/>
                </a:lnTo>
                <a:lnTo>
                  <a:pt x="5" y="181"/>
                </a:lnTo>
                <a:lnTo>
                  <a:pt x="0" y="210"/>
                </a:lnTo>
                <a:lnTo>
                  <a:pt x="1" y="240"/>
                </a:lnTo>
                <a:lnTo>
                  <a:pt x="3" y="248"/>
                </a:lnTo>
                <a:lnTo>
                  <a:pt x="5" y="256"/>
                </a:lnTo>
                <a:lnTo>
                  <a:pt x="8" y="262"/>
                </a:lnTo>
                <a:lnTo>
                  <a:pt x="12" y="270"/>
                </a:lnTo>
                <a:lnTo>
                  <a:pt x="17" y="276"/>
                </a:lnTo>
                <a:lnTo>
                  <a:pt x="24" y="283"/>
                </a:lnTo>
                <a:lnTo>
                  <a:pt x="29" y="288"/>
                </a:lnTo>
                <a:lnTo>
                  <a:pt x="36" y="292"/>
                </a:lnTo>
                <a:lnTo>
                  <a:pt x="50" y="301"/>
                </a:lnTo>
                <a:lnTo>
                  <a:pt x="64" y="308"/>
                </a:lnTo>
                <a:lnTo>
                  <a:pt x="77" y="315"/>
                </a:lnTo>
                <a:lnTo>
                  <a:pt x="92" y="320"/>
                </a:lnTo>
                <a:lnTo>
                  <a:pt x="107" y="326"/>
                </a:lnTo>
                <a:lnTo>
                  <a:pt x="121" y="330"/>
                </a:lnTo>
                <a:lnTo>
                  <a:pt x="136" y="334"/>
                </a:lnTo>
                <a:lnTo>
                  <a:pt x="151" y="337"/>
                </a:lnTo>
                <a:lnTo>
                  <a:pt x="167" y="341"/>
                </a:lnTo>
                <a:lnTo>
                  <a:pt x="181" y="343"/>
                </a:lnTo>
                <a:lnTo>
                  <a:pt x="197" y="345"/>
                </a:lnTo>
                <a:lnTo>
                  <a:pt x="213" y="347"/>
                </a:lnTo>
                <a:lnTo>
                  <a:pt x="228" y="348"/>
                </a:lnTo>
                <a:lnTo>
                  <a:pt x="243" y="349"/>
                </a:lnTo>
                <a:lnTo>
                  <a:pt x="259" y="350"/>
                </a:lnTo>
                <a:lnTo>
                  <a:pt x="274" y="351"/>
                </a:lnTo>
                <a:lnTo>
                  <a:pt x="279" y="351"/>
                </a:lnTo>
                <a:lnTo>
                  <a:pt x="283" y="349"/>
                </a:lnTo>
                <a:lnTo>
                  <a:pt x="286" y="345"/>
                </a:lnTo>
                <a:lnTo>
                  <a:pt x="289" y="341"/>
                </a:lnTo>
                <a:lnTo>
                  <a:pt x="289" y="335"/>
                </a:lnTo>
                <a:lnTo>
                  <a:pt x="286" y="331"/>
                </a:lnTo>
                <a:lnTo>
                  <a:pt x="282" y="328"/>
                </a:lnTo>
                <a:lnTo>
                  <a:pt x="277" y="326"/>
                </a:lnTo>
                <a:lnTo>
                  <a:pt x="263" y="322"/>
                </a:lnTo>
                <a:lnTo>
                  <a:pt x="250" y="320"/>
                </a:lnTo>
                <a:lnTo>
                  <a:pt x="236" y="317"/>
                </a:lnTo>
                <a:lnTo>
                  <a:pt x="221" y="315"/>
                </a:lnTo>
                <a:lnTo>
                  <a:pt x="208" y="313"/>
                </a:lnTo>
                <a:lnTo>
                  <a:pt x="194" y="311"/>
                </a:lnTo>
                <a:lnTo>
                  <a:pt x="179" y="308"/>
                </a:lnTo>
                <a:lnTo>
                  <a:pt x="166" y="305"/>
                </a:lnTo>
                <a:lnTo>
                  <a:pt x="152" y="303"/>
                </a:lnTo>
                <a:lnTo>
                  <a:pt x="138" y="300"/>
                </a:lnTo>
                <a:lnTo>
                  <a:pt x="125" y="296"/>
                </a:lnTo>
                <a:lnTo>
                  <a:pt x="111" y="292"/>
                </a:lnTo>
                <a:lnTo>
                  <a:pt x="98" y="287"/>
                </a:lnTo>
                <a:lnTo>
                  <a:pt x="85" y="282"/>
                </a:lnTo>
                <a:lnTo>
                  <a:pt x="72" y="276"/>
                </a:lnTo>
                <a:lnTo>
                  <a:pt x="59" y="269"/>
                </a:lnTo>
                <a:lnTo>
                  <a:pt x="49" y="261"/>
                </a:lnTo>
                <a:lnTo>
                  <a:pt x="41" y="252"/>
                </a:lnTo>
                <a:lnTo>
                  <a:pt x="34" y="241"/>
                </a:lnTo>
                <a:lnTo>
                  <a:pt x="31" y="228"/>
                </a:lnTo>
                <a:lnTo>
                  <a:pt x="30" y="215"/>
                </a:lnTo>
                <a:lnTo>
                  <a:pt x="31" y="201"/>
                </a:lnTo>
                <a:lnTo>
                  <a:pt x="34" y="186"/>
                </a:lnTo>
                <a:lnTo>
                  <a:pt x="38" y="174"/>
                </a:lnTo>
                <a:lnTo>
                  <a:pt x="46" y="158"/>
                </a:lnTo>
                <a:lnTo>
                  <a:pt x="54" y="142"/>
                </a:lnTo>
                <a:lnTo>
                  <a:pt x="64" y="128"/>
                </a:lnTo>
                <a:lnTo>
                  <a:pt x="74" y="115"/>
                </a:lnTo>
                <a:lnTo>
                  <a:pt x="85" y="102"/>
                </a:lnTo>
                <a:lnTo>
                  <a:pt x="96" y="89"/>
                </a:lnTo>
                <a:lnTo>
                  <a:pt x="110" y="77"/>
                </a:lnTo>
                <a:lnTo>
                  <a:pt x="124" y="64"/>
                </a:lnTo>
                <a:lnTo>
                  <a:pt x="137" y="53"/>
                </a:lnTo>
                <a:lnTo>
                  <a:pt x="155" y="43"/>
                </a:lnTo>
                <a:lnTo>
                  <a:pt x="175" y="35"/>
                </a:lnTo>
                <a:lnTo>
                  <a:pt x="195" y="26"/>
                </a:lnTo>
                <a:lnTo>
                  <a:pt x="213" y="19"/>
                </a:lnTo>
                <a:lnTo>
                  <a:pt x="228" y="12"/>
                </a:lnTo>
                <a:lnTo>
                  <a:pt x="237" y="6"/>
                </a:lnTo>
                <a:lnTo>
                  <a:pt x="240" y="2"/>
                </a:lnTo>
                <a:lnTo>
                  <a:pt x="230" y="0"/>
                </a:lnTo>
                <a:lnTo>
                  <a:pt x="215" y="1"/>
                </a:lnTo>
                <a:lnTo>
                  <a:pt x="198" y="4"/>
                </a:lnTo>
                <a:lnTo>
                  <a:pt x="180" y="9"/>
                </a:lnTo>
                <a:lnTo>
                  <a:pt x="161" y="17"/>
                </a:lnTo>
                <a:lnTo>
                  <a:pt x="144" y="25"/>
                </a:lnTo>
                <a:lnTo>
                  <a:pt x="127" y="35"/>
                </a:lnTo>
                <a:lnTo>
                  <a:pt x="112" y="46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3" name="Freeform 323"/>
          <p:cNvSpPr>
            <a:spLocks/>
          </p:cNvSpPr>
          <p:nvPr/>
        </p:nvSpPr>
        <p:spPr bwMode="auto">
          <a:xfrm>
            <a:off x="8281988" y="5329239"/>
            <a:ext cx="50800" cy="53975"/>
          </a:xfrm>
          <a:custGeom>
            <a:avLst/>
            <a:gdLst>
              <a:gd name="T0" fmla="*/ 210 w 254"/>
              <a:gd name="T1" fmla="*/ 71 h 234"/>
              <a:gd name="T2" fmla="*/ 222 w 254"/>
              <a:gd name="T3" fmla="*/ 84 h 234"/>
              <a:gd name="T4" fmla="*/ 229 w 254"/>
              <a:gd name="T5" fmla="*/ 99 h 234"/>
              <a:gd name="T6" fmla="*/ 232 w 254"/>
              <a:gd name="T7" fmla="*/ 115 h 234"/>
              <a:gd name="T8" fmla="*/ 232 w 254"/>
              <a:gd name="T9" fmla="*/ 132 h 234"/>
              <a:gd name="T10" fmla="*/ 230 w 254"/>
              <a:gd name="T11" fmla="*/ 146 h 234"/>
              <a:gd name="T12" fmla="*/ 226 w 254"/>
              <a:gd name="T13" fmla="*/ 158 h 234"/>
              <a:gd name="T14" fmla="*/ 219 w 254"/>
              <a:gd name="T15" fmla="*/ 170 h 234"/>
              <a:gd name="T16" fmla="*/ 211 w 254"/>
              <a:gd name="T17" fmla="*/ 179 h 234"/>
              <a:gd name="T18" fmla="*/ 202 w 254"/>
              <a:gd name="T19" fmla="*/ 190 h 234"/>
              <a:gd name="T20" fmla="*/ 193 w 254"/>
              <a:gd name="T21" fmla="*/ 199 h 234"/>
              <a:gd name="T22" fmla="*/ 183 w 254"/>
              <a:gd name="T23" fmla="*/ 208 h 234"/>
              <a:gd name="T24" fmla="*/ 174 w 254"/>
              <a:gd name="T25" fmla="*/ 218 h 234"/>
              <a:gd name="T26" fmla="*/ 172 w 254"/>
              <a:gd name="T27" fmla="*/ 221 h 234"/>
              <a:gd name="T28" fmla="*/ 172 w 254"/>
              <a:gd name="T29" fmla="*/ 224 h 234"/>
              <a:gd name="T30" fmla="*/ 172 w 254"/>
              <a:gd name="T31" fmla="*/ 227 h 234"/>
              <a:gd name="T32" fmla="*/ 174 w 254"/>
              <a:gd name="T33" fmla="*/ 231 h 234"/>
              <a:gd name="T34" fmla="*/ 177 w 254"/>
              <a:gd name="T35" fmla="*/ 233 h 234"/>
              <a:gd name="T36" fmla="*/ 181 w 254"/>
              <a:gd name="T37" fmla="*/ 234 h 234"/>
              <a:gd name="T38" fmla="*/ 184 w 254"/>
              <a:gd name="T39" fmla="*/ 233 h 234"/>
              <a:gd name="T40" fmla="*/ 187 w 254"/>
              <a:gd name="T41" fmla="*/ 231 h 234"/>
              <a:gd name="T42" fmla="*/ 208 w 254"/>
              <a:gd name="T43" fmla="*/ 217 h 234"/>
              <a:gd name="T44" fmla="*/ 226 w 254"/>
              <a:gd name="T45" fmla="*/ 199 h 234"/>
              <a:gd name="T46" fmla="*/ 240 w 254"/>
              <a:gd name="T47" fmla="*/ 178 h 234"/>
              <a:gd name="T48" fmla="*/ 249 w 254"/>
              <a:gd name="T49" fmla="*/ 155 h 234"/>
              <a:gd name="T50" fmla="*/ 254 w 254"/>
              <a:gd name="T51" fmla="*/ 131 h 234"/>
              <a:gd name="T52" fmla="*/ 251 w 254"/>
              <a:gd name="T53" fmla="*/ 107 h 234"/>
              <a:gd name="T54" fmla="*/ 243 w 254"/>
              <a:gd name="T55" fmla="*/ 84 h 234"/>
              <a:gd name="T56" fmla="*/ 226 w 254"/>
              <a:gd name="T57" fmla="*/ 64 h 234"/>
              <a:gd name="T58" fmla="*/ 214 w 254"/>
              <a:gd name="T59" fmla="*/ 53 h 234"/>
              <a:gd name="T60" fmla="*/ 199 w 254"/>
              <a:gd name="T61" fmla="*/ 45 h 234"/>
              <a:gd name="T62" fmla="*/ 183 w 254"/>
              <a:gd name="T63" fmla="*/ 36 h 234"/>
              <a:gd name="T64" fmla="*/ 165 w 254"/>
              <a:gd name="T65" fmla="*/ 29 h 234"/>
              <a:gd name="T66" fmla="*/ 147 w 254"/>
              <a:gd name="T67" fmla="*/ 21 h 234"/>
              <a:gd name="T68" fmla="*/ 129 w 254"/>
              <a:gd name="T69" fmla="*/ 16 h 234"/>
              <a:gd name="T70" fmla="*/ 111 w 254"/>
              <a:gd name="T71" fmla="*/ 12 h 234"/>
              <a:gd name="T72" fmla="*/ 93 w 254"/>
              <a:gd name="T73" fmla="*/ 7 h 234"/>
              <a:gd name="T74" fmla="*/ 75 w 254"/>
              <a:gd name="T75" fmla="*/ 4 h 234"/>
              <a:gd name="T76" fmla="*/ 59 w 254"/>
              <a:gd name="T77" fmla="*/ 2 h 234"/>
              <a:gd name="T78" fmla="*/ 43 w 254"/>
              <a:gd name="T79" fmla="*/ 0 h 234"/>
              <a:gd name="T80" fmla="*/ 31 w 254"/>
              <a:gd name="T81" fmla="*/ 0 h 234"/>
              <a:gd name="T82" fmla="*/ 19 w 254"/>
              <a:gd name="T83" fmla="*/ 0 h 234"/>
              <a:gd name="T84" fmla="*/ 10 w 254"/>
              <a:gd name="T85" fmla="*/ 0 h 234"/>
              <a:gd name="T86" fmla="*/ 3 w 254"/>
              <a:gd name="T87" fmla="*/ 2 h 234"/>
              <a:gd name="T88" fmla="*/ 0 w 254"/>
              <a:gd name="T89" fmla="*/ 4 h 234"/>
              <a:gd name="T90" fmla="*/ 11 w 254"/>
              <a:gd name="T91" fmla="*/ 6 h 234"/>
              <a:gd name="T92" fmla="*/ 21 w 254"/>
              <a:gd name="T93" fmla="*/ 7 h 234"/>
              <a:gd name="T94" fmla="*/ 34 w 254"/>
              <a:gd name="T95" fmla="*/ 9 h 234"/>
              <a:gd name="T96" fmla="*/ 46 w 254"/>
              <a:gd name="T97" fmla="*/ 12 h 234"/>
              <a:gd name="T98" fmla="*/ 59 w 254"/>
              <a:gd name="T99" fmla="*/ 15 h 234"/>
              <a:gd name="T100" fmla="*/ 74 w 254"/>
              <a:gd name="T101" fmla="*/ 17 h 234"/>
              <a:gd name="T102" fmla="*/ 87 w 254"/>
              <a:gd name="T103" fmla="*/ 20 h 234"/>
              <a:gd name="T104" fmla="*/ 102 w 254"/>
              <a:gd name="T105" fmla="*/ 23 h 234"/>
              <a:gd name="T106" fmla="*/ 116 w 254"/>
              <a:gd name="T107" fmla="*/ 28 h 234"/>
              <a:gd name="T108" fmla="*/ 131 w 254"/>
              <a:gd name="T109" fmla="*/ 32 h 234"/>
              <a:gd name="T110" fmla="*/ 145 w 254"/>
              <a:gd name="T111" fmla="*/ 36 h 234"/>
              <a:gd name="T112" fmla="*/ 159 w 254"/>
              <a:gd name="T113" fmla="*/ 42 h 234"/>
              <a:gd name="T114" fmla="*/ 173 w 254"/>
              <a:gd name="T115" fmla="*/ 48 h 234"/>
              <a:gd name="T116" fmla="*/ 186 w 254"/>
              <a:gd name="T117" fmla="*/ 55 h 234"/>
              <a:gd name="T118" fmla="*/ 199 w 254"/>
              <a:gd name="T119" fmla="*/ 63 h 234"/>
              <a:gd name="T120" fmla="*/ 210 w 254"/>
              <a:gd name="T121" fmla="*/ 71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4" h="234">
                <a:moveTo>
                  <a:pt x="210" y="71"/>
                </a:moveTo>
                <a:lnTo>
                  <a:pt x="222" y="84"/>
                </a:lnTo>
                <a:lnTo>
                  <a:pt x="229" y="99"/>
                </a:lnTo>
                <a:lnTo>
                  <a:pt x="232" y="115"/>
                </a:lnTo>
                <a:lnTo>
                  <a:pt x="232" y="132"/>
                </a:lnTo>
                <a:lnTo>
                  <a:pt x="230" y="146"/>
                </a:lnTo>
                <a:lnTo>
                  <a:pt x="226" y="158"/>
                </a:lnTo>
                <a:lnTo>
                  <a:pt x="219" y="170"/>
                </a:lnTo>
                <a:lnTo>
                  <a:pt x="211" y="179"/>
                </a:lnTo>
                <a:lnTo>
                  <a:pt x="202" y="190"/>
                </a:lnTo>
                <a:lnTo>
                  <a:pt x="193" y="199"/>
                </a:lnTo>
                <a:lnTo>
                  <a:pt x="183" y="208"/>
                </a:lnTo>
                <a:lnTo>
                  <a:pt x="174" y="218"/>
                </a:lnTo>
                <a:lnTo>
                  <a:pt x="172" y="221"/>
                </a:lnTo>
                <a:lnTo>
                  <a:pt x="172" y="224"/>
                </a:lnTo>
                <a:lnTo>
                  <a:pt x="172" y="227"/>
                </a:lnTo>
                <a:lnTo>
                  <a:pt x="174" y="231"/>
                </a:lnTo>
                <a:lnTo>
                  <a:pt x="177" y="233"/>
                </a:lnTo>
                <a:lnTo>
                  <a:pt x="181" y="234"/>
                </a:lnTo>
                <a:lnTo>
                  <a:pt x="184" y="233"/>
                </a:lnTo>
                <a:lnTo>
                  <a:pt x="187" y="231"/>
                </a:lnTo>
                <a:lnTo>
                  <a:pt x="208" y="217"/>
                </a:lnTo>
                <a:lnTo>
                  <a:pt x="226" y="199"/>
                </a:lnTo>
                <a:lnTo>
                  <a:pt x="240" y="178"/>
                </a:lnTo>
                <a:lnTo>
                  <a:pt x="249" y="155"/>
                </a:lnTo>
                <a:lnTo>
                  <a:pt x="254" y="131"/>
                </a:lnTo>
                <a:lnTo>
                  <a:pt x="251" y="107"/>
                </a:lnTo>
                <a:lnTo>
                  <a:pt x="243" y="84"/>
                </a:lnTo>
                <a:lnTo>
                  <a:pt x="226" y="64"/>
                </a:lnTo>
                <a:lnTo>
                  <a:pt x="214" y="53"/>
                </a:lnTo>
                <a:lnTo>
                  <a:pt x="199" y="45"/>
                </a:lnTo>
                <a:lnTo>
                  <a:pt x="183" y="36"/>
                </a:lnTo>
                <a:lnTo>
                  <a:pt x="165" y="29"/>
                </a:lnTo>
                <a:lnTo>
                  <a:pt x="147" y="21"/>
                </a:lnTo>
                <a:lnTo>
                  <a:pt x="129" y="16"/>
                </a:lnTo>
                <a:lnTo>
                  <a:pt x="111" y="12"/>
                </a:lnTo>
                <a:lnTo>
                  <a:pt x="93" y="7"/>
                </a:lnTo>
                <a:lnTo>
                  <a:pt x="75" y="4"/>
                </a:lnTo>
                <a:lnTo>
                  <a:pt x="59" y="2"/>
                </a:lnTo>
                <a:lnTo>
                  <a:pt x="43" y="0"/>
                </a:lnTo>
                <a:lnTo>
                  <a:pt x="31" y="0"/>
                </a:lnTo>
                <a:lnTo>
                  <a:pt x="19" y="0"/>
                </a:lnTo>
                <a:lnTo>
                  <a:pt x="10" y="0"/>
                </a:lnTo>
                <a:lnTo>
                  <a:pt x="3" y="2"/>
                </a:lnTo>
                <a:lnTo>
                  <a:pt x="0" y="4"/>
                </a:lnTo>
                <a:lnTo>
                  <a:pt x="11" y="6"/>
                </a:lnTo>
                <a:lnTo>
                  <a:pt x="21" y="7"/>
                </a:lnTo>
                <a:lnTo>
                  <a:pt x="34" y="9"/>
                </a:lnTo>
                <a:lnTo>
                  <a:pt x="46" y="12"/>
                </a:lnTo>
                <a:lnTo>
                  <a:pt x="59" y="15"/>
                </a:lnTo>
                <a:lnTo>
                  <a:pt x="74" y="17"/>
                </a:lnTo>
                <a:lnTo>
                  <a:pt x="87" y="20"/>
                </a:lnTo>
                <a:lnTo>
                  <a:pt x="102" y="23"/>
                </a:lnTo>
                <a:lnTo>
                  <a:pt x="116" y="28"/>
                </a:lnTo>
                <a:lnTo>
                  <a:pt x="131" y="32"/>
                </a:lnTo>
                <a:lnTo>
                  <a:pt x="145" y="36"/>
                </a:lnTo>
                <a:lnTo>
                  <a:pt x="159" y="42"/>
                </a:lnTo>
                <a:lnTo>
                  <a:pt x="173" y="48"/>
                </a:lnTo>
                <a:lnTo>
                  <a:pt x="186" y="55"/>
                </a:lnTo>
                <a:lnTo>
                  <a:pt x="199" y="63"/>
                </a:lnTo>
                <a:lnTo>
                  <a:pt x="210" y="71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4" name="Freeform 324"/>
          <p:cNvSpPr>
            <a:spLocks/>
          </p:cNvSpPr>
          <p:nvPr/>
        </p:nvSpPr>
        <p:spPr bwMode="auto">
          <a:xfrm>
            <a:off x="8180389" y="5354638"/>
            <a:ext cx="20637" cy="49212"/>
          </a:xfrm>
          <a:custGeom>
            <a:avLst/>
            <a:gdLst>
              <a:gd name="T0" fmla="*/ 0 w 103"/>
              <a:gd name="T1" fmla="*/ 121 h 221"/>
              <a:gd name="T2" fmla="*/ 0 w 103"/>
              <a:gd name="T3" fmla="*/ 139 h 221"/>
              <a:gd name="T4" fmla="*/ 4 w 103"/>
              <a:gd name="T5" fmla="*/ 156 h 221"/>
              <a:gd name="T6" fmla="*/ 12 w 103"/>
              <a:gd name="T7" fmla="*/ 172 h 221"/>
              <a:gd name="T8" fmla="*/ 22 w 103"/>
              <a:gd name="T9" fmla="*/ 186 h 221"/>
              <a:gd name="T10" fmla="*/ 35 w 103"/>
              <a:gd name="T11" fmla="*/ 197 h 221"/>
              <a:gd name="T12" fmla="*/ 50 w 103"/>
              <a:gd name="T13" fmla="*/ 208 h 221"/>
              <a:gd name="T14" fmla="*/ 66 w 103"/>
              <a:gd name="T15" fmla="*/ 216 h 221"/>
              <a:gd name="T16" fmla="*/ 83 w 103"/>
              <a:gd name="T17" fmla="*/ 220 h 221"/>
              <a:gd name="T18" fmla="*/ 89 w 103"/>
              <a:gd name="T19" fmla="*/ 221 h 221"/>
              <a:gd name="T20" fmla="*/ 94 w 103"/>
              <a:gd name="T21" fmla="*/ 219 h 221"/>
              <a:gd name="T22" fmla="*/ 98 w 103"/>
              <a:gd name="T23" fmla="*/ 216 h 221"/>
              <a:gd name="T24" fmla="*/ 100 w 103"/>
              <a:gd name="T25" fmla="*/ 211 h 221"/>
              <a:gd name="T26" fmla="*/ 100 w 103"/>
              <a:gd name="T27" fmla="*/ 206 h 221"/>
              <a:gd name="T28" fmla="*/ 99 w 103"/>
              <a:gd name="T29" fmla="*/ 201 h 221"/>
              <a:gd name="T30" fmla="*/ 96 w 103"/>
              <a:gd name="T31" fmla="*/ 196 h 221"/>
              <a:gd name="T32" fmla="*/ 91 w 103"/>
              <a:gd name="T33" fmla="*/ 194 h 221"/>
              <a:gd name="T34" fmla="*/ 74 w 103"/>
              <a:gd name="T35" fmla="*/ 188 h 221"/>
              <a:gd name="T36" fmla="*/ 58 w 103"/>
              <a:gd name="T37" fmla="*/ 179 h 221"/>
              <a:gd name="T38" fmla="*/ 45 w 103"/>
              <a:gd name="T39" fmla="*/ 168 h 221"/>
              <a:gd name="T40" fmla="*/ 36 w 103"/>
              <a:gd name="T41" fmla="*/ 155 h 221"/>
              <a:gd name="T42" fmla="*/ 30 w 103"/>
              <a:gd name="T43" fmla="*/ 139 h 221"/>
              <a:gd name="T44" fmla="*/ 27 w 103"/>
              <a:gd name="T45" fmla="*/ 122 h 221"/>
              <a:gd name="T46" fmla="*/ 27 w 103"/>
              <a:gd name="T47" fmla="*/ 103 h 221"/>
              <a:gd name="T48" fmla="*/ 32 w 103"/>
              <a:gd name="T49" fmla="*/ 84 h 221"/>
              <a:gd name="T50" fmla="*/ 38 w 103"/>
              <a:gd name="T51" fmla="*/ 70 h 221"/>
              <a:gd name="T52" fmla="*/ 46 w 103"/>
              <a:gd name="T53" fmla="*/ 57 h 221"/>
              <a:gd name="T54" fmla="*/ 56 w 103"/>
              <a:gd name="T55" fmla="*/ 46 h 221"/>
              <a:gd name="T56" fmla="*/ 66 w 103"/>
              <a:gd name="T57" fmla="*/ 35 h 221"/>
              <a:gd name="T58" fmla="*/ 76 w 103"/>
              <a:gd name="T59" fmla="*/ 25 h 221"/>
              <a:gd name="T60" fmla="*/ 86 w 103"/>
              <a:gd name="T61" fmla="*/ 17 h 221"/>
              <a:gd name="T62" fmla="*/ 96 w 103"/>
              <a:gd name="T63" fmla="*/ 8 h 221"/>
              <a:gd name="T64" fmla="*/ 103 w 103"/>
              <a:gd name="T65" fmla="*/ 1 h 221"/>
              <a:gd name="T66" fmla="*/ 96 w 103"/>
              <a:gd name="T67" fmla="*/ 0 h 221"/>
              <a:gd name="T68" fmla="*/ 84 w 103"/>
              <a:gd name="T69" fmla="*/ 5 h 221"/>
              <a:gd name="T70" fmla="*/ 69 w 103"/>
              <a:gd name="T71" fmla="*/ 17 h 221"/>
              <a:gd name="T72" fmla="*/ 51 w 103"/>
              <a:gd name="T73" fmla="*/ 33 h 221"/>
              <a:gd name="T74" fmla="*/ 34 w 103"/>
              <a:gd name="T75" fmla="*/ 53 h 221"/>
              <a:gd name="T76" fmla="*/ 18 w 103"/>
              <a:gd name="T77" fmla="*/ 75 h 221"/>
              <a:gd name="T78" fmla="*/ 7 w 103"/>
              <a:gd name="T79" fmla="*/ 98 h 221"/>
              <a:gd name="T80" fmla="*/ 0 w 103"/>
              <a:gd name="T81" fmla="*/ 121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1">
                <a:moveTo>
                  <a:pt x="0" y="121"/>
                </a:moveTo>
                <a:lnTo>
                  <a:pt x="0" y="139"/>
                </a:lnTo>
                <a:lnTo>
                  <a:pt x="4" y="156"/>
                </a:lnTo>
                <a:lnTo>
                  <a:pt x="12" y="172"/>
                </a:lnTo>
                <a:lnTo>
                  <a:pt x="22" y="186"/>
                </a:lnTo>
                <a:lnTo>
                  <a:pt x="35" y="197"/>
                </a:lnTo>
                <a:lnTo>
                  <a:pt x="50" y="208"/>
                </a:lnTo>
                <a:lnTo>
                  <a:pt x="66" y="216"/>
                </a:lnTo>
                <a:lnTo>
                  <a:pt x="83" y="220"/>
                </a:lnTo>
                <a:lnTo>
                  <a:pt x="89" y="221"/>
                </a:lnTo>
                <a:lnTo>
                  <a:pt x="94" y="219"/>
                </a:lnTo>
                <a:lnTo>
                  <a:pt x="98" y="216"/>
                </a:lnTo>
                <a:lnTo>
                  <a:pt x="100" y="211"/>
                </a:lnTo>
                <a:lnTo>
                  <a:pt x="100" y="206"/>
                </a:lnTo>
                <a:lnTo>
                  <a:pt x="99" y="201"/>
                </a:lnTo>
                <a:lnTo>
                  <a:pt x="96" y="196"/>
                </a:lnTo>
                <a:lnTo>
                  <a:pt x="91" y="194"/>
                </a:lnTo>
                <a:lnTo>
                  <a:pt x="74" y="188"/>
                </a:lnTo>
                <a:lnTo>
                  <a:pt x="58" y="179"/>
                </a:lnTo>
                <a:lnTo>
                  <a:pt x="45" y="168"/>
                </a:lnTo>
                <a:lnTo>
                  <a:pt x="36" y="155"/>
                </a:lnTo>
                <a:lnTo>
                  <a:pt x="30" y="139"/>
                </a:lnTo>
                <a:lnTo>
                  <a:pt x="27" y="122"/>
                </a:lnTo>
                <a:lnTo>
                  <a:pt x="27" y="103"/>
                </a:lnTo>
                <a:lnTo>
                  <a:pt x="32" y="84"/>
                </a:lnTo>
                <a:lnTo>
                  <a:pt x="38" y="70"/>
                </a:lnTo>
                <a:lnTo>
                  <a:pt x="46" y="57"/>
                </a:lnTo>
                <a:lnTo>
                  <a:pt x="56" y="46"/>
                </a:lnTo>
                <a:lnTo>
                  <a:pt x="66" y="35"/>
                </a:lnTo>
                <a:lnTo>
                  <a:pt x="76" y="25"/>
                </a:lnTo>
                <a:lnTo>
                  <a:pt x="86" y="17"/>
                </a:lnTo>
                <a:lnTo>
                  <a:pt x="96" y="8"/>
                </a:lnTo>
                <a:lnTo>
                  <a:pt x="103" y="1"/>
                </a:lnTo>
                <a:lnTo>
                  <a:pt x="96" y="0"/>
                </a:lnTo>
                <a:lnTo>
                  <a:pt x="84" y="5"/>
                </a:lnTo>
                <a:lnTo>
                  <a:pt x="69" y="17"/>
                </a:lnTo>
                <a:lnTo>
                  <a:pt x="51" y="33"/>
                </a:lnTo>
                <a:lnTo>
                  <a:pt x="34" y="53"/>
                </a:lnTo>
                <a:lnTo>
                  <a:pt x="18" y="75"/>
                </a:lnTo>
                <a:lnTo>
                  <a:pt x="7" y="98"/>
                </a:lnTo>
                <a:lnTo>
                  <a:pt x="0" y="121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5" name="Freeform 325"/>
          <p:cNvSpPr>
            <a:spLocks/>
          </p:cNvSpPr>
          <p:nvPr/>
        </p:nvSpPr>
        <p:spPr bwMode="auto">
          <a:xfrm>
            <a:off x="8323263" y="5326064"/>
            <a:ext cx="44450" cy="65087"/>
          </a:xfrm>
          <a:custGeom>
            <a:avLst/>
            <a:gdLst>
              <a:gd name="T0" fmla="*/ 186 w 221"/>
              <a:gd name="T1" fmla="*/ 115 h 288"/>
              <a:gd name="T2" fmla="*/ 197 w 221"/>
              <a:gd name="T3" fmla="*/ 133 h 288"/>
              <a:gd name="T4" fmla="*/ 202 w 221"/>
              <a:gd name="T5" fmla="*/ 153 h 288"/>
              <a:gd name="T6" fmla="*/ 199 w 221"/>
              <a:gd name="T7" fmla="*/ 174 h 288"/>
              <a:gd name="T8" fmla="*/ 187 w 221"/>
              <a:gd name="T9" fmla="*/ 194 h 288"/>
              <a:gd name="T10" fmla="*/ 170 w 221"/>
              <a:gd name="T11" fmla="*/ 212 h 288"/>
              <a:gd name="T12" fmla="*/ 150 w 221"/>
              <a:gd name="T13" fmla="*/ 229 h 288"/>
              <a:gd name="T14" fmla="*/ 129 w 221"/>
              <a:gd name="T15" fmla="*/ 246 h 288"/>
              <a:gd name="T16" fmla="*/ 116 w 221"/>
              <a:gd name="T17" fmla="*/ 258 h 288"/>
              <a:gd name="T18" fmla="*/ 112 w 221"/>
              <a:gd name="T19" fmla="*/ 267 h 288"/>
              <a:gd name="T20" fmla="*/ 109 w 221"/>
              <a:gd name="T21" fmla="*/ 276 h 288"/>
              <a:gd name="T22" fmla="*/ 110 w 221"/>
              <a:gd name="T23" fmla="*/ 284 h 288"/>
              <a:gd name="T24" fmla="*/ 117 w 221"/>
              <a:gd name="T25" fmla="*/ 288 h 288"/>
              <a:gd name="T26" fmla="*/ 125 w 221"/>
              <a:gd name="T27" fmla="*/ 287 h 288"/>
              <a:gd name="T28" fmla="*/ 139 w 221"/>
              <a:gd name="T29" fmla="*/ 272 h 288"/>
              <a:gd name="T30" fmla="*/ 162 w 221"/>
              <a:gd name="T31" fmla="*/ 250 h 288"/>
              <a:gd name="T32" fmla="*/ 186 w 221"/>
              <a:gd name="T33" fmla="*/ 229 h 288"/>
              <a:gd name="T34" fmla="*/ 207 w 221"/>
              <a:gd name="T35" fmla="*/ 204 h 288"/>
              <a:gd name="T36" fmla="*/ 220 w 221"/>
              <a:gd name="T37" fmla="*/ 174 h 288"/>
              <a:gd name="T38" fmla="*/ 218 w 221"/>
              <a:gd name="T39" fmla="*/ 142 h 288"/>
              <a:gd name="T40" fmla="*/ 204 w 221"/>
              <a:gd name="T41" fmla="*/ 112 h 288"/>
              <a:gd name="T42" fmla="*/ 181 w 221"/>
              <a:gd name="T43" fmla="*/ 87 h 288"/>
              <a:gd name="T44" fmla="*/ 159 w 221"/>
              <a:gd name="T45" fmla="*/ 69 h 288"/>
              <a:gd name="T46" fmla="*/ 137 w 221"/>
              <a:gd name="T47" fmla="*/ 55 h 288"/>
              <a:gd name="T48" fmla="*/ 114 w 221"/>
              <a:gd name="T49" fmla="*/ 40 h 288"/>
              <a:gd name="T50" fmla="*/ 89 w 221"/>
              <a:gd name="T51" fmla="*/ 27 h 288"/>
              <a:gd name="T52" fmla="*/ 66 w 221"/>
              <a:gd name="T53" fmla="*/ 15 h 288"/>
              <a:gd name="T54" fmla="*/ 42 w 221"/>
              <a:gd name="T55" fmla="*/ 6 h 288"/>
              <a:gd name="T56" fmla="*/ 22 w 221"/>
              <a:gd name="T57" fmla="*/ 1 h 288"/>
              <a:gd name="T58" fmla="*/ 7 w 221"/>
              <a:gd name="T59" fmla="*/ 1 h 288"/>
              <a:gd name="T60" fmla="*/ 8 w 221"/>
              <a:gd name="T61" fmla="*/ 5 h 288"/>
              <a:gd name="T62" fmla="*/ 26 w 221"/>
              <a:gd name="T63" fmla="*/ 13 h 288"/>
              <a:gd name="T64" fmla="*/ 47 w 221"/>
              <a:gd name="T65" fmla="*/ 22 h 288"/>
              <a:gd name="T66" fmla="*/ 71 w 221"/>
              <a:gd name="T67" fmla="*/ 34 h 288"/>
              <a:gd name="T68" fmla="*/ 96 w 221"/>
              <a:gd name="T69" fmla="*/ 48 h 288"/>
              <a:gd name="T70" fmla="*/ 121 w 221"/>
              <a:gd name="T71" fmla="*/ 64 h 288"/>
              <a:gd name="T72" fmla="*/ 146 w 221"/>
              <a:gd name="T73" fmla="*/ 81 h 288"/>
              <a:gd name="T74" fmla="*/ 169 w 221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1" h="288">
                <a:moveTo>
                  <a:pt x="179" y="108"/>
                </a:moveTo>
                <a:lnTo>
                  <a:pt x="186" y="115"/>
                </a:lnTo>
                <a:lnTo>
                  <a:pt x="193" y="124"/>
                </a:lnTo>
                <a:lnTo>
                  <a:pt x="197" y="133"/>
                </a:lnTo>
                <a:lnTo>
                  <a:pt x="201" y="143"/>
                </a:lnTo>
                <a:lnTo>
                  <a:pt x="202" y="153"/>
                </a:lnTo>
                <a:lnTo>
                  <a:pt x="202" y="163"/>
                </a:lnTo>
                <a:lnTo>
                  <a:pt x="199" y="174"/>
                </a:lnTo>
                <a:lnTo>
                  <a:pt x="195" y="184"/>
                </a:lnTo>
                <a:lnTo>
                  <a:pt x="187" y="194"/>
                </a:lnTo>
                <a:lnTo>
                  <a:pt x="179" y="204"/>
                </a:lnTo>
                <a:lnTo>
                  <a:pt x="170" y="212"/>
                </a:lnTo>
                <a:lnTo>
                  <a:pt x="159" y="221"/>
                </a:lnTo>
                <a:lnTo>
                  <a:pt x="150" y="229"/>
                </a:lnTo>
                <a:lnTo>
                  <a:pt x="139" y="237"/>
                </a:lnTo>
                <a:lnTo>
                  <a:pt x="129" y="246"/>
                </a:lnTo>
                <a:lnTo>
                  <a:pt x="119" y="255"/>
                </a:lnTo>
                <a:lnTo>
                  <a:pt x="116" y="258"/>
                </a:lnTo>
                <a:lnTo>
                  <a:pt x="114" y="263"/>
                </a:lnTo>
                <a:lnTo>
                  <a:pt x="112" y="267"/>
                </a:lnTo>
                <a:lnTo>
                  <a:pt x="110" y="271"/>
                </a:lnTo>
                <a:lnTo>
                  <a:pt x="109" y="276"/>
                </a:lnTo>
                <a:lnTo>
                  <a:pt x="109" y="280"/>
                </a:lnTo>
                <a:lnTo>
                  <a:pt x="110" y="284"/>
                </a:lnTo>
                <a:lnTo>
                  <a:pt x="113" y="287"/>
                </a:lnTo>
                <a:lnTo>
                  <a:pt x="117" y="288"/>
                </a:lnTo>
                <a:lnTo>
                  <a:pt x="121" y="288"/>
                </a:lnTo>
                <a:lnTo>
                  <a:pt x="125" y="287"/>
                </a:lnTo>
                <a:lnTo>
                  <a:pt x="129" y="284"/>
                </a:lnTo>
                <a:lnTo>
                  <a:pt x="139" y="272"/>
                </a:lnTo>
                <a:lnTo>
                  <a:pt x="151" y="261"/>
                </a:lnTo>
                <a:lnTo>
                  <a:pt x="162" y="250"/>
                </a:lnTo>
                <a:lnTo>
                  <a:pt x="175" y="239"/>
                </a:lnTo>
                <a:lnTo>
                  <a:pt x="186" y="229"/>
                </a:lnTo>
                <a:lnTo>
                  <a:pt x="197" y="217"/>
                </a:lnTo>
                <a:lnTo>
                  <a:pt x="207" y="204"/>
                </a:lnTo>
                <a:lnTo>
                  <a:pt x="215" y="190"/>
                </a:lnTo>
                <a:lnTo>
                  <a:pt x="220" y="174"/>
                </a:lnTo>
                <a:lnTo>
                  <a:pt x="221" y="158"/>
                </a:lnTo>
                <a:lnTo>
                  <a:pt x="218" y="142"/>
                </a:lnTo>
                <a:lnTo>
                  <a:pt x="213" y="127"/>
                </a:lnTo>
                <a:lnTo>
                  <a:pt x="204" y="112"/>
                </a:lnTo>
                <a:lnTo>
                  <a:pt x="194" y="99"/>
                </a:lnTo>
                <a:lnTo>
                  <a:pt x="181" y="87"/>
                </a:lnTo>
                <a:lnTo>
                  <a:pt x="169" y="77"/>
                </a:lnTo>
                <a:lnTo>
                  <a:pt x="159" y="69"/>
                </a:lnTo>
                <a:lnTo>
                  <a:pt x="149" y="63"/>
                </a:lnTo>
                <a:lnTo>
                  <a:pt x="137" y="55"/>
                </a:lnTo>
                <a:lnTo>
                  <a:pt x="125" y="48"/>
                </a:lnTo>
                <a:lnTo>
                  <a:pt x="114" y="40"/>
                </a:lnTo>
                <a:lnTo>
                  <a:pt x="101" y="33"/>
                </a:lnTo>
                <a:lnTo>
                  <a:pt x="89" y="27"/>
                </a:lnTo>
                <a:lnTo>
                  <a:pt x="77" y="20"/>
                </a:lnTo>
                <a:lnTo>
                  <a:pt x="66" y="15"/>
                </a:lnTo>
                <a:lnTo>
                  <a:pt x="54" y="9"/>
                </a:lnTo>
                <a:lnTo>
                  <a:pt x="42" y="6"/>
                </a:lnTo>
                <a:lnTo>
                  <a:pt x="32" y="3"/>
                </a:lnTo>
                <a:lnTo>
                  <a:pt x="22" y="1"/>
                </a:lnTo>
                <a:lnTo>
                  <a:pt x="14" y="0"/>
                </a:lnTo>
                <a:lnTo>
                  <a:pt x="7" y="1"/>
                </a:lnTo>
                <a:lnTo>
                  <a:pt x="0" y="3"/>
                </a:lnTo>
                <a:lnTo>
                  <a:pt x="8" y="5"/>
                </a:lnTo>
                <a:lnTo>
                  <a:pt x="16" y="8"/>
                </a:lnTo>
                <a:lnTo>
                  <a:pt x="26" y="13"/>
                </a:lnTo>
                <a:lnTo>
                  <a:pt x="35" y="17"/>
                </a:lnTo>
                <a:lnTo>
                  <a:pt x="47" y="22"/>
                </a:lnTo>
                <a:lnTo>
                  <a:pt x="58" y="28"/>
                </a:lnTo>
                <a:lnTo>
                  <a:pt x="71" y="34"/>
                </a:lnTo>
                <a:lnTo>
                  <a:pt x="83" y="40"/>
                </a:lnTo>
                <a:lnTo>
                  <a:pt x="96" y="48"/>
                </a:lnTo>
                <a:lnTo>
                  <a:pt x="109" y="55"/>
                </a:lnTo>
                <a:lnTo>
                  <a:pt x="121" y="64"/>
                </a:lnTo>
                <a:lnTo>
                  <a:pt x="134" y="72"/>
                </a:lnTo>
                <a:lnTo>
                  <a:pt x="146" y="81"/>
                </a:lnTo>
                <a:lnTo>
                  <a:pt x="158" y="90"/>
                </a:lnTo>
                <a:lnTo>
                  <a:pt x="169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6" name="Freeform 326"/>
          <p:cNvSpPr>
            <a:spLocks/>
          </p:cNvSpPr>
          <p:nvPr/>
        </p:nvSpPr>
        <p:spPr bwMode="auto">
          <a:xfrm>
            <a:off x="8275639" y="5402264"/>
            <a:ext cx="14287" cy="39687"/>
          </a:xfrm>
          <a:custGeom>
            <a:avLst/>
            <a:gdLst>
              <a:gd name="T0" fmla="*/ 28 w 74"/>
              <a:gd name="T1" fmla="*/ 12 h 174"/>
              <a:gd name="T2" fmla="*/ 26 w 74"/>
              <a:gd name="T3" fmla="*/ 7 h 174"/>
              <a:gd name="T4" fmla="*/ 23 w 74"/>
              <a:gd name="T5" fmla="*/ 3 h 174"/>
              <a:gd name="T6" fmla="*/ 17 w 74"/>
              <a:gd name="T7" fmla="*/ 1 h 174"/>
              <a:gd name="T8" fmla="*/ 12 w 74"/>
              <a:gd name="T9" fmla="*/ 0 h 174"/>
              <a:gd name="T10" fmla="*/ 7 w 74"/>
              <a:gd name="T11" fmla="*/ 2 h 174"/>
              <a:gd name="T12" fmla="*/ 3 w 74"/>
              <a:gd name="T13" fmla="*/ 5 h 174"/>
              <a:gd name="T14" fmla="*/ 0 w 74"/>
              <a:gd name="T15" fmla="*/ 10 h 174"/>
              <a:gd name="T16" fmla="*/ 0 w 74"/>
              <a:gd name="T17" fmla="*/ 16 h 174"/>
              <a:gd name="T18" fmla="*/ 5 w 74"/>
              <a:gd name="T19" fmla="*/ 39 h 174"/>
              <a:gd name="T20" fmla="*/ 13 w 74"/>
              <a:gd name="T21" fmla="*/ 66 h 174"/>
              <a:gd name="T22" fmla="*/ 24 w 74"/>
              <a:gd name="T23" fmla="*/ 92 h 174"/>
              <a:gd name="T24" fmla="*/ 36 w 74"/>
              <a:gd name="T25" fmla="*/ 118 h 174"/>
              <a:gd name="T26" fmla="*/ 49 w 74"/>
              <a:gd name="T27" fmla="*/ 141 h 174"/>
              <a:gd name="T28" fmla="*/ 61 w 74"/>
              <a:gd name="T29" fmla="*/ 159 h 174"/>
              <a:gd name="T30" fmla="*/ 69 w 74"/>
              <a:gd name="T31" fmla="*/ 171 h 174"/>
              <a:gd name="T32" fmla="*/ 74 w 74"/>
              <a:gd name="T33" fmla="*/ 174 h 174"/>
              <a:gd name="T34" fmla="*/ 72 w 74"/>
              <a:gd name="T35" fmla="*/ 162 h 174"/>
              <a:gd name="T36" fmla="*/ 67 w 74"/>
              <a:gd name="T37" fmla="*/ 147 h 174"/>
              <a:gd name="T38" fmla="*/ 61 w 74"/>
              <a:gd name="T39" fmla="*/ 128 h 174"/>
              <a:gd name="T40" fmla="*/ 53 w 74"/>
              <a:gd name="T41" fmla="*/ 105 h 174"/>
              <a:gd name="T42" fmla="*/ 46 w 74"/>
              <a:gd name="T43" fmla="*/ 82 h 174"/>
              <a:gd name="T44" fmla="*/ 38 w 74"/>
              <a:gd name="T45" fmla="*/ 58 h 174"/>
              <a:gd name="T46" fmla="*/ 32 w 74"/>
              <a:gd name="T47" fmla="*/ 35 h 174"/>
              <a:gd name="T48" fmla="*/ 28 w 74"/>
              <a:gd name="T49" fmla="*/ 12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4" h="174">
                <a:moveTo>
                  <a:pt x="28" y="12"/>
                </a:moveTo>
                <a:lnTo>
                  <a:pt x="26" y="7"/>
                </a:lnTo>
                <a:lnTo>
                  <a:pt x="23" y="3"/>
                </a:lnTo>
                <a:lnTo>
                  <a:pt x="17" y="1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0"/>
                </a:lnTo>
                <a:lnTo>
                  <a:pt x="0" y="16"/>
                </a:lnTo>
                <a:lnTo>
                  <a:pt x="5" y="39"/>
                </a:lnTo>
                <a:lnTo>
                  <a:pt x="13" y="66"/>
                </a:lnTo>
                <a:lnTo>
                  <a:pt x="24" y="92"/>
                </a:lnTo>
                <a:lnTo>
                  <a:pt x="36" y="118"/>
                </a:lnTo>
                <a:lnTo>
                  <a:pt x="49" y="141"/>
                </a:lnTo>
                <a:lnTo>
                  <a:pt x="61" y="159"/>
                </a:lnTo>
                <a:lnTo>
                  <a:pt x="69" y="171"/>
                </a:lnTo>
                <a:lnTo>
                  <a:pt x="74" y="174"/>
                </a:lnTo>
                <a:lnTo>
                  <a:pt x="72" y="162"/>
                </a:lnTo>
                <a:lnTo>
                  <a:pt x="67" y="147"/>
                </a:lnTo>
                <a:lnTo>
                  <a:pt x="61" y="128"/>
                </a:lnTo>
                <a:lnTo>
                  <a:pt x="53" y="105"/>
                </a:lnTo>
                <a:lnTo>
                  <a:pt x="46" y="82"/>
                </a:lnTo>
                <a:lnTo>
                  <a:pt x="38" y="58"/>
                </a:lnTo>
                <a:lnTo>
                  <a:pt x="32" y="35"/>
                </a:lnTo>
                <a:lnTo>
                  <a:pt x="28" y="1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7" name="Freeform 327"/>
          <p:cNvSpPr>
            <a:spLocks/>
          </p:cNvSpPr>
          <p:nvPr/>
        </p:nvSpPr>
        <p:spPr bwMode="auto">
          <a:xfrm>
            <a:off x="8269289" y="5381625"/>
            <a:ext cx="7937" cy="19050"/>
          </a:xfrm>
          <a:custGeom>
            <a:avLst/>
            <a:gdLst>
              <a:gd name="T0" fmla="*/ 20 w 39"/>
              <a:gd name="T1" fmla="*/ 9 h 87"/>
              <a:gd name="T2" fmla="*/ 19 w 39"/>
              <a:gd name="T3" fmla="*/ 5 h 87"/>
              <a:gd name="T4" fmla="*/ 16 w 39"/>
              <a:gd name="T5" fmla="*/ 2 h 87"/>
              <a:gd name="T6" fmla="*/ 13 w 39"/>
              <a:gd name="T7" fmla="*/ 0 h 87"/>
              <a:gd name="T8" fmla="*/ 8 w 39"/>
              <a:gd name="T9" fmla="*/ 0 h 87"/>
              <a:gd name="T10" fmla="*/ 5 w 39"/>
              <a:gd name="T11" fmla="*/ 1 h 87"/>
              <a:gd name="T12" fmla="*/ 2 w 39"/>
              <a:gd name="T13" fmla="*/ 3 h 87"/>
              <a:gd name="T14" fmla="*/ 0 w 39"/>
              <a:gd name="T15" fmla="*/ 6 h 87"/>
              <a:gd name="T16" fmla="*/ 0 w 39"/>
              <a:gd name="T17" fmla="*/ 10 h 87"/>
              <a:gd name="T18" fmla="*/ 0 w 39"/>
              <a:gd name="T19" fmla="*/ 22 h 87"/>
              <a:gd name="T20" fmla="*/ 3 w 39"/>
              <a:gd name="T21" fmla="*/ 35 h 87"/>
              <a:gd name="T22" fmla="*/ 7 w 39"/>
              <a:gd name="T23" fmla="*/ 48 h 87"/>
              <a:gd name="T24" fmla="*/ 13 w 39"/>
              <a:gd name="T25" fmla="*/ 60 h 87"/>
              <a:gd name="T26" fmla="*/ 19 w 39"/>
              <a:gd name="T27" fmla="*/ 72 h 87"/>
              <a:gd name="T28" fmla="*/ 25 w 39"/>
              <a:gd name="T29" fmla="*/ 81 h 87"/>
              <a:gd name="T30" fmla="*/ 33 w 39"/>
              <a:gd name="T31" fmla="*/ 86 h 87"/>
              <a:gd name="T32" fmla="*/ 38 w 39"/>
              <a:gd name="T33" fmla="*/ 87 h 87"/>
              <a:gd name="T34" fmla="*/ 39 w 39"/>
              <a:gd name="T35" fmla="*/ 70 h 87"/>
              <a:gd name="T36" fmla="*/ 34 w 39"/>
              <a:gd name="T37" fmla="*/ 50 h 87"/>
              <a:gd name="T38" fmla="*/ 27 w 39"/>
              <a:gd name="T39" fmla="*/ 29 h 87"/>
              <a:gd name="T40" fmla="*/ 20 w 39"/>
              <a:gd name="T41" fmla="*/ 9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9" h="87">
                <a:moveTo>
                  <a:pt x="20" y="9"/>
                </a:moveTo>
                <a:lnTo>
                  <a:pt x="19" y="5"/>
                </a:lnTo>
                <a:lnTo>
                  <a:pt x="16" y="2"/>
                </a:lnTo>
                <a:lnTo>
                  <a:pt x="13" y="0"/>
                </a:lnTo>
                <a:lnTo>
                  <a:pt x="8" y="0"/>
                </a:lnTo>
                <a:lnTo>
                  <a:pt x="5" y="1"/>
                </a:lnTo>
                <a:lnTo>
                  <a:pt x="2" y="3"/>
                </a:lnTo>
                <a:lnTo>
                  <a:pt x="0" y="6"/>
                </a:lnTo>
                <a:lnTo>
                  <a:pt x="0" y="10"/>
                </a:lnTo>
                <a:lnTo>
                  <a:pt x="0" y="22"/>
                </a:lnTo>
                <a:lnTo>
                  <a:pt x="3" y="35"/>
                </a:lnTo>
                <a:lnTo>
                  <a:pt x="7" y="48"/>
                </a:lnTo>
                <a:lnTo>
                  <a:pt x="13" y="60"/>
                </a:lnTo>
                <a:lnTo>
                  <a:pt x="19" y="72"/>
                </a:lnTo>
                <a:lnTo>
                  <a:pt x="25" y="81"/>
                </a:lnTo>
                <a:lnTo>
                  <a:pt x="33" y="86"/>
                </a:lnTo>
                <a:lnTo>
                  <a:pt x="38" y="87"/>
                </a:lnTo>
                <a:lnTo>
                  <a:pt x="39" y="70"/>
                </a:lnTo>
                <a:lnTo>
                  <a:pt x="34" y="50"/>
                </a:lnTo>
                <a:lnTo>
                  <a:pt x="27" y="29"/>
                </a:lnTo>
                <a:lnTo>
                  <a:pt x="20" y="9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8" name="Freeform 328"/>
          <p:cNvSpPr>
            <a:spLocks/>
          </p:cNvSpPr>
          <p:nvPr/>
        </p:nvSpPr>
        <p:spPr bwMode="auto">
          <a:xfrm>
            <a:off x="8262938" y="5367338"/>
            <a:ext cx="6350" cy="11112"/>
          </a:xfrm>
          <a:custGeom>
            <a:avLst/>
            <a:gdLst>
              <a:gd name="T0" fmla="*/ 18 w 34"/>
              <a:gd name="T1" fmla="*/ 7 h 51"/>
              <a:gd name="T2" fmla="*/ 18 w 34"/>
              <a:gd name="T3" fmla="*/ 8 h 51"/>
              <a:gd name="T4" fmla="*/ 18 w 34"/>
              <a:gd name="T5" fmla="*/ 8 h 51"/>
              <a:gd name="T6" fmla="*/ 18 w 34"/>
              <a:gd name="T7" fmla="*/ 8 h 51"/>
              <a:gd name="T8" fmla="*/ 18 w 34"/>
              <a:gd name="T9" fmla="*/ 8 h 51"/>
              <a:gd name="T10" fmla="*/ 17 w 34"/>
              <a:gd name="T11" fmla="*/ 5 h 51"/>
              <a:gd name="T12" fmla="*/ 14 w 34"/>
              <a:gd name="T13" fmla="*/ 1 h 51"/>
              <a:gd name="T14" fmla="*/ 11 w 34"/>
              <a:gd name="T15" fmla="*/ 0 h 51"/>
              <a:gd name="T16" fmla="*/ 7 w 34"/>
              <a:gd name="T17" fmla="*/ 0 h 51"/>
              <a:gd name="T18" fmla="*/ 4 w 34"/>
              <a:gd name="T19" fmla="*/ 1 h 51"/>
              <a:gd name="T20" fmla="*/ 1 w 34"/>
              <a:gd name="T21" fmla="*/ 5 h 51"/>
              <a:gd name="T22" fmla="*/ 0 w 34"/>
              <a:gd name="T23" fmla="*/ 8 h 51"/>
              <a:gd name="T24" fmla="*/ 0 w 34"/>
              <a:gd name="T25" fmla="*/ 11 h 51"/>
              <a:gd name="T26" fmla="*/ 1 w 34"/>
              <a:gd name="T27" fmla="*/ 16 h 51"/>
              <a:gd name="T28" fmla="*/ 4 w 34"/>
              <a:gd name="T29" fmla="*/ 23 h 51"/>
              <a:gd name="T30" fmla="*/ 8 w 34"/>
              <a:gd name="T31" fmla="*/ 30 h 51"/>
              <a:gd name="T32" fmla="*/ 13 w 34"/>
              <a:gd name="T33" fmla="*/ 37 h 51"/>
              <a:gd name="T34" fmla="*/ 18 w 34"/>
              <a:gd name="T35" fmla="*/ 43 h 51"/>
              <a:gd name="T36" fmla="*/ 25 w 34"/>
              <a:gd name="T37" fmla="*/ 47 h 51"/>
              <a:gd name="T38" fmla="*/ 30 w 34"/>
              <a:gd name="T39" fmla="*/ 51 h 51"/>
              <a:gd name="T40" fmla="*/ 34 w 34"/>
              <a:gd name="T41" fmla="*/ 51 h 51"/>
              <a:gd name="T42" fmla="*/ 33 w 34"/>
              <a:gd name="T43" fmla="*/ 40 h 51"/>
              <a:gd name="T44" fmla="*/ 29 w 34"/>
              <a:gd name="T45" fmla="*/ 27 h 51"/>
              <a:gd name="T46" fmla="*/ 23 w 34"/>
              <a:gd name="T47" fmla="*/ 15 h 51"/>
              <a:gd name="T48" fmla="*/ 18 w 34"/>
              <a:gd name="T49" fmla="*/ 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4" h="51">
                <a:moveTo>
                  <a:pt x="18" y="7"/>
                </a:moveTo>
                <a:lnTo>
                  <a:pt x="18" y="8"/>
                </a:lnTo>
                <a:lnTo>
                  <a:pt x="18" y="8"/>
                </a:lnTo>
                <a:lnTo>
                  <a:pt x="18" y="8"/>
                </a:lnTo>
                <a:lnTo>
                  <a:pt x="18" y="8"/>
                </a:lnTo>
                <a:lnTo>
                  <a:pt x="17" y="5"/>
                </a:lnTo>
                <a:lnTo>
                  <a:pt x="14" y="1"/>
                </a:lnTo>
                <a:lnTo>
                  <a:pt x="11" y="0"/>
                </a:lnTo>
                <a:lnTo>
                  <a:pt x="7" y="0"/>
                </a:lnTo>
                <a:lnTo>
                  <a:pt x="4" y="1"/>
                </a:lnTo>
                <a:lnTo>
                  <a:pt x="1" y="5"/>
                </a:lnTo>
                <a:lnTo>
                  <a:pt x="0" y="8"/>
                </a:lnTo>
                <a:lnTo>
                  <a:pt x="0" y="11"/>
                </a:lnTo>
                <a:lnTo>
                  <a:pt x="1" y="16"/>
                </a:lnTo>
                <a:lnTo>
                  <a:pt x="4" y="23"/>
                </a:lnTo>
                <a:lnTo>
                  <a:pt x="8" y="30"/>
                </a:lnTo>
                <a:lnTo>
                  <a:pt x="13" y="37"/>
                </a:lnTo>
                <a:lnTo>
                  <a:pt x="18" y="43"/>
                </a:lnTo>
                <a:lnTo>
                  <a:pt x="25" y="47"/>
                </a:lnTo>
                <a:lnTo>
                  <a:pt x="30" y="51"/>
                </a:lnTo>
                <a:lnTo>
                  <a:pt x="34" y="51"/>
                </a:lnTo>
                <a:lnTo>
                  <a:pt x="33" y="40"/>
                </a:lnTo>
                <a:lnTo>
                  <a:pt x="29" y="27"/>
                </a:lnTo>
                <a:lnTo>
                  <a:pt x="23" y="15"/>
                </a:lnTo>
                <a:lnTo>
                  <a:pt x="18" y="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9" name="Freeform 329"/>
          <p:cNvSpPr>
            <a:spLocks/>
          </p:cNvSpPr>
          <p:nvPr/>
        </p:nvSpPr>
        <p:spPr bwMode="auto">
          <a:xfrm>
            <a:off x="8256589" y="5357813"/>
            <a:ext cx="9525" cy="6350"/>
          </a:xfrm>
          <a:custGeom>
            <a:avLst/>
            <a:gdLst>
              <a:gd name="T0" fmla="*/ 37 w 46"/>
              <a:gd name="T1" fmla="*/ 24 h 33"/>
              <a:gd name="T2" fmla="*/ 41 w 46"/>
              <a:gd name="T3" fmla="*/ 22 h 33"/>
              <a:gd name="T4" fmla="*/ 45 w 46"/>
              <a:gd name="T5" fmla="*/ 19 h 33"/>
              <a:gd name="T6" fmla="*/ 46 w 46"/>
              <a:gd name="T7" fmla="*/ 15 h 33"/>
              <a:gd name="T8" fmla="*/ 46 w 46"/>
              <a:gd name="T9" fmla="*/ 10 h 33"/>
              <a:gd name="T10" fmla="*/ 44 w 46"/>
              <a:gd name="T11" fmla="*/ 5 h 33"/>
              <a:gd name="T12" fmla="*/ 41 w 46"/>
              <a:gd name="T13" fmla="*/ 2 h 33"/>
              <a:gd name="T14" fmla="*/ 37 w 46"/>
              <a:gd name="T15" fmla="*/ 0 h 33"/>
              <a:gd name="T16" fmla="*/ 32 w 46"/>
              <a:gd name="T17" fmla="*/ 0 h 33"/>
              <a:gd name="T18" fmla="*/ 29 w 46"/>
              <a:gd name="T19" fmla="*/ 0 h 33"/>
              <a:gd name="T20" fmla="*/ 25 w 46"/>
              <a:gd name="T21" fmla="*/ 1 h 33"/>
              <a:gd name="T22" fmla="*/ 19 w 46"/>
              <a:gd name="T23" fmla="*/ 3 h 33"/>
              <a:gd name="T24" fmla="*/ 12 w 46"/>
              <a:gd name="T25" fmla="*/ 7 h 33"/>
              <a:gd name="T26" fmla="*/ 5 w 46"/>
              <a:gd name="T27" fmla="*/ 14 h 33"/>
              <a:gd name="T28" fmla="*/ 2 w 46"/>
              <a:gd name="T29" fmla="*/ 20 h 33"/>
              <a:gd name="T30" fmla="*/ 0 w 46"/>
              <a:gd name="T31" fmla="*/ 26 h 33"/>
              <a:gd name="T32" fmla="*/ 0 w 46"/>
              <a:gd name="T33" fmla="*/ 29 h 33"/>
              <a:gd name="T34" fmla="*/ 3 w 46"/>
              <a:gd name="T35" fmla="*/ 31 h 33"/>
              <a:gd name="T36" fmla="*/ 7 w 46"/>
              <a:gd name="T37" fmla="*/ 33 h 33"/>
              <a:gd name="T38" fmla="*/ 12 w 46"/>
              <a:gd name="T39" fmla="*/ 33 h 33"/>
              <a:gd name="T40" fmla="*/ 16 w 46"/>
              <a:gd name="T41" fmla="*/ 33 h 33"/>
              <a:gd name="T42" fmla="*/ 21 w 46"/>
              <a:gd name="T43" fmla="*/ 31 h 33"/>
              <a:gd name="T44" fmla="*/ 26 w 46"/>
              <a:gd name="T45" fmla="*/ 30 h 33"/>
              <a:gd name="T46" fmla="*/ 32 w 46"/>
              <a:gd name="T47" fmla="*/ 28 h 33"/>
              <a:gd name="T48" fmla="*/ 37 w 46"/>
              <a:gd name="T49" fmla="*/ 24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6" h="33">
                <a:moveTo>
                  <a:pt x="37" y="24"/>
                </a:moveTo>
                <a:lnTo>
                  <a:pt x="41" y="22"/>
                </a:lnTo>
                <a:lnTo>
                  <a:pt x="45" y="19"/>
                </a:lnTo>
                <a:lnTo>
                  <a:pt x="46" y="15"/>
                </a:lnTo>
                <a:lnTo>
                  <a:pt x="46" y="10"/>
                </a:lnTo>
                <a:lnTo>
                  <a:pt x="44" y="5"/>
                </a:lnTo>
                <a:lnTo>
                  <a:pt x="41" y="2"/>
                </a:lnTo>
                <a:lnTo>
                  <a:pt x="37" y="0"/>
                </a:lnTo>
                <a:lnTo>
                  <a:pt x="32" y="0"/>
                </a:lnTo>
                <a:lnTo>
                  <a:pt x="29" y="0"/>
                </a:lnTo>
                <a:lnTo>
                  <a:pt x="25" y="1"/>
                </a:lnTo>
                <a:lnTo>
                  <a:pt x="19" y="3"/>
                </a:lnTo>
                <a:lnTo>
                  <a:pt x="12" y="7"/>
                </a:lnTo>
                <a:lnTo>
                  <a:pt x="5" y="14"/>
                </a:lnTo>
                <a:lnTo>
                  <a:pt x="2" y="20"/>
                </a:lnTo>
                <a:lnTo>
                  <a:pt x="0" y="26"/>
                </a:lnTo>
                <a:lnTo>
                  <a:pt x="0" y="29"/>
                </a:lnTo>
                <a:lnTo>
                  <a:pt x="3" y="31"/>
                </a:lnTo>
                <a:lnTo>
                  <a:pt x="7" y="33"/>
                </a:lnTo>
                <a:lnTo>
                  <a:pt x="12" y="33"/>
                </a:lnTo>
                <a:lnTo>
                  <a:pt x="16" y="33"/>
                </a:lnTo>
                <a:lnTo>
                  <a:pt x="21" y="31"/>
                </a:lnTo>
                <a:lnTo>
                  <a:pt x="26" y="30"/>
                </a:lnTo>
                <a:lnTo>
                  <a:pt x="32" y="28"/>
                </a:lnTo>
                <a:lnTo>
                  <a:pt x="37" y="24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0" name="Freeform 330"/>
          <p:cNvSpPr>
            <a:spLocks/>
          </p:cNvSpPr>
          <p:nvPr/>
        </p:nvSpPr>
        <p:spPr bwMode="auto">
          <a:xfrm>
            <a:off x="8213726" y="5345113"/>
            <a:ext cx="36513" cy="49212"/>
          </a:xfrm>
          <a:custGeom>
            <a:avLst/>
            <a:gdLst>
              <a:gd name="T0" fmla="*/ 65 w 177"/>
              <a:gd name="T1" fmla="*/ 33 h 219"/>
              <a:gd name="T2" fmla="*/ 52 w 177"/>
              <a:gd name="T3" fmla="*/ 43 h 219"/>
              <a:gd name="T4" fmla="*/ 41 w 177"/>
              <a:gd name="T5" fmla="*/ 54 h 219"/>
              <a:gd name="T6" fmla="*/ 29 w 177"/>
              <a:gd name="T7" fmla="*/ 66 h 219"/>
              <a:gd name="T8" fmla="*/ 20 w 177"/>
              <a:gd name="T9" fmla="*/ 79 h 219"/>
              <a:gd name="T10" fmla="*/ 12 w 177"/>
              <a:gd name="T11" fmla="*/ 93 h 219"/>
              <a:gd name="T12" fmla="*/ 6 w 177"/>
              <a:gd name="T13" fmla="*/ 107 h 219"/>
              <a:gd name="T14" fmla="*/ 2 w 177"/>
              <a:gd name="T15" fmla="*/ 121 h 219"/>
              <a:gd name="T16" fmla="*/ 0 w 177"/>
              <a:gd name="T17" fmla="*/ 136 h 219"/>
              <a:gd name="T18" fmla="*/ 2 w 177"/>
              <a:gd name="T19" fmla="*/ 158 h 219"/>
              <a:gd name="T20" fmla="*/ 10 w 177"/>
              <a:gd name="T21" fmla="*/ 177 h 219"/>
              <a:gd name="T22" fmla="*/ 23 w 177"/>
              <a:gd name="T23" fmla="*/ 193 h 219"/>
              <a:gd name="T24" fmla="*/ 38 w 177"/>
              <a:gd name="T25" fmla="*/ 204 h 219"/>
              <a:gd name="T26" fmla="*/ 57 w 177"/>
              <a:gd name="T27" fmla="*/ 213 h 219"/>
              <a:gd name="T28" fmla="*/ 78 w 177"/>
              <a:gd name="T29" fmla="*/ 218 h 219"/>
              <a:gd name="T30" fmla="*/ 98 w 177"/>
              <a:gd name="T31" fmla="*/ 219 h 219"/>
              <a:gd name="T32" fmla="*/ 118 w 177"/>
              <a:gd name="T33" fmla="*/ 216 h 219"/>
              <a:gd name="T34" fmla="*/ 123 w 177"/>
              <a:gd name="T35" fmla="*/ 216 h 219"/>
              <a:gd name="T36" fmla="*/ 127 w 177"/>
              <a:gd name="T37" fmla="*/ 214 h 219"/>
              <a:gd name="T38" fmla="*/ 130 w 177"/>
              <a:gd name="T39" fmla="*/ 210 h 219"/>
              <a:gd name="T40" fmla="*/ 131 w 177"/>
              <a:gd name="T41" fmla="*/ 205 h 219"/>
              <a:gd name="T42" fmla="*/ 130 w 177"/>
              <a:gd name="T43" fmla="*/ 203 h 219"/>
              <a:gd name="T44" fmla="*/ 127 w 177"/>
              <a:gd name="T45" fmla="*/ 203 h 219"/>
              <a:gd name="T46" fmla="*/ 123 w 177"/>
              <a:gd name="T47" fmla="*/ 202 h 219"/>
              <a:gd name="T48" fmla="*/ 117 w 177"/>
              <a:gd name="T49" fmla="*/ 202 h 219"/>
              <a:gd name="T50" fmla="*/ 111 w 177"/>
              <a:gd name="T51" fmla="*/ 202 h 219"/>
              <a:gd name="T52" fmla="*/ 106 w 177"/>
              <a:gd name="T53" fmla="*/ 202 h 219"/>
              <a:gd name="T54" fmla="*/ 100 w 177"/>
              <a:gd name="T55" fmla="*/ 202 h 219"/>
              <a:gd name="T56" fmla="*/ 97 w 177"/>
              <a:gd name="T57" fmla="*/ 202 h 219"/>
              <a:gd name="T58" fmla="*/ 87 w 177"/>
              <a:gd name="T59" fmla="*/ 201 h 219"/>
              <a:gd name="T60" fmla="*/ 77 w 177"/>
              <a:gd name="T61" fmla="*/ 200 h 219"/>
              <a:gd name="T62" fmla="*/ 67 w 177"/>
              <a:gd name="T63" fmla="*/ 199 h 219"/>
              <a:gd name="T64" fmla="*/ 56 w 177"/>
              <a:gd name="T65" fmla="*/ 196 h 219"/>
              <a:gd name="T66" fmla="*/ 46 w 177"/>
              <a:gd name="T67" fmla="*/ 193 h 219"/>
              <a:gd name="T68" fmla="*/ 35 w 177"/>
              <a:gd name="T69" fmla="*/ 185 h 219"/>
              <a:gd name="T70" fmla="*/ 26 w 177"/>
              <a:gd name="T71" fmla="*/ 175 h 219"/>
              <a:gd name="T72" fmla="*/ 15 w 177"/>
              <a:gd name="T73" fmla="*/ 162 h 219"/>
              <a:gd name="T74" fmla="*/ 13 w 177"/>
              <a:gd name="T75" fmla="*/ 146 h 219"/>
              <a:gd name="T76" fmla="*/ 14 w 177"/>
              <a:gd name="T77" fmla="*/ 131 h 219"/>
              <a:gd name="T78" fmla="*/ 19 w 177"/>
              <a:gd name="T79" fmla="*/ 116 h 219"/>
              <a:gd name="T80" fmla="*/ 25 w 177"/>
              <a:gd name="T81" fmla="*/ 102 h 219"/>
              <a:gd name="T82" fmla="*/ 34 w 177"/>
              <a:gd name="T83" fmla="*/ 89 h 219"/>
              <a:gd name="T84" fmla="*/ 45 w 177"/>
              <a:gd name="T85" fmla="*/ 76 h 219"/>
              <a:gd name="T86" fmla="*/ 56 w 177"/>
              <a:gd name="T87" fmla="*/ 65 h 219"/>
              <a:gd name="T88" fmla="*/ 70 w 177"/>
              <a:gd name="T89" fmla="*/ 55 h 219"/>
              <a:gd name="T90" fmla="*/ 84 w 177"/>
              <a:gd name="T91" fmla="*/ 45 h 219"/>
              <a:gd name="T92" fmla="*/ 98 w 177"/>
              <a:gd name="T93" fmla="*/ 37 h 219"/>
              <a:gd name="T94" fmla="*/ 113 w 177"/>
              <a:gd name="T95" fmla="*/ 29 h 219"/>
              <a:gd name="T96" fmla="*/ 127 w 177"/>
              <a:gd name="T97" fmla="*/ 23 h 219"/>
              <a:gd name="T98" fmla="*/ 141 w 177"/>
              <a:gd name="T99" fmla="*/ 17 h 219"/>
              <a:gd name="T100" fmla="*/ 154 w 177"/>
              <a:gd name="T101" fmla="*/ 12 h 219"/>
              <a:gd name="T102" fmla="*/ 167 w 177"/>
              <a:gd name="T103" fmla="*/ 9 h 219"/>
              <a:gd name="T104" fmla="*/ 177 w 177"/>
              <a:gd name="T105" fmla="*/ 7 h 219"/>
              <a:gd name="T106" fmla="*/ 170 w 177"/>
              <a:gd name="T107" fmla="*/ 2 h 219"/>
              <a:gd name="T108" fmla="*/ 158 w 177"/>
              <a:gd name="T109" fmla="*/ 0 h 219"/>
              <a:gd name="T110" fmla="*/ 145 w 177"/>
              <a:gd name="T111" fmla="*/ 2 h 219"/>
              <a:gd name="T112" fmla="*/ 129 w 177"/>
              <a:gd name="T113" fmla="*/ 6 h 219"/>
              <a:gd name="T114" fmla="*/ 111 w 177"/>
              <a:gd name="T115" fmla="*/ 11 h 219"/>
              <a:gd name="T116" fmla="*/ 94 w 177"/>
              <a:gd name="T117" fmla="*/ 17 h 219"/>
              <a:gd name="T118" fmla="*/ 78 w 177"/>
              <a:gd name="T119" fmla="*/ 26 h 219"/>
              <a:gd name="T120" fmla="*/ 65 w 177"/>
              <a:gd name="T121" fmla="*/ 33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1" name="Freeform 331"/>
          <p:cNvSpPr>
            <a:spLocks/>
          </p:cNvSpPr>
          <p:nvPr/>
        </p:nvSpPr>
        <p:spPr bwMode="auto">
          <a:xfrm>
            <a:off x="8274051" y="5343525"/>
            <a:ext cx="23813" cy="39688"/>
          </a:xfrm>
          <a:custGeom>
            <a:avLst/>
            <a:gdLst>
              <a:gd name="T0" fmla="*/ 97 w 115"/>
              <a:gd name="T1" fmla="*/ 57 h 170"/>
              <a:gd name="T2" fmla="*/ 100 w 115"/>
              <a:gd name="T3" fmla="*/ 75 h 170"/>
              <a:gd name="T4" fmla="*/ 98 w 115"/>
              <a:gd name="T5" fmla="*/ 90 h 170"/>
              <a:gd name="T6" fmla="*/ 91 w 115"/>
              <a:gd name="T7" fmla="*/ 103 h 170"/>
              <a:gd name="T8" fmla="*/ 80 w 115"/>
              <a:gd name="T9" fmla="*/ 114 h 170"/>
              <a:gd name="T10" fmla="*/ 68 w 115"/>
              <a:gd name="T11" fmla="*/ 125 h 170"/>
              <a:gd name="T12" fmla="*/ 54 w 115"/>
              <a:gd name="T13" fmla="*/ 135 h 170"/>
              <a:gd name="T14" fmla="*/ 39 w 115"/>
              <a:gd name="T15" fmla="*/ 145 h 170"/>
              <a:gd name="T16" fmla="*/ 27 w 115"/>
              <a:gd name="T17" fmla="*/ 155 h 170"/>
              <a:gd name="T18" fmla="*/ 25 w 115"/>
              <a:gd name="T19" fmla="*/ 158 h 170"/>
              <a:gd name="T20" fmla="*/ 23 w 115"/>
              <a:gd name="T21" fmla="*/ 160 h 170"/>
              <a:gd name="T22" fmla="*/ 23 w 115"/>
              <a:gd name="T23" fmla="*/ 164 h 170"/>
              <a:gd name="T24" fmla="*/ 26 w 115"/>
              <a:gd name="T25" fmla="*/ 167 h 170"/>
              <a:gd name="T26" fmla="*/ 28 w 115"/>
              <a:gd name="T27" fmla="*/ 169 h 170"/>
              <a:gd name="T28" fmla="*/ 31 w 115"/>
              <a:gd name="T29" fmla="*/ 170 h 170"/>
              <a:gd name="T30" fmla="*/ 34 w 115"/>
              <a:gd name="T31" fmla="*/ 170 h 170"/>
              <a:gd name="T32" fmla="*/ 37 w 115"/>
              <a:gd name="T33" fmla="*/ 169 h 170"/>
              <a:gd name="T34" fmla="*/ 53 w 115"/>
              <a:gd name="T35" fmla="*/ 159 h 170"/>
              <a:gd name="T36" fmla="*/ 69 w 115"/>
              <a:gd name="T37" fmla="*/ 149 h 170"/>
              <a:gd name="T38" fmla="*/ 83 w 115"/>
              <a:gd name="T39" fmla="*/ 137 h 170"/>
              <a:gd name="T40" fmla="*/ 97 w 115"/>
              <a:gd name="T41" fmla="*/ 123 h 170"/>
              <a:gd name="T42" fmla="*/ 106 w 115"/>
              <a:gd name="T43" fmla="*/ 108 h 170"/>
              <a:gd name="T44" fmla="*/ 113 w 115"/>
              <a:gd name="T45" fmla="*/ 91 h 170"/>
              <a:gd name="T46" fmla="*/ 115 w 115"/>
              <a:gd name="T47" fmla="*/ 73 h 170"/>
              <a:gd name="T48" fmla="*/ 111 w 115"/>
              <a:gd name="T49" fmla="*/ 53 h 170"/>
              <a:gd name="T50" fmla="*/ 101 w 115"/>
              <a:gd name="T51" fmla="*/ 39 h 170"/>
              <a:gd name="T52" fmla="*/ 89 w 115"/>
              <a:gd name="T53" fmla="*/ 26 h 170"/>
              <a:gd name="T54" fmla="*/ 72 w 115"/>
              <a:gd name="T55" fmla="*/ 15 h 170"/>
              <a:gd name="T56" fmla="*/ 55 w 115"/>
              <a:gd name="T57" fmla="*/ 8 h 170"/>
              <a:gd name="T58" fmla="*/ 37 w 115"/>
              <a:gd name="T59" fmla="*/ 2 h 170"/>
              <a:gd name="T60" fmla="*/ 21 w 115"/>
              <a:gd name="T61" fmla="*/ 0 h 170"/>
              <a:gd name="T62" fmla="*/ 9 w 115"/>
              <a:gd name="T63" fmla="*/ 1 h 170"/>
              <a:gd name="T64" fmla="*/ 0 w 115"/>
              <a:gd name="T65" fmla="*/ 5 h 170"/>
              <a:gd name="T66" fmla="*/ 15 w 115"/>
              <a:gd name="T67" fmla="*/ 10 h 170"/>
              <a:gd name="T68" fmla="*/ 30 w 115"/>
              <a:gd name="T69" fmla="*/ 13 h 170"/>
              <a:gd name="T70" fmla="*/ 43 w 115"/>
              <a:gd name="T71" fmla="*/ 16 h 170"/>
              <a:gd name="T72" fmla="*/ 57 w 115"/>
              <a:gd name="T73" fmla="*/ 20 h 170"/>
              <a:gd name="T74" fmla="*/ 70 w 115"/>
              <a:gd name="T75" fmla="*/ 26 h 170"/>
              <a:gd name="T76" fmla="*/ 81 w 115"/>
              <a:gd name="T77" fmla="*/ 33 h 170"/>
              <a:gd name="T78" fmla="*/ 91 w 115"/>
              <a:gd name="T79" fmla="*/ 43 h 170"/>
              <a:gd name="T80" fmla="*/ 97 w 115"/>
              <a:gd name="T81" fmla="*/ 57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2" name="Freeform 332"/>
          <p:cNvSpPr>
            <a:spLocks/>
          </p:cNvSpPr>
          <p:nvPr/>
        </p:nvSpPr>
        <p:spPr bwMode="auto">
          <a:xfrm>
            <a:off x="8191500" y="5335589"/>
            <a:ext cx="57150" cy="79375"/>
          </a:xfrm>
          <a:custGeom>
            <a:avLst/>
            <a:gdLst>
              <a:gd name="T0" fmla="*/ 90 w 289"/>
              <a:gd name="T1" fmla="*/ 65 h 352"/>
              <a:gd name="T2" fmla="*/ 48 w 289"/>
              <a:gd name="T3" fmla="*/ 106 h 352"/>
              <a:gd name="T4" fmla="*/ 16 w 289"/>
              <a:gd name="T5" fmla="*/ 156 h 352"/>
              <a:gd name="T6" fmla="*/ 0 w 289"/>
              <a:gd name="T7" fmla="*/ 211 h 352"/>
              <a:gd name="T8" fmla="*/ 3 w 289"/>
              <a:gd name="T9" fmla="*/ 249 h 352"/>
              <a:gd name="T10" fmla="*/ 10 w 289"/>
              <a:gd name="T11" fmla="*/ 264 h 352"/>
              <a:gd name="T12" fmla="*/ 19 w 289"/>
              <a:gd name="T13" fmla="*/ 277 h 352"/>
              <a:gd name="T14" fmla="*/ 31 w 289"/>
              <a:gd name="T15" fmla="*/ 289 h 352"/>
              <a:gd name="T16" fmla="*/ 51 w 289"/>
              <a:gd name="T17" fmla="*/ 302 h 352"/>
              <a:gd name="T18" fmla="*/ 78 w 289"/>
              <a:gd name="T19" fmla="*/ 316 h 352"/>
              <a:gd name="T20" fmla="*/ 107 w 289"/>
              <a:gd name="T21" fmla="*/ 327 h 352"/>
              <a:gd name="T22" fmla="*/ 137 w 289"/>
              <a:gd name="T23" fmla="*/ 335 h 352"/>
              <a:gd name="T24" fmla="*/ 167 w 289"/>
              <a:gd name="T25" fmla="*/ 342 h 352"/>
              <a:gd name="T26" fmla="*/ 198 w 289"/>
              <a:gd name="T27" fmla="*/ 346 h 352"/>
              <a:gd name="T28" fmla="*/ 229 w 289"/>
              <a:gd name="T29" fmla="*/ 349 h 352"/>
              <a:gd name="T30" fmla="*/ 260 w 289"/>
              <a:gd name="T31" fmla="*/ 351 h 352"/>
              <a:gd name="T32" fmla="*/ 280 w 289"/>
              <a:gd name="T33" fmla="*/ 352 h 352"/>
              <a:gd name="T34" fmla="*/ 287 w 289"/>
              <a:gd name="T35" fmla="*/ 346 h 352"/>
              <a:gd name="T36" fmla="*/ 289 w 289"/>
              <a:gd name="T37" fmla="*/ 335 h 352"/>
              <a:gd name="T38" fmla="*/ 283 w 289"/>
              <a:gd name="T39" fmla="*/ 328 h 352"/>
              <a:gd name="T40" fmla="*/ 264 w 289"/>
              <a:gd name="T41" fmla="*/ 327 h 352"/>
              <a:gd name="T42" fmla="*/ 235 w 289"/>
              <a:gd name="T43" fmla="*/ 326 h 352"/>
              <a:gd name="T44" fmla="*/ 207 w 289"/>
              <a:gd name="T45" fmla="*/ 323 h 352"/>
              <a:gd name="T46" fmla="*/ 179 w 289"/>
              <a:gd name="T47" fmla="*/ 319 h 352"/>
              <a:gd name="T48" fmla="*/ 150 w 289"/>
              <a:gd name="T49" fmla="*/ 314 h 352"/>
              <a:gd name="T50" fmla="*/ 122 w 289"/>
              <a:gd name="T51" fmla="*/ 306 h 352"/>
              <a:gd name="T52" fmla="*/ 95 w 289"/>
              <a:gd name="T53" fmla="*/ 298 h 352"/>
              <a:gd name="T54" fmla="*/ 68 w 289"/>
              <a:gd name="T55" fmla="*/ 285 h 352"/>
              <a:gd name="T56" fmla="*/ 45 w 289"/>
              <a:gd name="T57" fmla="*/ 271 h 352"/>
              <a:gd name="T58" fmla="*/ 32 w 289"/>
              <a:gd name="T59" fmla="*/ 250 h 352"/>
              <a:gd name="T60" fmla="*/ 27 w 289"/>
              <a:gd name="T61" fmla="*/ 222 h 352"/>
              <a:gd name="T62" fmla="*/ 34 w 289"/>
              <a:gd name="T63" fmla="*/ 183 h 352"/>
              <a:gd name="T64" fmla="*/ 45 w 289"/>
              <a:gd name="T65" fmla="*/ 153 h 352"/>
              <a:gd name="T66" fmla="*/ 61 w 289"/>
              <a:gd name="T67" fmla="*/ 127 h 352"/>
              <a:gd name="T68" fmla="*/ 80 w 289"/>
              <a:gd name="T69" fmla="*/ 103 h 352"/>
              <a:gd name="T70" fmla="*/ 102 w 289"/>
              <a:gd name="T71" fmla="*/ 82 h 352"/>
              <a:gd name="T72" fmla="*/ 129 w 289"/>
              <a:gd name="T73" fmla="*/ 59 h 352"/>
              <a:gd name="T74" fmla="*/ 162 w 289"/>
              <a:gd name="T75" fmla="*/ 38 h 352"/>
              <a:gd name="T76" fmla="*/ 197 w 289"/>
              <a:gd name="T77" fmla="*/ 20 h 352"/>
              <a:gd name="T78" fmla="*/ 227 w 289"/>
              <a:gd name="T79" fmla="*/ 6 h 352"/>
              <a:gd name="T80" fmla="*/ 228 w 289"/>
              <a:gd name="T81" fmla="*/ 0 h 352"/>
              <a:gd name="T82" fmla="*/ 198 w 289"/>
              <a:gd name="T83" fmla="*/ 5 h 352"/>
              <a:gd name="T84" fmla="*/ 162 w 289"/>
              <a:gd name="T85" fmla="*/ 18 h 352"/>
              <a:gd name="T86" fmla="*/ 127 w 289"/>
              <a:gd name="T87" fmla="*/ 36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3" name="Freeform 333"/>
          <p:cNvSpPr>
            <a:spLocks/>
          </p:cNvSpPr>
          <p:nvPr/>
        </p:nvSpPr>
        <p:spPr bwMode="auto">
          <a:xfrm>
            <a:off x="8272463" y="5332414"/>
            <a:ext cx="50800" cy="53975"/>
          </a:xfrm>
          <a:custGeom>
            <a:avLst/>
            <a:gdLst>
              <a:gd name="T0" fmla="*/ 210 w 252"/>
              <a:gd name="T1" fmla="*/ 72 h 235"/>
              <a:gd name="T2" fmla="*/ 222 w 252"/>
              <a:gd name="T3" fmla="*/ 85 h 235"/>
              <a:gd name="T4" fmla="*/ 228 w 252"/>
              <a:gd name="T5" fmla="*/ 100 h 235"/>
              <a:gd name="T6" fmla="*/ 232 w 252"/>
              <a:gd name="T7" fmla="*/ 116 h 235"/>
              <a:gd name="T8" fmla="*/ 232 w 252"/>
              <a:gd name="T9" fmla="*/ 133 h 235"/>
              <a:gd name="T10" fmla="*/ 230 w 252"/>
              <a:gd name="T11" fmla="*/ 147 h 235"/>
              <a:gd name="T12" fmla="*/ 226 w 252"/>
              <a:gd name="T13" fmla="*/ 159 h 235"/>
              <a:gd name="T14" fmla="*/ 218 w 252"/>
              <a:gd name="T15" fmla="*/ 171 h 235"/>
              <a:gd name="T16" fmla="*/ 211 w 252"/>
              <a:gd name="T17" fmla="*/ 180 h 235"/>
              <a:gd name="T18" fmla="*/ 202 w 252"/>
              <a:gd name="T19" fmla="*/ 191 h 235"/>
              <a:gd name="T20" fmla="*/ 192 w 252"/>
              <a:gd name="T21" fmla="*/ 200 h 235"/>
              <a:gd name="T22" fmla="*/ 183 w 252"/>
              <a:gd name="T23" fmla="*/ 209 h 235"/>
              <a:gd name="T24" fmla="*/ 173 w 252"/>
              <a:gd name="T25" fmla="*/ 219 h 235"/>
              <a:gd name="T26" fmla="*/ 171 w 252"/>
              <a:gd name="T27" fmla="*/ 222 h 235"/>
              <a:gd name="T28" fmla="*/ 170 w 252"/>
              <a:gd name="T29" fmla="*/ 225 h 235"/>
              <a:gd name="T30" fmla="*/ 171 w 252"/>
              <a:gd name="T31" fmla="*/ 229 h 235"/>
              <a:gd name="T32" fmla="*/ 173 w 252"/>
              <a:gd name="T33" fmla="*/ 232 h 235"/>
              <a:gd name="T34" fmla="*/ 176 w 252"/>
              <a:gd name="T35" fmla="*/ 234 h 235"/>
              <a:gd name="T36" fmla="*/ 180 w 252"/>
              <a:gd name="T37" fmla="*/ 235 h 235"/>
              <a:gd name="T38" fmla="*/ 184 w 252"/>
              <a:gd name="T39" fmla="*/ 234 h 235"/>
              <a:gd name="T40" fmla="*/ 187 w 252"/>
              <a:gd name="T41" fmla="*/ 232 h 235"/>
              <a:gd name="T42" fmla="*/ 208 w 252"/>
              <a:gd name="T43" fmla="*/ 218 h 235"/>
              <a:gd name="T44" fmla="*/ 225 w 252"/>
              <a:gd name="T45" fmla="*/ 200 h 235"/>
              <a:gd name="T46" fmla="*/ 239 w 252"/>
              <a:gd name="T47" fmla="*/ 178 h 235"/>
              <a:gd name="T48" fmla="*/ 249 w 252"/>
              <a:gd name="T49" fmla="*/ 156 h 235"/>
              <a:gd name="T50" fmla="*/ 252 w 252"/>
              <a:gd name="T51" fmla="*/ 131 h 235"/>
              <a:gd name="T52" fmla="*/ 250 w 252"/>
              <a:gd name="T53" fmla="*/ 108 h 235"/>
              <a:gd name="T54" fmla="*/ 242 w 252"/>
              <a:gd name="T55" fmla="*/ 85 h 235"/>
              <a:gd name="T56" fmla="*/ 225 w 252"/>
              <a:gd name="T57" fmla="*/ 65 h 235"/>
              <a:gd name="T58" fmla="*/ 212 w 252"/>
              <a:gd name="T59" fmla="*/ 54 h 235"/>
              <a:gd name="T60" fmla="*/ 197 w 252"/>
              <a:gd name="T61" fmla="*/ 45 h 235"/>
              <a:gd name="T62" fmla="*/ 181 w 252"/>
              <a:gd name="T63" fmla="*/ 36 h 235"/>
              <a:gd name="T64" fmla="*/ 164 w 252"/>
              <a:gd name="T65" fmla="*/ 29 h 235"/>
              <a:gd name="T66" fmla="*/ 146 w 252"/>
              <a:gd name="T67" fmla="*/ 22 h 235"/>
              <a:gd name="T68" fmla="*/ 127 w 252"/>
              <a:gd name="T69" fmla="*/ 17 h 235"/>
              <a:gd name="T70" fmla="*/ 109 w 252"/>
              <a:gd name="T71" fmla="*/ 12 h 235"/>
              <a:gd name="T72" fmla="*/ 90 w 252"/>
              <a:gd name="T73" fmla="*/ 7 h 235"/>
              <a:gd name="T74" fmla="*/ 73 w 252"/>
              <a:gd name="T75" fmla="*/ 4 h 235"/>
              <a:gd name="T76" fmla="*/ 57 w 252"/>
              <a:gd name="T77" fmla="*/ 2 h 235"/>
              <a:gd name="T78" fmla="*/ 42 w 252"/>
              <a:gd name="T79" fmla="*/ 0 h 235"/>
              <a:gd name="T80" fmla="*/ 28 w 252"/>
              <a:gd name="T81" fmla="*/ 0 h 235"/>
              <a:gd name="T82" fmla="*/ 17 w 252"/>
              <a:gd name="T83" fmla="*/ 0 h 235"/>
              <a:gd name="T84" fmla="*/ 8 w 252"/>
              <a:gd name="T85" fmla="*/ 1 h 235"/>
              <a:gd name="T86" fmla="*/ 3 w 252"/>
              <a:gd name="T87" fmla="*/ 3 h 235"/>
              <a:gd name="T88" fmla="*/ 0 w 252"/>
              <a:gd name="T89" fmla="*/ 5 h 235"/>
              <a:gd name="T90" fmla="*/ 10 w 252"/>
              <a:gd name="T91" fmla="*/ 7 h 235"/>
              <a:gd name="T92" fmla="*/ 22 w 252"/>
              <a:gd name="T93" fmla="*/ 8 h 235"/>
              <a:gd name="T94" fmla="*/ 33 w 252"/>
              <a:gd name="T95" fmla="*/ 11 h 235"/>
              <a:gd name="T96" fmla="*/ 46 w 252"/>
              <a:gd name="T97" fmla="*/ 13 h 235"/>
              <a:gd name="T98" fmla="*/ 60 w 252"/>
              <a:gd name="T99" fmla="*/ 15 h 235"/>
              <a:gd name="T100" fmla="*/ 73 w 252"/>
              <a:gd name="T101" fmla="*/ 17 h 235"/>
              <a:gd name="T102" fmla="*/ 87 w 252"/>
              <a:gd name="T103" fmla="*/ 20 h 235"/>
              <a:gd name="T104" fmla="*/ 102 w 252"/>
              <a:gd name="T105" fmla="*/ 23 h 235"/>
              <a:gd name="T106" fmla="*/ 115 w 252"/>
              <a:gd name="T107" fmla="*/ 28 h 235"/>
              <a:gd name="T108" fmla="*/ 130 w 252"/>
              <a:gd name="T109" fmla="*/ 32 h 235"/>
              <a:gd name="T110" fmla="*/ 145 w 252"/>
              <a:gd name="T111" fmla="*/ 37 h 235"/>
              <a:gd name="T112" fmla="*/ 159 w 252"/>
              <a:gd name="T113" fmla="*/ 43 h 235"/>
              <a:gd name="T114" fmla="*/ 172 w 252"/>
              <a:gd name="T115" fmla="*/ 49 h 235"/>
              <a:gd name="T116" fmla="*/ 186 w 252"/>
              <a:gd name="T117" fmla="*/ 55 h 235"/>
              <a:gd name="T118" fmla="*/ 198 w 252"/>
              <a:gd name="T119" fmla="*/ 64 h 235"/>
              <a:gd name="T120" fmla="*/ 210 w 252"/>
              <a:gd name="T121" fmla="*/ 7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4" name="Freeform 334"/>
          <p:cNvSpPr>
            <a:spLocks/>
          </p:cNvSpPr>
          <p:nvPr/>
        </p:nvSpPr>
        <p:spPr bwMode="auto">
          <a:xfrm>
            <a:off x="8172450" y="5360988"/>
            <a:ext cx="20638" cy="50800"/>
          </a:xfrm>
          <a:custGeom>
            <a:avLst/>
            <a:gdLst>
              <a:gd name="T0" fmla="*/ 0 w 103"/>
              <a:gd name="T1" fmla="*/ 120 h 220"/>
              <a:gd name="T2" fmla="*/ 0 w 103"/>
              <a:gd name="T3" fmla="*/ 138 h 220"/>
              <a:gd name="T4" fmla="*/ 4 w 103"/>
              <a:gd name="T5" fmla="*/ 155 h 220"/>
              <a:gd name="T6" fmla="*/ 12 w 103"/>
              <a:gd name="T7" fmla="*/ 171 h 220"/>
              <a:gd name="T8" fmla="*/ 22 w 103"/>
              <a:gd name="T9" fmla="*/ 185 h 220"/>
              <a:gd name="T10" fmla="*/ 35 w 103"/>
              <a:gd name="T11" fmla="*/ 197 h 220"/>
              <a:gd name="T12" fmla="*/ 50 w 103"/>
              <a:gd name="T13" fmla="*/ 207 h 220"/>
              <a:gd name="T14" fmla="*/ 66 w 103"/>
              <a:gd name="T15" fmla="*/ 215 h 220"/>
              <a:gd name="T16" fmla="*/ 83 w 103"/>
              <a:gd name="T17" fmla="*/ 219 h 220"/>
              <a:gd name="T18" fmla="*/ 89 w 103"/>
              <a:gd name="T19" fmla="*/ 220 h 220"/>
              <a:gd name="T20" fmla="*/ 94 w 103"/>
              <a:gd name="T21" fmla="*/ 218 h 220"/>
              <a:gd name="T22" fmla="*/ 98 w 103"/>
              <a:gd name="T23" fmla="*/ 215 h 220"/>
              <a:gd name="T24" fmla="*/ 100 w 103"/>
              <a:gd name="T25" fmla="*/ 211 h 220"/>
              <a:gd name="T26" fmla="*/ 100 w 103"/>
              <a:gd name="T27" fmla="*/ 205 h 220"/>
              <a:gd name="T28" fmla="*/ 99 w 103"/>
              <a:gd name="T29" fmla="*/ 200 h 220"/>
              <a:gd name="T30" fmla="*/ 96 w 103"/>
              <a:gd name="T31" fmla="*/ 196 h 220"/>
              <a:gd name="T32" fmla="*/ 91 w 103"/>
              <a:gd name="T33" fmla="*/ 193 h 220"/>
              <a:gd name="T34" fmla="*/ 74 w 103"/>
              <a:gd name="T35" fmla="*/ 187 h 220"/>
              <a:gd name="T36" fmla="*/ 58 w 103"/>
              <a:gd name="T37" fmla="*/ 178 h 220"/>
              <a:gd name="T38" fmla="*/ 45 w 103"/>
              <a:gd name="T39" fmla="*/ 167 h 220"/>
              <a:gd name="T40" fmla="*/ 36 w 103"/>
              <a:gd name="T41" fmla="*/ 154 h 220"/>
              <a:gd name="T42" fmla="*/ 30 w 103"/>
              <a:gd name="T43" fmla="*/ 138 h 220"/>
              <a:gd name="T44" fmla="*/ 27 w 103"/>
              <a:gd name="T45" fmla="*/ 121 h 220"/>
              <a:gd name="T46" fmla="*/ 27 w 103"/>
              <a:gd name="T47" fmla="*/ 103 h 220"/>
              <a:gd name="T48" fmla="*/ 32 w 103"/>
              <a:gd name="T49" fmla="*/ 83 h 220"/>
              <a:gd name="T50" fmla="*/ 39 w 103"/>
              <a:gd name="T51" fmla="*/ 69 h 220"/>
              <a:gd name="T52" fmla="*/ 51 w 103"/>
              <a:gd name="T53" fmla="*/ 56 h 220"/>
              <a:gd name="T54" fmla="*/ 63 w 103"/>
              <a:gd name="T55" fmla="*/ 43 h 220"/>
              <a:gd name="T56" fmla="*/ 77 w 103"/>
              <a:gd name="T57" fmla="*/ 31 h 220"/>
              <a:gd name="T58" fmla="*/ 89 w 103"/>
              <a:gd name="T59" fmla="*/ 21 h 220"/>
              <a:gd name="T60" fmla="*/ 98 w 103"/>
              <a:gd name="T61" fmla="*/ 12 h 220"/>
              <a:gd name="T62" fmla="*/ 103 w 103"/>
              <a:gd name="T63" fmla="*/ 5 h 220"/>
              <a:gd name="T64" fmla="*/ 103 w 103"/>
              <a:gd name="T65" fmla="*/ 0 h 220"/>
              <a:gd name="T66" fmla="*/ 92 w 103"/>
              <a:gd name="T67" fmla="*/ 4 h 220"/>
              <a:gd name="T68" fmla="*/ 77 w 103"/>
              <a:gd name="T69" fmla="*/ 12 h 220"/>
              <a:gd name="T70" fmla="*/ 61 w 103"/>
              <a:gd name="T71" fmla="*/ 25 h 220"/>
              <a:gd name="T72" fmla="*/ 44 w 103"/>
              <a:gd name="T73" fmla="*/ 40 h 220"/>
              <a:gd name="T74" fmla="*/ 29 w 103"/>
              <a:gd name="T75" fmla="*/ 57 h 220"/>
              <a:gd name="T76" fmla="*/ 16 w 103"/>
              <a:gd name="T77" fmla="*/ 77 h 220"/>
              <a:gd name="T78" fmla="*/ 6 w 103"/>
              <a:gd name="T79" fmla="*/ 98 h 220"/>
              <a:gd name="T80" fmla="*/ 0 w 103"/>
              <a:gd name="T81" fmla="*/ 1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5" name="Freeform 335"/>
          <p:cNvSpPr>
            <a:spLocks/>
          </p:cNvSpPr>
          <p:nvPr/>
        </p:nvSpPr>
        <p:spPr bwMode="auto">
          <a:xfrm>
            <a:off x="8313738" y="5329239"/>
            <a:ext cx="44450" cy="65087"/>
          </a:xfrm>
          <a:custGeom>
            <a:avLst/>
            <a:gdLst>
              <a:gd name="T0" fmla="*/ 186 w 220"/>
              <a:gd name="T1" fmla="*/ 115 h 288"/>
              <a:gd name="T2" fmla="*/ 196 w 220"/>
              <a:gd name="T3" fmla="*/ 133 h 288"/>
              <a:gd name="T4" fmla="*/ 202 w 220"/>
              <a:gd name="T5" fmla="*/ 153 h 288"/>
              <a:gd name="T6" fmla="*/ 199 w 220"/>
              <a:gd name="T7" fmla="*/ 174 h 288"/>
              <a:gd name="T8" fmla="*/ 186 w 220"/>
              <a:gd name="T9" fmla="*/ 194 h 288"/>
              <a:gd name="T10" fmla="*/ 168 w 220"/>
              <a:gd name="T11" fmla="*/ 213 h 288"/>
              <a:gd name="T12" fmla="*/ 148 w 220"/>
              <a:gd name="T13" fmla="*/ 229 h 288"/>
              <a:gd name="T14" fmla="*/ 127 w 220"/>
              <a:gd name="T15" fmla="*/ 246 h 288"/>
              <a:gd name="T16" fmla="*/ 115 w 220"/>
              <a:gd name="T17" fmla="*/ 258 h 288"/>
              <a:gd name="T18" fmla="*/ 110 w 220"/>
              <a:gd name="T19" fmla="*/ 267 h 288"/>
              <a:gd name="T20" fmla="*/ 107 w 220"/>
              <a:gd name="T21" fmla="*/ 276 h 288"/>
              <a:gd name="T22" fmla="*/ 109 w 220"/>
              <a:gd name="T23" fmla="*/ 284 h 288"/>
              <a:gd name="T24" fmla="*/ 117 w 220"/>
              <a:gd name="T25" fmla="*/ 288 h 288"/>
              <a:gd name="T26" fmla="*/ 124 w 220"/>
              <a:gd name="T27" fmla="*/ 287 h 288"/>
              <a:gd name="T28" fmla="*/ 138 w 220"/>
              <a:gd name="T29" fmla="*/ 271 h 288"/>
              <a:gd name="T30" fmla="*/ 161 w 220"/>
              <a:gd name="T31" fmla="*/ 250 h 288"/>
              <a:gd name="T32" fmla="*/ 185 w 220"/>
              <a:gd name="T33" fmla="*/ 229 h 288"/>
              <a:gd name="T34" fmla="*/ 206 w 220"/>
              <a:gd name="T35" fmla="*/ 204 h 288"/>
              <a:gd name="T36" fmla="*/ 219 w 220"/>
              <a:gd name="T37" fmla="*/ 173 h 288"/>
              <a:gd name="T38" fmla="*/ 218 w 220"/>
              <a:gd name="T39" fmla="*/ 141 h 288"/>
              <a:gd name="T40" fmla="*/ 204 w 220"/>
              <a:gd name="T41" fmla="*/ 111 h 288"/>
              <a:gd name="T42" fmla="*/ 182 w 220"/>
              <a:gd name="T43" fmla="*/ 86 h 288"/>
              <a:gd name="T44" fmla="*/ 158 w 220"/>
              <a:gd name="T45" fmla="*/ 70 h 288"/>
              <a:gd name="T46" fmla="*/ 134 w 220"/>
              <a:gd name="T47" fmla="*/ 56 h 288"/>
              <a:gd name="T48" fmla="*/ 109 w 220"/>
              <a:gd name="T49" fmla="*/ 43 h 288"/>
              <a:gd name="T50" fmla="*/ 83 w 220"/>
              <a:gd name="T51" fmla="*/ 29 h 288"/>
              <a:gd name="T52" fmla="*/ 59 w 220"/>
              <a:gd name="T53" fmla="*/ 17 h 288"/>
              <a:gd name="T54" fmla="*/ 36 w 220"/>
              <a:gd name="T55" fmla="*/ 7 h 288"/>
              <a:gd name="T56" fmla="*/ 18 w 220"/>
              <a:gd name="T57" fmla="*/ 1 h 288"/>
              <a:gd name="T58" fmla="*/ 4 w 220"/>
              <a:gd name="T59" fmla="*/ 0 h 288"/>
              <a:gd name="T60" fmla="*/ 9 w 220"/>
              <a:gd name="T61" fmla="*/ 7 h 288"/>
              <a:gd name="T62" fmla="*/ 31 w 220"/>
              <a:gd name="T63" fmla="*/ 18 h 288"/>
              <a:gd name="T64" fmla="*/ 54 w 220"/>
              <a:gd name="T65" fmla="*/ 29 h 288"/>
              <a:gd name="T66" fmla="*/ 77 w 220"/>
              <a:gd name="T67" fmla="*/ 40 h 288"/>
              <a:gd name="T68" fmla="*/ 101 w 220"/>
              <a:gd name="T69" fmla="*/ 53 h 288"/>
              <a:gd name="T70" fmla="*/ 124 w 220"/>
              <a:gd name="T71" fmla="*/ 66 h 288"/>
              <a:gd name="T72" fmla="*/ 147 w 220"/>
              <a:gd name="T73" fmla="*/ 82 h 288"/>
              <a:gd name="T74" fmla="*/ 168 w 220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6" name="Freeform 336"/>
          <p:cNvSpPr>
            <a:spLocks/>
          </p:cNvSpPr>
          <p:nvPr/>
        </p:nvSpPr>
        <p:spPr bwMode="auto">
          <a:xfrm>
            <a:off x="8270876" y="5429251"/>
            <a:ext cx="169863" cy="112713"/>
          </a:xfrm>
          <a:custGeom>
            <a:avLst/>
            <a:gdLst>
              <a:gd name="T0" fmla="*/ 141 w 1070"/>
              <a:gd name="T1" fmla="*/ 0 h 844"/>
              <a:gd name="T2" fmla="*/ 1070 w 1070"/>
              <a:gd name="T3" fmla="*/ 194 h 844"/>
              <a:gd name="T4" fmla="*/ 919 w 1070"/>
              <a:gd name="T5" fmla="*/ 844 h 844"/>
              <a:gd name="T6" fmla="*/ 0 w 1070"/>
              <a:gd name="T7" fmla="*/ 624 h 844"/>
              <a:gd name="T8" fmla="*/ 141 w 1070"/>
              <a:gd name="T9" fmla="*/ 0 h 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0" h="844">
                <a:moveTo>
                  <a:pt x="141" y="0"/>
                </a:moveTo>
                <a:lnTo>
                  <a:pt x="1070" y="194"/>
                </a:lnTo>
                <a:lnTo>
                  <a:pt x="919" y="844"/>
                </a:lnTo>
                <a:lnTo>
                  <a:pt x="0" y="624"/>
                </a:lnTo>
                <a:lnTo>
                  <a:pt x="14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7" name="Freeform 337"/>
          <p:cNvSpPr>
            <a:spLocks/>
          </p:cNvSpPr>
          <p:nvPr/>
        </p:nvSpPr>
        <p:spPr bwMode="auto">
          <a:xfrm>
            <a:off x="8285164" y="5432425"/>
            <a:ext cx="130175" cy="44450"/>
          </a:xfrm>
          <a:custGeom>
            <a:avLst/>
            <a:gdLst>
              <a:gd name="T0" fmla="*/ 97 w 819"/>
              <a:gd name="T1" fmla="*/ 0 h 333"/>
              <a:gd name="T2" fmla="*/ 819 w 819"/>
              <a:gd name="T3" fmla="*/ 139 h 333"/>
              <a:gd name="T4" fmla="*/ 172 w 819"/>
              <a:gd name="T5" fmla="*/ 98 h 333"/>
              <a:gd name="T6" fmla="*/ 0 w 819"/>
              <a:gd name="T7" fmla="*/ 333 h 333"/>
              <a:gd name="T8" fmla="*/ 97 w 819"/>
              <a:gd name="T9" fmla="*/ 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9" h="333">
                <a:moveTo>
                  <a:pt x="97" y="0"/>
                </a:moveTo>
                <a:lnTo>
                  <a:pt x="819" y="139"/>
                </a:lnTo>
                <a:lnTo>
                  <a:pt x="172" y="98"/>
                </a:lnTo>
                <a:lnTo>
                  <a:pt x="0" y="333"/>
                </a:lnTo>
                <a:lnTo>
                  <a:pt x="97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8" name="Freeform 338"/>
          <p:cNvSpPr>
            <a:spLocks/>
          </p:cNvSpPr>
          <p:nvPr/>
        </p:nvSpPr>
        <p:spPr bwMode="auto">
          <a:xfrm>
            <a:off x="8253413" y="5564189"/>
            <a:ext cx="171450" cy="41275"/>
          </a:xfrm>
          <a:custGeom>
            <a:avLst/>
            <a:gdLst>
              <a:gd name="T0" fmla="*/ 34 w 1083"/>
              <a:gd name="T1" fmla="*/ 0 h 306"/>
              <a:gd name="T2" fmla="*/ 1083 w 1083"/>
              <a:gd name="T3" fmla="*/ 261 h 306"/>
              <a:gd name="T4" fmla="*/ 1055 w 1083"/>
              <a:gd name="T5" fmla="*/ 306 h 306"/>
              <a:gd name="T6" fmla="*/ 0 w 1083"/>
              <a:gd name="T7" fmla="*/ 28 h 306"/>
              <a:gd name="T8" fmla="*/ 34 w 1083"/>
              <a:gd name="T9" fmla="*/ 0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3" h="306">
                <a:moveTo>
                  <a:pt x="34" y="0"/>
                </a:moveTo>
                <a:lnTo>
                  <a:pt x="1083" y="261"/>
                </a:lnTo>
                <a:lnTo>
                  <a:pt x="1055" y="306"/>
                </a:lnTo>
                <a:lnTo>
                  <a:pt x="0" y="28"/>
                </a:lnTo>
                <a:lnTo>
                  <a:pt x="34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9" name="Freeform 339"/>
          <p:cNvSpPr>
            <a:spLocks/>
          </p:cNvSpPr>
          <p:nvPr/>
        </p:nvSpPr>
        <p:spPr bwMode="auto">
          <a:xfrm>
            <a:off x="8237539" y="5576889"/>
            <a:ext cx="173037" cy="41275"/>
          </a:xfrm>
          <a:custGeom>
            <a:avLst/>
            <a:gdLst>
              <a:gd name="T0" fmla="*/ 39 w 1088"/>
              <a:gd name="T1" fmla="*/ 0 h 311"/>
              <a:gd name="T2" fmla="*/ 1088 w 1088"/>
              <a:gd name="T3" fmla="*/ 260 h 311"/>
              <a:gd name="T4" fmla="*/ 1055 w 1088"/>
              <a:gd name="T5" fmla="*/ 311 h 311"/>
              <a:gd name="T6" fmla="*/ 0 w 1088"/>
              <a:gd name="T7" fmla="*/ 34 h 311"/>
              <a:gd name="T8" fmla="*/ 39 w 1088"/>
              <a:gd name="T9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8" h="311">
                <a:moveTo>
                  <a:pt x="39" y="0"/>
                </a:moveTo>
                <a:lnTo>
                  <a:pt x="1088" y="260"/>
                </a:lnTo>
                <a:lnTo>
                  <a:pt x="1055" y="311"/>
                </a:lnTo>
                <a:lnTo>
                  <a:pt x="0" y="34"/>
                </a:lnTo>
                <a:lnTo>
                  <a:pt x="39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60" name="Freeform 340"/>
          <p:cNvSpPr>
            <a:spLocks/>
          </p:cNvSpPr>
          <p:nvPr/>
        </p:nvSpPr>
        <p:spPr bwMode="auto">
          <a:xfrm>
            <a:off x="8264525" y="5614989"/>
            <a:ext cx="25400" cy="9525"/>
          </a:xfrm>
          <a:custGeom>
            <a:avLst/>
            <a:gdLst>
              <a:gd name="T0" fmla="*/ 16 w 164"/>
              <a:gd name="T1" fmla="*/ 1 h 72"/>
              <a:gd name="T2" fmla="*/ 21 w 164"/>
              <a:gd name="T3" fmla="*/ 1 h 72"/>
              <a:gd name="T4" fmla="*/ 35 w 164"/>
              <a:gd name="T5" fmla="*/ 0 h 72"/>
              <a:gd name="T6" fmla="*/ 54 w 164"/>
              <a:gd name="T7" fmla="*/ 0 h 72"/>
              <a:gd name="T8" fmla="*/ 78 w 164"/>
              <a:gd name="T9" fmla="*/ 2 h 72"/>
              <a:gd name="T10" fmla="*/ 104 w 164"/>
              <a:gd name="T11" fmla="*/ 7 h 72"/>
              <a:gd name="T12" fmla="*/ 128 w 164"/>
              <a:gd name="T13" fmla="*/ 17 h 72"/>
              <a:gd name="T14" fmla="*/ 149 w 164"/>
              <a:gd name="T15" fmla="*/ 31 h 72"/>
              <a:gd name="T16" fmla="*/ 164 w 164"/>
              <a:gd name="T17" fmla="*/ 51 h 72"/>
              <a:gd name="T18" fmla="*/ 164 w 164"/>
              <a:gd name="T19" fmla="*/ 52 h 72"/>
              <a:gd name="T20" fmla="*/ 164 w 164"/>
              <a:gd name="T21" fmla="*/ 57 h 72"/>
              <a:gd name="T22" fmla="*/ 163 w 164"/>
              <a:gd name="T23" fmla="*/ 62 h 72"/>
              <a:gd name="T24" fmla="*/ 161 w 164"/>
              <a:gd name="T25" fmla="*/ 67 h 72"/>
              <a:gd name="T26" fmla="*/ 156 w 164"/>
              <a:gd name="T27" fmla="*/ 71 h 72"/>
              <a:gd name="T28" fmla="*/ 149 w 164"/>
              <a:gd name="T29" fmla="*/ 72 h 72"/>
              <a:gd name="T30" fmla="*/ 138 w 164"/>
              <a:gd name="T31" fmla="*/ 71 h 72"/>
              <a:gd name="T32" fmla="*/ 124 w 164"/>
              <a:gd name="T33" fmla="*/ 65 h 72"/>
              <a:gd name="T34" fmla="*/ 124 w 164"/>
              <a:gd name="T35" fmla="*/ 63 h 72"/>
              <a:gd name="T36" fmla="*/ 123 w 164"/>
              <a:gd name="T37" fmla="*/ 59 h 72"/>
              <a:gd name="T38" fmla="*/ 120 w 164"/>
              <a:gd name="T39" fmla="*/ 52 h 72"/>
              <a:gd name="T40" fmla="*/ 113 w 164"/>
              <a:gd name="T41" fmla="*/ 45 h 72"/>
              <a:gd name="T42" fmla="*/ 100 w 164"/>
              <a:gd name="T43" fmla="*/ 38 h 72"/>
              <a:gd name="T44" fmla="*/ 81 w 164"/>
              <a:gd name="T45" fmla="*/ 32 h 72"/>
              <a:gd name="T46" fmla="*/ 55 w 164"/>
              <a:gd name="T47" fmla="*/ 29 h 72"/>
              <a:gd name="T48" fmla="*/ 20 w 164"/>
              <a:gd name="T49" fmla="*/ 29 h 72"/>
              <a:gd name="T50" fmla="*/ 18 w 164"/>
              <a:gd name="T51" fmla="*/ 29 h 72"/>
              <a:gd name="T52" fmla="*/ 14 w 164"/>
              <a:gd name="T53" fmla="*/ 27 h 72"/>
              <a:gd name="T54" fmla="*/ 9 w 164"/>
              <a:gd name="T55" fmla="*/ 25 h 72"/>
              <a:gd name="T56" fmla="*/ 4 w 164"/>
              <a:gd name="T57" fmla="*/ 22 h 72"/>
              <a:gd name="T58" fmla="*/ 0 w 164"/>
              <a:gd name="T59" fmla="*/ 18 h 72"/>
              <a:gd name="T60" fmla="*/ 0 w 164"/>
              <a:gd name="T61" fmla="*/ 14 h 72"/>
              <a:gd name="T62" fmla="*/ 5 w 164"/>
              <a:gd name="T63" fmla="*/ 7 h 72"/>
              <a:gd name="T64" fmla="*/ 16 w 164"/>
              <a:gd name="T65" fmla="*/ 1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4" h="72">
                <a:moveTo>
                  <a:pt x="16" y="1"/>
                </a:moveTo>
                <a:lnTo>
                  <a:pt x="21" y="1"/>
                </a:lnTo>
                <a:lnTo>
                  <a:pt x="35" y="0"/>
                </a:lnTo>
                <a:lnTo>
                  <a:pt x="54" y="0"/>
                </a:lnTo>
                <a:lnTo>
                  <a:pt x="78" y="2"/>
                </a:lnTo>
                <a:lnTo>
                  <a:pt x="104" y="7"/>
                </a:lnTo>
                <a:lnTo>
                  <a:pt x="128" y="17"/>
                </a:lnTo>
                <a:lnTo>
                  <a:pt x="149" y="31"/>
                </a:lnTo>
                <a:lnTo>
                  <a:pt x="164" y="51"/>
                </a:lnTo>
                <a:lnTo>
                  <a:pt x="164" y="52"/>
                </a:lnTo>
                <a:lnTo>
                  <a:pt x="164" y="57"/>
                </a:lnTo>
                <a:lnTo>
                  <a:pt x="163" y="62"/>
                </a:lnTo>
                <a:lnTo>
                  <a:pt x="161" y="67"/>
                </a:lnTo>
                <a:lnTo>
                  <a:pt x="156" y="71"/>
                </a:lnTo>
                <a:lnTo>
                  <a:pt x="149" y="72"/>
                </a:lnTo>
                <a:lnTo>
                  <a:pt x="138" y="71"/>
                </a:lnTo>
                <a:lnTo>
                  <a:pt x="124" y="65"/>
                </a:lnTo>
                <a:lnTo>
                  <a:pt x="124" y="63"/>
                </a:lnTo>
                <a:lnTo>
                  <a:pt x="123" y="59"/>
                </a:lnTo>
                <a:lnTo>
                  <a:pt x="120" y="52"/>
                </a:lnTo>
                <a:lnTo>
                  <a:pt x="113" y="45"/>
                </a:lnTo>
                <a:lnTo>
                  <a:pt x="100" y="38"/>
                </a:lnTo>
                <a:lnTo>
                  <a:pt x="81" y="32"/>
                </a:lnTo>
                <a:lnTo>
                  <a:pt x="55" y="29"/>
                </a:lnTo>
                <a:lnTo>
                  <a:pt x="20" y="29"/>
                </a:lnTo>
                <a:lnTo>
                  <a:pt x="18" y="29"/>
                </a:lnTo>
                <a:lnTo>
                  <a:pt x="14" y="27"/>
                </a:lnTo>
                <a:lnTo>
                  <a:pt x="9" y="25"/>
                </a:lnTo>
                <a:lnTo>
                  <a:pt x="4" y="22"/>
                </a:lnTo>
                <a:lnTo>
                  <a:pt x="0" y="18"/>
                </a:lnTo>
                <a:lnTo>
                  <a:pt x="0" y="14"/>
                </a:lnTo>
                <a:lnTo>
                  <a:pt x="5" y="7"/>
                </a:lnTo>
                <a:lnTo>
                  <a:pt x="16" y="1"/>
                </a:lnTo>
                <a:close/>
              </a:path>
            </a:pathLst>
          </a:custGeom>
          <a:solidFill>
            <a:srgbClr val="BFBF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61" name="Freeform 341"/>
          <p:cNvSpPr>
            <a:spLocks/>
          </p:cNvSpPr>
          <p:nvPr/>
        </p:nvSpPr>
        <p:spPr bwMode="auto">
          <a:xfrm>
            <a:off x="8269288" y="5546725"/>
            <a:ext cx="23812" cy="14288"/>
          </a:xfrm>
          <a:custGeom>
            <a:avLst/>
            <a:gdLst>
              <a:gd name="T0" fmla="*/ 45 w 146"/>
              <a:gd name="T1" fmla="*/ 0 h 109"/>
              <a:gd name="T2" fmla="*/ 42 w 146"/>
              <a:gd name="T3" fmla="*/ 0 h 109"/>
              <a:gd name="T4" fmla="*/ 35 w 146"/>
              <a:gd name="T5" fmla="*/ 3 h 109"/>
              <a:gd name="T6" fmla="*/ 26 w 146"/>
              <a:gd name="T7" fmla="*/ 7 h 109"/>
              <a:gd name="T8" fmla="*/ 15 w 146"/>
              <a:gd name="T9" fmla="*/ 14 h 109"/>
              <a:gd name="T10" fmla="*/ 6 w 146"/>
              <a:gd name="T11" fmla="*/ 24 h 109"/>
              <a:gd name="T12" fmla="*/ 1 w 146"/>
              <a:gd name="T13" fmla="*/ 39 h 109"/>
              <a:gd name="T14" fmla="*/ 0 w 146"/>
              <a:gd name="T15" fmla="*/ 59 h 109"/>
              <a:gd name="T16" fmla="*/ 6 w 146"/>
              <a:gd name="T17" fmla="*/ 85 h 109"/>
              <a:gd name="T18" fmla="*/ 85 w 146"/>
              <a:gd name="T19" fmla="*/ 109 h 109"/>
              <a:gd name="T20" fmla="*/ 84 w 146"/>
              <a:gd name="T21" fmla="*/ 104 h 109"/>
              <a:gd name="T22" fmla="*/ 84 w 146"/>
              <a:gd name="T23" fmla="*/ 93 h 109"/>
              <a:gd name="T24" fmla="*/ 84 w 146"/>
              <a:gd name="T25" fmla="*/ 76 h 109"/>
              <a:gd name="T26" fmla="*/ 87 w 146"/>
              <a:gd name="T27" fmla="*/ 58 h 109"/>
              <a:gd name="T28" fmla="*/ 93 w 146"/>
              <a:gd name="T29" fmla="*/ 40 h 109"/>
              <a:gd name="T30" fmla="*/ 104 w 146"/>
              <a:gd name="T31" fmla="*/ 27 h 109"/>
              <a:gd name="T32" fmla="*/ 121 w 146"/>
              <a:gd name="T33" fmla="*/ 20 h 109"/>
              <a:gd name="T34" fmla="*/ 146 w 146"/>
              <a:gd name="T35" fmla="*/ 23 h 109"/>
              <a:gd name="T36" fmla="*/ 45 w 146"/>
              <a:gd name="T37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6" h="109">
                <a:moveTo>
                  <a:pt x="45" y="0"/>
                </a:moveTo>
                <a:lnTo>
                  <a:pt x="42" y="0"/>
                </a:lnTo>
                <a:lnTo>
                  <a:pt x="35" y="3"/>
                </a:lnTo>
                <a:lnTo>
                  <a:pt x="26" y="7"/>
                </a:lnTo>
                <a:lnTo>
                  <a:pt x="15" y="14"/>
                </a:lnTo>
                <a:lnTo>
                  <a:pt x="6" y="24"/>
                </a:lnTo>
                <a:lnTo>
                  <a:pt x="1" y="39"/>
                </a:lnTo>
                <a:lnTo>
                  <a:pt x="0" y="59"/>
                </a:lnTo>
                <a:lnTo>
                  <a:pt x="6" y="85"/>
                </a:lnTo>
                <a:lnTo>
                  <a:pt x="85" y="109"/>
                </a:lnTo>
                <a:lnTo>
                  <a:pt x="84" y="104"/>
                </a:lnTo>
                <a:lnTo>
                  <a:pt x="84" y="93"/>
                </a:lnTo>
                <a:lnTo>
                  <a:pt x="84" y="76"/>
                </a:lnTo>
                <a:lnTo>
                  <a:pt x="87" y="58"/>
                </a:lnTo>
                <a:lnTo>
                  <a:pt x="93" y="40"/>
                </a:lnTo>
                <a:lnTo>
                  <a:pt x="104" y="27"/>
                </a:lnTo>
                <a:lnTo>
                  <a:pt x="121" y="20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62" name="Freeform 342"/>
          <p:cNvSpPr>
            <a:spLocks/>
          </p:cNvSpPr>
          <p:nvPr/>
        </p:nvSpPr>
        <p:spPr bwMode="auto">
          <a:xfrm>
            <a:off x="8401051" y="5572125"/>
            <a:ext cx="23813" cy="14288"/>
          </a:xfrm>
          <a:custGeom>
            <a:avLst/>
            <a:gdLst>
              <a:gd name="T0" fmla="*/ 45 w 146"/>
              <a:gd name="T1" fmla="*/ 0 h 107"/>
              <a:gd name="T2" fmla="*/ 42 w 146"/>
              <a:gd name="T3" fmla="*/ 0 h 107"/>
              <a:gd name="T4" fmla="*/ 35 w 146"/>
              <a:gd name="T5" fmla="*/ 2 h 107"/>
              <a:gd name="T6" fmla="*/ 25 w 146"/>
              <a:gd name="T7" fmla="*/ 6 h 107"/>
              <a:gd name="T8" fmla="*/ 15 w 146"/>
              <a:gd name="T9" fmla="*/ 12 h 107"/>
              <a:gd name="T10" fmla="*/ 6 w 146"/>
              <a:gd name="T11" fmla="*/ 23 h 107"/>
              <a:gd name="T12" fmla="*/ 0 w 146"/>
              <a:gd name="T13" fmla="*/ 38 h 107"/>
              <a:gd name="T14" fmla="*/ 0 w 146"/>
              <a:gd name="T15" fmla="*/ 58 h 107"/>
              <a:gd name="T16" fmla="*/ 6 w 146"/>
              <a:gd name="T17" fmla="*/ 85 h 107"/>
              <a:gd name="T18" fmla="*/ 84 w 146"/>
              <a:gd name="T19" fmla="*/ 107 h 107"/>
              <a:gd name="T20" fmla="*/ 83 w 146"/>
              <a:gd name="T21" fmla="*/ 103 h 107"/>
              <a:gd name="T22" fmla="*/ 83 w 146"/>
              <a:gd name="T23" fmla="*/ 91 h 107"/>
              <a:gd name="T24" fmla="*/ 83 w 146"/>
              <a:gd name="T25" fmla="*/ 75 h 107"/>
              <a:gd name="T26" fmla="*/ 86 w 146"/>
              <a:gd name="T27" fmla="*/ 56 h 107"/>
              <a:gd name="T28" fmla="*/ 92 w 146"/>
              <a:gd name="T29" fmla="*/ 40 h 107"/>
              <a:gd name="T30" fmla="*/ 103 w 146"/>
              <a:gd name="T31" fmla="*/ 27 h 107"/>
              <a:gd name="T32" fmla="*/ 121 w 146"/>
              <a:gd name="T33" fmla="*/ 19 h 107"/>
              <a:gd name="T34" fmla="*/ 146 w 146"/>
              <a:gd name="T35" fmla="*/ 23 h 107"/>
              <a:gd name="T36" fmla="*/ 45 w 146"/>
              <a:gd name="T37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6" h="107">
                <a:moveTo>
                  <a:pt x="45" y="0"/>
                </a:moveTo>
                <a:lnTo>
                  <a:pt x="42" y="0"/>
                </a:lnTo>
                <a:lnTo>
                  <a:pt x="35" y="2"/>
                </a:lnTo>
                <a:lnTo>
                  <a:pt x="25" y="6"/>
                </a:lnTo>
                <a:lnTo>
                  <a:pt x="15" y="12"/>
                </a:lnTo>
                <a:lnTo>
                  <a:pt x="6" y="23"/>
                </a:lnTo>
                <a:lnTo>
                  <a:pt x="0" y="38"/>
                </a:lnTo>
                <a:lnTo>
                  <a:pt x="0" y="58"/>
                </a:lnTo>
                <a:lnTo>
                  <a:pt x="6" y="85"/>
                </a:lnTo>
                <a:lnTo>
                  <a:pt x="84" y="107"/>
                </a:lnTo>
                <a:lnTo>
                  <a:pt x="83" y="103"/>
                </a:lnTo>
                <a:lnTo>
                  <a:pt x="83" y="91"/>
                </a:lnTo>
                <a:lnTo>
                  <a:pt x="83" y="75"/>
                </a:lnTo>
                <a:lnTo>
                  <a:pt x="86" y="56"/>
                </a:lnTo>
                <a:lnTo>
                  <a:pt x="92" y="40"/>
                </a:lnTo>
                <a:lnTo>
                  <a:pt x="103" y="27"/>
                </a:lnTo>
                <a:lnTo>
                  <a:pt x="121" y="19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63" name="Freeform 343"/>
          <p:cNvSpPr>
            <a:spLocks/>
          </p:cNvSpPr>
          <p:nvPr/>
        </p:nvSpPr>
        <p:spPr bwMode="auto">
          <a:xfrm>
            <a:off x="8294688" y="5549900"/>
            <a:ext cx="100012" cy="25400"/>
          </a:xfrm>
          <a:custGeom>
            <a:avLst/>
            <a:gdLst>
              <a:gd name="T0" fmla="*/ 0 w 629"/>
              <a:gd name="T1" fmla="*/ 40 h 182"/>
              <a:gd name="T2" fmla="*/ 601 w 629"/>
              <a:gd name="T3" fmla="*/ 182 h 182"/>
              <a:gd name="T4" fmla="*/ 629 w 629"/>
              <a:gd name="T5" fmla="*/ 142 h 182"/>
              <a:gd name="T6" fmla="*/ 29 w 629"/>
              <a:gd name="T7" fmla="*/ 0 h 182"/>
              <a:gd name="T8" fmla="*/ 0 w 629"/>
              <a:gd name="T9" fmla="*/ 4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9" h="182">
                <a:moveTo>
                  <a:pt x="0" y="40"/>
                </a:moveTo>
                <a:lnTo>
                  <a:pt x="601" y="182"/>
                </a:lnTo>
                <a:lnTo>
                  <a:pt x="629" y="142"/>
                </a:lnTo>
                <a:lnTo>
                  <a:pt x="29" y="0"/>
                </a:lnTo>
                <a:lnTo>
                  <a:pt x="0" y="4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64" name="Freeform 344"/>
          <p:cNvSpPr>
            <a:spLocks/>
          </p:cNvSpPr>
          <p:nvPr/>
        </p:nvSpPr>
        <p:spPr bwMode="auto">
          <a:xfrm>
            <a:off x="8294688" y="5561014"/>
            <a:ext cx="95250" cy="22225"/>
          </a:xfrm>
          <a:custGeom>
            <a:avLst/>
            <a:gdLst>
              <a:gd name="T0" fmla="*/ 0 w 606"/>
              <a:gd name="T1" fmla="*/ 28 h 170"/>
              <a:gd name="T2" fmla="*/ 600 w 606"/>
              <a:gd name="T3" fmla="*/ 170 h 170"/>
              <a:gd name="T4" fmla="*/ 606 w 606"/>
              <a:gd name="T5" fmla="*/ 142 h 170"/>
              <a:gd name="T6" fmla="*/ 5 w 606"/>
              <a:gd name="T7" fmla="*/ 0 h 170"/>
              <a:gd name="T8" fmla="*/ 0 w 606"/>
              <a:gd name="T9" fmla="*/ 2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65" name="Freeform 345"/>
          <p:cNvSpPr>
            <a:spLocks/>
          </p:cNvSpPr>
          <p:nvPr/>
        </p:nvSpPr>
        <p:spPr bwMode="auto">
          <a:xfrm>
            <a:off x="8294688" y="5545139"/>
            <a:ext cx="95250" cy="22225"/>
          </a:xfrm>
          <a:custGeom>
            <a:avLst/>
            <a:gdLst>
              <a:gd name="T0" fmla="*/ 0 w 606"/>
              <a:gd name="T1" fmla="*/ 28 h 170"/>
              <a:gd name="T2" fmla="*/ 600 w 606"/>
              <a:gd name="T3" fmla="*/ 170 h 170"/>
              <a:gd name="T4" fmla="*/ 606 w 606"/>
              <a:gd name="T5" fmla="*/ 142 h 170"/>
              <a:gd name="T6" fmla="*/ 5 w 606"/>
              <a:gd name="T7" fmla="*/ 0 h 170"/>
              <a:gd name="T8" fmla="*/ 0 w 606"/>
              <a:gd name="T9" fmla="*/ 2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grpSp>
        <p:nvGrpSpPr>
          <p:cNvPr id="312666" name="Group 346"/>
          <p:cNvGrpSpPr>
            <a:grpSpLocks/>
          </p:cNvGrpSpPr>
          <p:nvPr/>
        </p:nvGrpSpPr>
        <p:grpSpPr bwMode="auto">
          <a:xfrm>
            <a:off x="7713664" y="5181601"/>
            <a:ext cx="338137" cy="282575"/>
            <a:chOff x="3899" y="3264"/>
            <a:chExt cx="213" cy="178"/>
          </a:xfrm>
        </p:grpSpPr>
        <p:sp>
          <p:nvSpPr>
            <p:cNvPr id="312667" name="Freeform 347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539 w 1913"/>
                <a:gd name="T1" fmla="*/ 115 h 1606"/>
                <a:gd name="T2" fmla="*/ 544 w 1913"/>
                <a:gd name="T3" fmla="*/ 114 h 1606"/>
                <a:gd name="T4" fmla="*/ 555 w 1913"/>
                <a:gd name="T5" fmla="*/ 110 h 1606"/>
                <a:gd name="T6" fmla="*/ 574 w 1913"/>
                <a:gd name="T7" fmla="*/ 103 h 1606"/>
                <a:gd name="T8" fmla="*/ 602 w 1913"/>
                <a:gd name="T9" fmla="*/ 95 h 1606"/>
                <a:gd name="T10" fmla="*/ 636 w 1913"/>
                <a:gd name="T11" fmla="*/ 85 h 1606"/>
                <a:gd name="T12" fmla="*/ 679 w 1913"/>
                <a:gd name="T13" fmla="*/ 75 h 1606"/>
                <a:gd name="T14" fmla="*/ 730 w 1913"/>
                <a:gd name="T15" fmla="*/ 64 h 1606"/>
                <a:gd name="T16" fmla="*/ 789 w 1913"/>
                <a:gd name="T17" fmla="*/ 52 h 1606"/>
                <a:gd name="T18" fmla="*/ 855 w 1913"/>
                <a:gd name="T19" fmla="*/ 41 h 1606"/>
                <a:gd name="T20" fmla="*/ 929 w 1913"/>
                <a:gd name="T21" fmla="*/ 31 h 1606"/>
                <a:gd name="T22" fmla="*/ 1013 w 1913"/>
                <a:gd name="T23" fmla="*/ 21 h 1606"/>
                <a:gd name="T24" fmla="*/ 1103 w 1913"/>
                <a:gd name="T25" fmla="*/ 13 h 1606"/>
                <a:gd name="T26" fmla="*/ 1202 w 1913"/>
                <a:gd name="T27" fmla="*/ 6 h 1606"/>
                <a:gd name="T28" fmla="*/ 1309 w 1913"/>
                <a:gd name="T29" fmla="*/ 1 h 1606"/>
                <a:gd name="T30" fmla="*/ 1425 w 1913"/>
                <a:gd name="T31" fmla="*/ 0 h 1606"/>
                <a:gd name="T32" fmla="*/ 1548 w 1913"/>
                <a:gd name="T33" fmla="*/ 1 h 1606"/>
                <a:gd name="T34" fmla="*/ 1601 w 1913"/>
                <a:gd name="T35" fmla="*/ 221 h 1606"/>
                <a:gd name="T36" fmla="*/ 1620 w 1913"/>
                <a:gd name="T37" fmla="*/ 230 h 1606"/>
                <a:gd name="T38" fmla="*/ 1663 w 1913"/>
                <a:gd name="T39" fmla="*/ 260 h 1606"/>
                <a:gd name="T40" fmla="*/ 1709 w 1913"/>
                <a:gd name="T41" fmla="*/ 312 h 1606"/>
                <a:gd name="T42" fmla="*/ 1736 w 1913"/>
                <a:gd name="T43" fmla="*/ 388 h 1606"/>
                <a:gd name="T44" fmla="*/ 1849 w 1913"/>
                <a:gd name="T45" fmla="*/ 898 h 1606"/>
                <a:gd name="T46" fmla="*/ 1895 w 1913"/>
                <a:gd name="T47" fmla="*/ 1110 h 1606"/>
                <a:gd name="T48" fmla="*/ 1902 w 1913"/>
                <a:gd name="T49" fmla="*/ 1125 h 1606"/>
                <a:gd name="T50" fmla="*/ 1912 w 1913"/>
                <a:gd name="T51" fmla="*/ 1166 h 1606"/>
                <a:gd name="T52" fmla="*/ 1911 w 1913"/>
                <a:gd name="T53" fmla="*/ 1229 h 1606"/>
                <a:gd name="T54" fmla="*/ 1884 w 1913"/>
                <a:gd name="T55" fmla="*/ 1307 h 1606"/>
                <a:gd name="T56" fmla="*/ 0 w 1913"/>
                <a:gd name="T57" fmla="*/ 1258 h 1606"/>
                <a:gd name="T58" fmla="*/ 188 w 1913"/>
                <a:gd name="T59" fmla="*/ 1159 h 1606"/>
                <a:gd name="T60" fmla="*/ 189 w 1913"/>
                <a:gd name="T61" fmla="*/ 220 h 1606"/>
                <a:gd name="T62" fmla="*/ 198 w 1913"/>
                <a:gd name="T63" fmla="*/ 214 h 1606"/>
                <a:gd name="T64" fmla="*/ 218 w 1913"/>
                <a:gd name="T65" fmla="*/ 203 h 1606"/>
                <a:gd name="T66" fmla="*/ 245 w 1913"/>
                <a:gd name="T67" fmla="*/ 191 h 1606"/>
                <a:gd name="T68" fmla="*/ 281 w 1913"/>
                <a:gd name="T69" fmla="*/ 179 h 1606"/>
                <a:gd name="T70" fmla="*/ 326 w 1913"/>
                <a:gd name="T71" fmla="*/ 173 h 1606"/>
                <a:gd name="T72" fmla="*/ 378 w 1913"/>
                <a:gd name="T73" fmla="*/ 172 h 1606"/>
                <a:gd name="T74" fmla="*/ 439 w 1913"/>
                <a:gd name="T75" fmla="*/ 181 h 1606"/>
                <a:gd name="T76" fmla="*/ 518 w 1913"/>
                <a:gd name="T77" fmla="*/ 213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68" name="Freeform 348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609 w 614"/>
                <a:gd name="T1" fmla="*/ 26 h 697"/>
                <a:gd name="T2" fmla="*/ 606 w 614"/>
                <a:gd name="T3" fmla="*/ 25 h 697"/>
                <a:gd name="T4" fmla="*/ 596 w 614"/>
                <a:gd name="T5" fmla="*/ 23 h 697"/>
                <a:gd name="T6" fmla="*/ 581 w 614"/>
                <a:gd name="T7" fmla="*/ 18 h 697"/>
                <a:gd name="T8" fmla="*/ 559 w 614"/>
                <a:gd name="T9" fmla="*/ 14 h 697"/>
                <a:gd name="T10" fmla="*/ 534 w 614"/>
                <a:gd name="T11" fmla="*/ 10 h 697"/>
                <a:gd name="T12" fmla="*/ 503 w 614"/>
                <a:gd name="T13" fmla="*/ 6 h 697"/>
                <a:gd name="T14" fmla="*/ 469 w 614"/>
                <a:gd name="T15" fmla="*/ 3 h 697"/>
                <a:gd name="T16" fmla="*/ 430 w 614"/>
                <a:gd name="T17" fmla="*/ 1 h 697"/>
                <a:gd name="T18" fmla="*/ 388 w 614"/>
                <a:gd name="T19" fmla="*/ 0 h 697"/>
                <a:gd name="T20" fmla="*/ 344 w 614"/>
                <a:gd name="T21" fmla="*/ 2 h 697"/>
                <a:gd name="T22" fmla="*/ 297 w 614"/>
                <a:gd name="T23" fmla="*/ 6 h 697"/>
                <a:gd name="T24" fmla="*/ 247 w 614"/>
                <a:gd name="T25" fmla="*/ 14 h 697"/>
                <a:gd name="T26" fmla="*/ 197 w 614"/>
                <a:gd name="T27" fmla="*/ 25 h 697"/>
                <a:gd name="T28" fmla="*/ 145 w 614"/>
                <a:gd name="T29" fmla="*/ 40 h 697"/>
                <a:gd name="T30" fmla="*/ 92 w 614"/>
                <a:gd name="T31" fmla="*/ 58 h 697"/>
                <a:gd name="T32" fmla="*/ 39 w 614"/>
                <a:gd name="T33" fmla="*/ 83 h 697"/>
                <a:gd name="T34" fmla="*/ 35 w 614"/>
                <a:gd name="T35" fmla="*/ 96 h 697"/>
                <a:gd name="T36" fmla="*/ 26 w 614"/>
                <a:gd name="T37" fmla="*/ 134 h 697"/>
                <a:gd name="T38" fmla="*/ 15 w 614"/>
                <a:gd name="T39" fmla="*/ 192 h 697"/>
                <a:gd name="T40" fmla="*/ 5 w 614"/>
                <a:gd name="T41" fmla="*/ 268 h 697"/>
                <a:gd name="T42" fmla="*/ 0 w 614"/>
                <a:gd name="T43" fmla="*/ 358 h 697"/>
                <a:gd name="T44" fmla="*/ 4 w 614"/>
                <a:gd name="T45" fmla="*/ 459 h 697"/>
                <a:gd name="T46" fmla="*/ 19 w 614"/>
                <a:gd name="T47" fmla="*/ 568 h 697"/>
                <a:gd name="T48" fmla="*/ 50 w 614"/>
                <a:gd name="T49" fmla="*/ 679 h 697"/>
                <a:gd name="T50" fmla="*/ 54 w 614"/>
                <a:gd name="T51" fmla="*/ 679 h 697"/>
                <a:gd name="T52" fmla="*/ 62 w 614"/>
                <a:gd name="T53" fmla="*/ 678 h 697"/>
                <a:gd name="T54" fmla="*/ 75 w 614"/>
                <a:gd name="T55" fmla="*/ 676 h 697"/>
                <a:gd name="T56" fmla="*/ 93 w 614"/>
                <a:gd name="T57" fmla="*/ 675 h 697"/>
                <a:gd name="T58" fmla="*/ 117 w 614"/>
                <a:gd name="T59" fmla="*/ 673 h 697"/>
                <a:gd name="T60" fmla="*/ 144 w 614"/>
                <a:gd name="T61" fmla="*/ 671 h 697"/>
                <a:gd name="T62" fmla="*/ 177 w 614"/>
                <a:gd name="T63" fmla="*/ 670 h 697"/>
                <a:gd name="T64" fmla="*/ 212 w 614"/>
                <a:gd name="T65" fmla="*/ 669 h 697"/>
                <a:gd name="T66" fmla="*/ 252 w 614"/>
                <a:gd name="T67" fmla="*/ 668 h 697"/>
                <a:gd name="T68" fmla="*/ 295 w 614"/>
                <a:gd name="T69" fmla="*/ 669 h 697"/>
                <a:gd name="T70" fmla="*/ 342 w 614"/>
                <a:gd name="T71" fmla="*/ 670 h 697"/>
                <a:gd name="T72" fmla="*/ 391 w 614"/>
                <a:gd name="T73" fmla="*/ 672 h 697"/>
                <a:gd name="T74" fmla="*/ 443 w 614"/>
                <a:gd name="T75" fmla="*/ 676 h 697"/>
                <a:gd name="T76" fmla="*/ 498 w 614"/>
                <a:gd name="T77" fmla="*/ 681 h 697"/>
                <a:gd name="T78" fmla="*/ 555 w 614"/>
                <a:gd name="T79" fmla="*/ 688 h 697"/>
                <a:gd name="T80" fmla="*/ 614 w 614"/>
                <a:gd name="T81" fmla="*/ 697 h 697"/>
                <a:gd name="T82" fmla="*/ 611 w 614"/>
                <a:gd name="T83" fmla="*/ 676 h 697"/>
                <a:gd name="T84" fmla="*/ 605 w 614"/>
                <a:gd name="T85" fmla="*/ 621 h 697"/>
                <a:gd name="T86" fmla="*/ 596 w 614"/>
                <a:gd name="T87" fmla="*/ 538 h 697"/>
                <a:gd name="T88" fmla="*/ 589 w 614"/>
                <a:gd name="T89" fmla="*/ 438 h 697"/>
                <a:gd name="T90" fmla="*/ 584 w 614"/>
                <a:gd name="T91" fmla="*/ 327 h 697"/>
                <a:gd name="T92" fmla="*/ 584 w 614"/>
                <a:gd name="T93" fmla="*/ 217 h 697"/>
                <a:gd name="T94" fmla="*/ 592 w 614"/>
                <a:gd name="T95" fmla="*/ 114 h 697"/>
                <a:gd name="T96" fmla="*/ 609 w 614"/>
                <a:gd name="T97" fmla="*/ 26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69" name="Freeform 349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6 w 1014"/>
                <a:gd name="T1" fmla="*/ 523 h 693"/>
                <a:gd name="T2" fmla="*/ 0 w 1014"/>
                <a:gd name="T3" fmla="*/ 608 h 693"/>
                <a:gd name="T4" fmla="*/ 660 w 1014"/>
                <a:gd name="T5" fmla="*/ 693 h 693"/>
                <a:gd name="T6" fmla="*/ 665 w 1014"/>
                <a:gd name="T7" fmla="*/ 691 h 693"/>
                <a:gd name="T8" fmla="*/ 679 w 1014"/>
                <a:gd name="T9" fmla="*/ 683 h 693"/>
                <a:gd name="T10" fmla="*/ 700 w 1014"/>
                <a:gd name="T11" fmla="*/ 672 h 693"/>
                <a:gd name="T12" fmla="*/ 726 w 1014"/>
                <a:gd name="T13" fmla="*/ 657 h 693"/>
                <a:gd name="T14" fmla="*/ 758 w 1014"/>
                <a:gd name="T15" fmla="*/ 636 h 693"/>
                <a:gd name="T16" fmla="*/ 793 w 1014"/>
                <a:gd name="T17" fmla="*/ 611 h 693"/>
                <a:gd name="T18" fmla="*/ 829 w 1014"/>
                <a:gd name="T19" fmla="*/ 581 h 693"/>
                <a:gd name="T20" fmla="*/ 866 w 1014"/>
                <a:gd name="T21" fmla="*/ 546 h 693"/>
                <a:gd name="T22" fmla="*/ 902 w 1014"/>
                <a:gd name="T23" fmla="*/ 508 h 693"/>
                <a:gd name="T24" fmla="*/ 935 w 1014"/>
                <a:gd name="T25" fmla="*/ 465 h 693"/>
                <a:gd name="T26" fmla="*/ 964 w 1014"/>
                <a:gd name="T27" fmla="*/ 416 h 693"/>
                <a:gd name="T28" fmla="*/ 987 w 1014"/>
                <a:gd name="T29" fmla="*/ 362 h 693"/>
                <a:gd name="T30" fmla="*/ 1004 w 1014"/>
                <a:gd name="T31" fmla="*/ 305 h 693"/>
                <a:gd name="T32" fmla="*/ 1014 w 1014"/>
                <a:gd name="T33" fmla="*/ 242 h 693"/>
                <a:gd name="T34" fmla="*/ 1012 w 1014"/>
                <a:gd name="T35" fmla="*/ 175 h 693"/>
                <a:gd name="T36" fmla="*/ 1000 w 1014"/>
                <a:gd name="T37" fmla="*/ 103 h 693"/>
                <a:gd name="T38" fmla="*/ 998 w 1014"/>
                <a:gd name="T39" fmla="*/ 98 h 693"/>
                <a:gd name="T40" fmla="*/ 992 w 1014"/>
                <a:gd name="T41" fmla="*/ 87 h 693"/>
                <a:gd name="T42" fmla="*/ 981 w 1014"/>
                <a:gd name="T43" fmla="*/ 72 h 693"/>
                <a:gd name="T44" fmla="*/ 967 w 1014"/>
                <a:gd name="T45" fmla="*/ 53 h 693"/>
                <a:gd name="T46" fmla="*/ 948 w 1014"/>
                <a:gd name="T47" fmla="*/ 35 h 693"/>
                <a:gd name="T48" fmla="*/ 926 w 1014"/>
                <a:gd name="T49" fmla="*/ 19 h 693"/>
                <a:gd name="T50" fmla="*/ 900 w 1014"/>
                <a:gd name="T51" fmla="*/ 6 h 693"/>
                <a:gd name="T52" fmla="*/ 870 w 1014"/>
                <a:gd name="T53" fmla="*/ 0 h 693"/>
                <a:gd name="T54" fmla="*/ 874 w 1014"/>
                <a:gd name="T55" fmla="*/ 12 h 693"/>
                <a:gd name="T56" fmla="*/ 884 w 1014"/>
                <a:gd name="T57" fmla="*/ 41 h 693"/>
                <a:gd name="T58" fmla="*/ 896 w 1014"/>
                <a:gd name="T59" fmla="*/ 89 h 693"/>
                <a:gd name="T60" fmla="*/ 907 w 1014"/>
                <a:gd name="T61" fmla="*/ 151 h 693"/>
                <a:gd name="T62" fmla="*/ 910 w 1014"/>
                <a:gd name="T63" fmla="*/ 225 h 693"/>
                <a:gd name="T64" fmla="*/ 902 w 1014"/>
                <a:gd name="T65" fmla="*/ 307 h 693"/>
                <a:gd name="T66" fmla="*/ 878 w 1014"/>
                <a:gd name="T67" fmla="*/ 396 h 693"/>
                <a:gd name="T68" fmla="*/ 836 w 1014"/>
                <a:gd name="T69" fmla="*/ 489 h 693"/>
                <a:gd name="T70" fmla="*/ 835 w 1014"/>
                <a:gd name="T71" fmla="*/ 490 h 693"/>
                <a:gd name="T72" fmla="*/ 831 w 1014"/>
                <a:gd name="T73" fmla="*/ 493 h 693"/>
                <a:gd name="T74" fmla="*/ 825 w 1014"/>
                <a:gd name="T75" fmla="*/ 498 h 693"/>
                <a:gd name="T76" fmla="*/ 816 w 1014"/>
                <a:gd name="T77" fmla="*/ 506 h 693"/>
                <a:gd name="T78" fmla="*/ 805 w 1014"/>
                <a:gd name="T79" fmla="*/ 513 h 693"/>
                <a:gd name="T80" fmla="*/ 792 w 1014"/>
                <a:gd name="T81" fmla="*/ 521 h 693"/>
                <a:gd name="T82" fmla="*/ 775 w 1014"/>
                <a:gd name="T83" fmla="*/ 529 h 693"/>
                <a:gd name="T84" fmla="*/ 757 w 1014"/>
                <a:gd name="T85" fmla="*/ 537 h 693"/>
                <a:gd name="T86" fmla="*/ 737 w 1014"/>
                <a:gd name="T87" fmla="*/ 544 h 693"/>
                <a:gd name="T88" fmla="*/ 713 w 1014"/>
                <a:gd name="T89" fmla="*/ 552 h 693"/>
                <a:gd name="T90" fmla="*/ 688 w 1014"/>
                <a:gd name="T91" fmla="*/ 557 h 693"/>
                <a:gd name="T92" fmla="*/ 659 w 1014"/>
                <a:gd name="T93" fmla="*/ 561 h 693"/>
                <a:gd name="T94" fmla="*/ 630 w 1014"/>
                <a:gd name="T95" fmla="*/ 562 h 693"/>
                <a:gd name="T96" fmla="*/ 597 w 1014"/>
                <a:gd name="T97" fmla="*/ 561 h 693"/>
                <a:gd name="T98" fmla="*/ 562 w 1014"/>
                <a:gd name="T99" fmla="*/ 558 h 693"/>
                <a:gd name="T100" fmla="*/ 525 w 1014"/>
                <a:gd name="T101" fmla="*/ 551 h 693"/>
                <a:gd name="T102" fmla="*/ 525 w 1014"/>
                <a:gd name="T103" fmla="*/ 642 h 693"/>
                <a:gd name="T104" fmla="*/ 23 w 1014"/>
                <a:gd name="T105" fmla="*/ 590 h 693"/>
                <a:gd name="T106" fmla="*/ 6 w 1014"/>
                <a:gd name="T107" fmla="*/ 523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0" name="Freeform 350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745 w 745"/>
                <a:gd name="T1" fmla="*/ 86 h 240"/>
                <a:gd name="T2" fmla="*/ 11 w 745"/>
                <a:gd name="T3" fmla="*/ 0 h 240"/>
                <a:gd name="T4" fmla="*/ 0 w 745"/>
                <a:gd name="T5" fmla="*/ 86 h 240"/>
                <a:gd name="T6" fmla="*/ 722 w 745"/>
                <a:gd name="T7" fmla="*/ 240 h 240"/>
                <a:gd name="T8" fmla="*/ 745 w 745"/>
                <a:gd name="T9" fmla="*/ 8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1" name="Freeform 351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319 w 319"/>
                <a:gd name="T1" fmla="*/ 47 h 109"/>
                <a:gd name="T2" fmla="*/ 4 w 319"/>
                <a:gd name="T3" fmla="*/ 0 h 109"/>
                <a:gd name="T4" fmla="*/ 0 w 319"/>
                <a:gd name="T5" fmla="*/ 45 h 109"/>
                <a:gd name="T6" fmla="*/ 309 w 319"/>
                <a:gd name="T7" fmla="*/ 109 h 109"/>
                <a:gd name="T8" fmla="*/ 319 w 319"/>
                <a:gd name="T9" fmla="*/ 4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2" name="Freeform 352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213 w 213"/>
                <a:gd name="T1" fmla="*/ 37 h 81"/>
                <a:gd name="T2" fmla="*/ 0 w 213"/>
                <a:gd name="T3" fmla="*/ 0 h 81"/>
                <a:gd name="T4" fmla="*/ 2 w 213"/>
                <a:gd name="T5" fmla="*/ 39 h 81"/>
                <a:gd name="T6" fmla="*/ 206 w 213"/>
                <a:gd name="T7" fmla="*/ 81 h 81"/>
                <a:gd name="T8" fmla="*/ 213 w 213"/>
                <a:gd name="T9" fmla="*/ 3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3" name="Freeform 353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124 h 415"/>
                <a:gd name="T2" fmla="*/ 3 w 1254"/>
                <a:gd name="T3" fmla="*/ 124 h 415"/>
                <a:gd name="T4" fmla="*/ 10 w 1254"/>
                <a:gd name="T5" fmla="*/ 122 h 415"/>
                <a:gd name="T6" fmla="*/ 23 w 1254"/>
                <a:gd name="T7" fmla="*/ 120 h 415"/>
                <a:gd name="T8" fmla="*/ 40 w 1254"/>
                <a:gd name="T9" fmla="*/ 117 h 415"/>
                <a:gd name="T10" fmla="*/ 59 w 1254"/>
                <a:gd name="T11" fmla="*/ 114 h 415"/>
                <a:gd name="T12" fmla="*/ 81 w 1254"/>
                <a:gd name="T13" fmla="*/ 109 h 415"/>
                <a:gd name="T14" fmla="*/ 107 w 1254"/>
                <a:gd name="T15" fmla="*/ 103 h 415"/>
                <a:gd name="T16" fmla="*/ 133 w 1254"/>
                <a:gd name="T17" fmla="*/ 96 h 415"/>
                <a:gd name="T18" fmla="*/ 161 w 1254"/>
                <a:gd name="T19" fmla="*/ 89 h 415"/>
                <a:gd name="T20" fmla="*/ 188 w 1254"/>
                <a:gd name="T21" fmla="*/ 79 h 415"/>
                <a:gd name="T22" fmla="*/ 216 w 1254"/>
                <a:gd name="T23" fmla="*/ 69 h 415"/>
                <a:gd name="T24" fmla="*/ 243 w 1254"/>
                <a:gd name="T25" fmla="*/ 58 h 415"/>
                <a:gd name="T26" fmla="*/ 270 w 1254"/>
                <a:gd name="T27" fmla="*/ 45 h 415"/>
                <a:gd name="T28" fmla="*/ 293 w 1254"/>
                <a:gd name="T29" fmla="*/ 31 h 415"/>
                <a:gd name="T30" fmla="*/ 316 w 1254"/>
                <a:gd name="T31" fmla="*/ 16 h 415"/>
                <a:gd name="T32" fmla="*/ 334 w 1254"/>
                <a:gd name="T33" fmla="*/ 0 h 415"/>
                <a:gd name="T34" fmla="*/ 1254 w 1254"/>
                <a:gd name="T35" fmla="*/ 210 h 415"/>
                <a:gd name="T36" fmla="*/ 1252 w 1254"/>
                <a:gd name="T37" fmla="*/ 212 h 415"/>
                <a:gd name="T38" fmla="*/ 1247 w 1254"/>
                <a:gd name="T39" fmla="*/ 218 h 415"/>
                <a:gd name="T40" fmla="*/ 1239 w 1254"/>
                <a:gd name="T41" fmla="*/ 226 h 415"/>
                <a:gd name="T42" fmla="*/ 1227 w 1254"/>
                <a:gd name="T43" fmla="*/ 236 h 415"/>
                <a:gd name="T44" fmla="*/ 1213 w 1254"/>
                <a:gd name="T45" fmla="*/ 248 h 415"/>
                <a:gd name="T46" fmla="*/ 1197 w 1254"/>
                <a:gd name="T47" fmla="*/ 263 h 415"/>
                <a:gd name="T48" fmla="*/ 1180 w 1254"/>
                <a:gd name="T49" fmla="*/ 279 h 415"/>
                <a:gd name="T50" fmla="*/ 1159 w 1254"/>
                <a:gd name="T51" fmla="*/ 295 h 415"/>
                <a:gd name="T52" fmla="*/ 1138 w 1254"/>
                <a:gd name="T53" fmla="*/ 313 h 415"/>
                <a:gd name="T54" fmla="*/ 1116 w 1254"/>
                <a:gd name="T55" fmla="*/ 330 h 415"/>
                <a:gd name="T56" fmla="*/ 1092 w 1254"/>
                <a:gd name="T57" fmla="*/ 347 h 415"/>
                <a:gd name="T58" fmla="*/ 1068 w 1254"/>
                <a:gd name="T59" fmla="*/ 364 h 415"/>
                <a:gd name="T60" fmla="*/ 1043 w 1254"/>
                <a:gd name="T61" fmla="*/ 379 h 415"/>
                <a:gd name="T62" fmla="*/ 1019 w 1254"/>
                <a:gd name="T63" fmla="*/ 392 h 415"/>
                <a:gd name="T64" fmla="*/ 994 w 1254"/>
                <a:gd name="T65" fmla="*/ 405 h 415"/>
                <a:gd name="T66" fmla="*/ 971 w 1254"/>
                <a:gd name="T67" fmla="*/ 415 h 415"/>
                <a:gd name="T68" fmla="*/ 0 w 1254"/>
                <a:gd name="T69" fmla="*/ 12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4" name="Freeform 354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45 w 447"/>
                <a:gd name="T1" fmla="*/ 198 h 198"/>
                <a:gd name="T2" fmla="*/ 447 w 447"/>
                <a:gd name="T3" fmla="*/ 79 h 198"/>
                <a:gd name="T4" fmla="*/ 203 w 447"/>
                <a:gd name="T5" fmla="*/ 0 h 198"/>
                <a:gd name="T6" fmla="*/ 5 w 447"/>
                <a:gd name="T7" fmla="*/ 22 h 198"/>
                <a:gd name="T8" fmla="*/ 0 w 447"/>
                <a:gd name="T9" fmla="*/ 187 h 198"/>
                <a:gd name="T10" fmla="*/ 45 w 447"/>
                <a:gd name="T11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5" name="Freeform 355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238 w 238"/>
                <a:gd name="T1" fmla="*/ 22 h 947"/>
                <a:gd name="T2" fmla="*/ 237 w 238"/>
                <a:gd name="T3" fmla="*/ 21 h 947"/>
                <a:gd name="T4" fmla="*/ 233 w 238"/>
                <a:gd name="T5" fmla="*/ 19 h 947"/>
                <a:gd name="T6" fmla="*/ 226 w 238"/>
                <a:gd name="T7" fmla="*/ 17 h 947"/>
                <a:gd name="T8" fmla="*/ 217 w 238"/>
                <a:gd name="T9" fmla="*/ 14 h 947"/>
                <a:gd name="T10" fmla="*/ 206 w 238"/>
                <a:gd name="T11" fmla="*/ 10 h 947"/>
                <a:gd name="T12" fmla="*/ 194 w 238"/>
                <a:gd name="T13" fmla="*/ 7 h 947"/>
                <a:gd name="T14" fmla="*/ 180 w 238"/>
                <a:gd name="T15" fmla="*/ 4 h 947"/>
                <a:gd name="T16" fmla="*/ 164 w 238"/>
                <a:gd name="T17" fmla="*/ 1 h 947"/>
                <a:gd name="T18" fmla="*/ 146 w 238"/>
                <a:gd name="T19" fmla="*/ 0 h 947"/>
                <a:gd name="T20" fmla="*/ 127 w 238"/>
                <a:gd name="T21" fmla="*/ 0 h 947"/>
                <a:gd name="T22" fmla="*/ 108 w 238"/>
                <a:gd name="T23" fmla="*/ 2 h 947"/>
                <a:gd name="T24" fmla="*/ 87 w 238"/>
                <a:gd name="T25" fmla="*/ 5 h 947"/>
                <a:gd name="T26" fmla="*/ 66 w 238"/>
                <a:gd name="T27" fmla="*/ 11 h 947"/>
                <a:gd name="T28" fmla="*/ 44 w 238"/>
                <a:gd name="T29" fmla="*/ 19 h 947"/>
                <a:gd name="T30" fmla="*/ 22 w 238"/>
                <a:gd name="T31" fmla="*/ 30 h 947"/>
                <a:gd name="T32" fmla="*/ 0 w 238"/>
                <a:gd name="T33" fmla="*/ 45 h 947"/>
                <a:gd name="T34" fmla="*/ 0 w 238"/>
                <a:gd name="T35" fmla="*/ 947 h 947"/>
                <a:gd name="T36" fmla="*/ 1 w 238"/>
                <a:gd name="T37" fmla="*/ 947 h 947"/>
                <a:gd name="T38" fmla="*/ 6 w 238"/>
                <a:gd name="T39" fmla="*/ 947 h 947"/>
                <a:gd name="T40" fmla="*/ 13 w 238"/>
                <a:gd name="T41" fmla="*/ 946 h 947"/>
                <a:gd name="T42" fmla="*/ 22 w 238"/>
                <a:gd name="T43" fmla="*/ 945 h 947"/>
                <a:gd name="T44" fmla="*/ 33 w 238"/>
                <a:gd name="T45" fmla="*/ 943 h 947"/>
                <a:gd name="T46" fmla="*/ 47 w 238"/>
                <a:gd name="T47" fmla="*/ 941 h 947"/>
                <a:gd name="T48" fmla="*/ 62 w 238"/>
                <a:gd name="T49" fmla="*/ 938 h 947"/>
                <a:gd name="T50" fmla="*/ 78 w 238"/>
                <a:gd name="T51" fmla="*/ 934 h 947"/>
                <a:gd name="T52" fmla="*/ 96 w 238"/>
                <a:gd name="T53" fmla="*/ 928 h 947"/>
                <a:gd name="T54" fmla="*/ 115 w 238"/>
                <a:gd name="T55" fmla="*/ 922 h 947"/>
                <a:gd name="T56" fmla="*/ 135 w 238"/>
                <a:gd name="T57" fmla="*/ 915 h 947"/>
                <a:gd name="T58" fmla="*/ 155 w 238"/>
                <a:gd name="T59" fmla="*/ 906 h 947"/>
                <a:gd name="T60" fmla="*/ 176 w 238"/>
                <a:gd name="T61" fmla="*/ 896 h 947"/>
                <a:gd name="T62" fmla="*/ 197 w 238"/>
                <a:gd name="T63" fmla="*/ 884 h 947"/>
                <a:gd name="T64" fmla="*/ 217 w 238"/>
                <a:gd name="T65" fmla="*/ 871 h 947"/>
                <a:gd name="T66" fmla="*/ 238 w 238"/>
                <a:gd name="T67" fmla="*/ 856 h 947"/>
                <a:gd name="T68" fmla="*/ 238 w 238"/>
                <a:gd name="T69" fmla="*/ 22 h 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6" name="Freeform 356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203 w 203"/>
                <a:gd name="T1" fmla="*/ 18 h 799"/>
                <a:gd name="T2" fmla="*/ 202 w 203"/>
                <a:gd name="T3" fmla="*/ 17 h 799"/>
                <a:gd name="T4" fmla="*/ 199 w 203"/>
                <a:gd name="T5" fmla="*/ 16 h 799"/>
                <a:gd name="T6" fmla="*/ 193 w 203"/>
                <a:gd name="T7" fmla="*/ 14 h 799"/>
                <a:gd name="T8" fmla="*/ 186 w 203"/>
                <a:gd name="T9" fmla="*/ 11 h 799"/>
                <a:gd name="T10" fmla="*/ 177 w 203"/>
                <a:gd name="T11" fmla="*/ 8 h 799"/>
                <a:gd name="T12" fmla="*/ 166 w 203"/>
                <a:gd name="T13" fmla="*/ 5 h 799"/>
                <a:gd name="T14" fmla="*/ 153 w 203"/>
                <a:gd name="T15" fmla="*/ 3 h 799"/>
                <a:gd name="T16" fmla="*/ 140 w 203"/>
                <a:gd name="T17" fmla="*/ 1 h 799"/>
                <a:gd name="T18" fmla="*/ 125 w 203"/>
                <a:gd name="T19" fmla="*/ 0 h 799"/>
                <a:gd name="T20" fmla="*/ 109 w 203"/>
                <a:gd name="T21" fmla="*/ 0 h 799"/>
                <a:gd name="T22" fmla="*/ 92 w 203"/>
                <a:gd name="T23" fmla="*/ 1 h 799"/>
                <a:gd name="T24" fmla="*/ 74 w 203"/>
                <a:gd name="T25" fmla="*/ 4 h 799"/>
                <a:gd name="T26" fmla="*/ 57 w 203"/>
                <a:gd name="T27" fmla="*/ 9 h 799"/>
                <a:gd name="T28" fmla="*/ 37 w 203"/>
                <a:gd name="T29" fmla="*/ 16 h 799"/>
                <a:gd name="T30" fmla="*/ 19 w 203"/>
                <a:gd name="T31" fmla="*/ 26 h 799"/>
                <a:gd name="T32" fmla="*/ 0 w 203"/>
                <a:gd name="T33" fmla="*/ 38 h 799"/>
                <a:gd name="T34" fmla="*/ 0 w 203"/>
                <a:gd name="T35" fmla="*/ 799 h 799"/>
                <a:gd name="T36" fmla="*/ 1 w 203"/>
                <a:gd name="T37" fmla="*/ 799 h 799"/>
                <a:gd name="T38" fmla="*/ 5 w 203"/>
                <a:gd name="T39" fmla="*/ 799 h 799"/>
                <a:gd name="T40" fmla="*/ 11 w 203"/>
                <a:gd name="T41" fmla="*/ 798 h 799"/>
                <a:gd name="T42" fmla="*/ 19 w 203"/>
                <a:gd name="T43" fmla="*/ 797 h 799"/>
                <a:gd name="T44" fmla="*/ 28 w 203"/>
                <a:gd name="T45" fmla="*/ 796 h 799"/>
                <a:gd name="T46" fmla="*/ 41 w 203"/>
                <a:gd name="T47" fmla="*/ 794 h 799"/>
                <a:gd name="T48" fmla="*/ 53 w 203"/>
                <a:gd name="T49" fmla="*/ 791 h 799"/>
                <a:gd name="T50" fmla="*/ 67 w 203"/>
                <a:gd name="T51" fmla="*/ 786 h 799"/>
                <a:gd name="T52" fmla="*/ 82 w 203"/>
                <a:gd name="T53" fmla="*/ 782 h 799"/>
                <a:gd name="T54" fmla="*/ 99 w 203"/>
                <a:gd name="T55" fmla="*/ 777 h 799"/>
                <a:gd name="T56" fmla="*/ 116 w 203"/>
                <a:gd name="T57" fmla="*/ 771 h 799"/>
                <a:gd name="T58" fmla="*/ 133 w 203"/>
                <a:gd name="T59" fmla="*/ 763 h 799"/>
                <a:gd name="T60" fmla="*/ 150 w 203"/>
                <a:gd name="T61" fmla="*/ 755 h 799"/>
                <a:gd name="T62" fmla="*/ 169 w 203"/>
                <a:gd name="T63" fmla="*/ 745 h 799"/>
                <a:gd name="T64" fmla="*/ 186 w 203"/>
                <a:gd name="T65" fmla="*/ 733 h 799"/>
                <a:gd name="T66" fmla="*/ 203 w 203"/>
                <a:gd name="T67" fmla="*/ 720 h 799"/>
                <a:gd name="T68" fmla="*/ 203 w 203"/>
                <a:gd name="T69" fmla="*/ 18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7" name="Freeform 357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171 w 171"/>
                <a:gd name="T1" fmla="*/ 15 h 650"/>
                <a:gd name="T2" fmla="*/ 170 w 171"/>
                <a:gd name="T3" fmla="*/ 15 h 650"/>
                <a:gd name="T4" fmla="*/ 167 w 171"/>
                <a:gd name="T5" fmla="*/ 13 h 650"/>
                <a:gd name="T6" fmla="*/ 163 w 171"/>
                <a:gd name="T7" fmla="*/ 11 h 650"/>
                <a:gd name="T8" fmla="*/ 157 w 171"/>
                <a:gd name="T9" fmla="*/ 9 h 650"/>
                <a:gd name="T10" fmla="*/ 149 w 171"/>
                <a:gd name="T11" fmla="*/ 7 h 650"/>
                <a:gd name="T12" fmla="*/ 139 w 171"/>
                <a:gd name="T13" fmla="*/ 4 h 650"/>
                <a:gd name="T14" fmla="*/ 129 w 171"/>
                <a:gd name="T15" fmla="*/ 2 h 650"/>
                <a:gd name="T16" fmla="*/ 118 w 171"/>
                <a:gd name="T17" fmla="*/ 0 h 650"/>
                <a:gd name="T18" fmla="*/ 105 w 171"/>
                <a:gd name="T19" fmla="*/ 0 h 650"/>
                <a:gd name="T20" fmla="*/ 92 w 171"/>
                <a:gd name="T21" fmla="*/ 0 h 650"/>
                <a:gd name="T22" fmla="*/ 77 w 171"/>
                <a:gd name="T23" fmla="*/ 1 h 650"/>
                <a:gd name="T24" fmla="*/ 63 w 171"/>
                <a:gd name="T25" fmla="*/ 3 h 650"/>
                <a:gd name="T26" fmla="*/ 48 w 171"/>
                <a:gd name="T27" fmla="*/ 7 h 650"/>
                <a:gd name="T28" fmla="*/ 31 w 171"/>
                <a:gd name="T29" fmla="*/ 13 h 650"/>
                <a:gd name="T30" fmla="*/ 16 w 171"/>
                <a:gd name="T31" fmla="*/ 22 h 650"/>
                <a:gd name="T32" fmla="*/ 0 w 171"/>
                <a:gd name="T33" fmla="*/ 32 h 650"/>
                <a:gd name="T34" fmla="*/ 0 w 171"/>
                <a:gd name="T35" fmla="*/ 650 h 650"/>
                <a:gd name="T36" fmla="*/ 1 w 171"/>
                <a:gd name="T37" fmla="*/ 650 h 650"/>
                <a:gd name="T38" fmla="*/ 4 w 171"/>
                <a:gd name="T39" fmla="*/ 650 h 650"/>
                <a:gd name="T40" fmla="*/ 9 w 171"/>
                <a:gd name="T41" fmla="*/ 649 h 650"/>
                <a:gd name="T42" fmla="*/ 16 w 171"/>
                <a:gd name="T43" fmla="*/ 648 h 650"/>
                <a:gd name="T44" fmla="*/ 24 w 171"/>
                <a:gd name="T45" fmla="*/ 647 h 650"/>
                <a:gd name="T46" fmla="*/ 34 w 171"/>
                <a:gd name="T47" fmla="*/ 645 h 650"/>
                <a:gd name="T48" fmla="*/ 45 w 171"/>
                <a:gd name="T49" fmla="*/ 642 h 650"/>
                <a:gd name="T50" fmla="*/ 57 w 171"/>
                <a:gd name="T51" fmla="*/ 640 h 650"/>
                <a:gd name="T52" fmla="*/ 69 w 171"/>
                <a:gd name="T53" fmla="*/ 636 h 650"/>
                <a:gd name="T54" fmla="*/ 82 w 171"/>
                <a:gd name="T55" fmla="*/ 632 h 650"/>
                <a:gd name="T56" fmla="*/ 97 w 171"/>
                <a:gd name="T57" fmla="*/ 627 h 650"/>
                <a:gd name="T58" fmla="*/ 112 w 171"/>
                <a:gd name="T59" fmla="*/ 621 h 650"/>
                <a:gd name="T60" fmla="*/ 126 w 171"/>
                <a:gd name="T61" fmla="*/ 614 h 650"/>
                <a:gd name="T62" fmla="*/ 141 w 171"/>
                <a:gd name="T63" fmla="*/ 606 h 650"/>
                <a:gd name="T64" fmla="*/ 157 w 171"/>
                <a:gd name="T65" fmla="*/ 595 h 650"/>
                <a:gd name="T66" fmla="*/ 171 w 171"/>
                <a:gd name="T67" fmla="*/ 585 h 650"/>
                <a:gd name="T68" fmla="*/ 171 w 171"/>
                <a:gd name="T69" fmla="*/ 15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8" name="Freeform 358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138 w 138"/>
                <a:gd name="T1" fmla="*/ 14 h 502"/>
                <a:gd name="T2" fmla="*/ 135 w 138"/>
                <a:gd name="T3" fmla="*/ 13 h 502"/>
                <a:gd name="T4" fmla="*/ 126 w 138"/>
                <a:gd name="T5" fmla="*/ 8 h 502"/>
                <a:gd name="T6" fmla="*/ 113 w 138"/>
                <a:gd name="T7" fmla="*/ 4 h 502"/>
                <a:gd name="T8" fmla="*/ 96 w 138"/>
                <a:gd name="T9" fmla="*/ 1 h 502"/>
                <a:gd name="T10" fmla="*/ 74 w 138"/>
                <a:gd name="T11" fmla="*/ 0 h 502"/>
                <a:gd name="T12" fmla="*/ 51 w 138"/>
                <a:gd name="T13" fmla="*/ 3 h 502"/>
                <a:gd name="T14" fmla="*/ 25 w 138"/>
                <a:gd name="T15" fmla="*/ 12 h 502"/>
                <a:gd name="T16" fmla="*/ 0 w 138"/>
                <a:gd name="T17" fmla="*/ 26 h 502"/>
                <a:gd name="T18" fmla="*/ 0 w 138"/>
                <a:gd name="T19" fmla="*/ 502 h 502"/>
                <a:gd name="T20" fmla="*/ 3 w 138"/>
                <a:gd name="T21" fmla="*/ 502 h 502"/>
                <a:gd name="T22" fmla="*/ 13 w 138"/>
                <a:gd name="T23" fmla="*/ 501 h 502"/>
                <a:gd name="T24" fmla="*/ 28 w 138"/>
                <a:gd name="T25" fmla="*/ 499 h 502"/>
                <a:gd name="T26" fmla="*/ 46 w 138"/>
                <a:gd name="T27" fmla="*/ 494 h 502"/>
                <a:gd name="T28" fmla="*/ 67 w 138"/>
                <a:gd name="T29" fmla="*/ 488 h 502"/>
                <a:gd name="T30" fmla="*/ 91 w 138"/>
                <a:gd name="T31" fmla="*/ 479 h 502"/>
                <a:gd name="T32" fmla="*/ 114 w 138"/>
                <a:gd name="T33" fmla="*/ 467 h 502"/>
                <a:gd name="T34" fmla="*/ 138 w 138"/>
                <a:gd name="T35" fmla="*/ 450 h 502"/>
                <a:gd name="T36" fmla="*/ 138 w 138"/>
                <a:gd name="T37" fmla="*/ 14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9" name="Freeform 359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104 w 104"/>
                <a:gd name="T1" fmla="*/ 10 h 353"/>
                <a:gd name="T2" fmla="*/ 102 w 104"/>
                <a:gd name="T3" fmla="*/ 9 h 353"/>
                <a:gd name="T4" fmla="*/ 95 w 104"/>
                <a:gd name="T5" fmla="*/ 6 h 353"/>
                <a:gd name="T6" fmla="*/ 85 w 104"/>
                <a:gd name="T7" fmla="*/ 3 h 353"/>
                <a:gd name="T8" fmla="*/ 71 w 104"/>
                <a:gd name="T9" fmla="*/ 0 h 353"/>
                <a:gd name="T10" fmla="*/ 56 w 104"/>
                <a:gd name="T11" fmla="*/ 0 h 353"/>
                <a:gd name="T12" fmla="*/ 38 w 104"/>
                <a:gd name="T13" fmla="*/ 3 h 353"/>
                <a:gd name="T14" fmla="*/ 19 w 104"/>
                <a:gd name="T15" fmla="*/ 9 h 353"/>
                <a:gd name="T16" fmla="*/ 0 w 104"/>
                <a:gd name="T17" fmla="*/ 20 h 353"/>
                <a:gd name="T18" fmla="*/ 0 w 104"/>
                <a:gd name="T19" fmla="*/ 353 h 353"/>
                <a:gd name="T20" fmla="*/ 2 w 104"/>
                <a:gd name="T21" fmla="*/ 353 h 353"/>
                <a:gd name="T22" fmla="*/ 9 w 104"/>
                <a:gd name="T23" fmla="*/ 352 h 353"/>
                <a:gd name="T24" fmla="*/ 21 w 104"/>
                <a:gd name="T25" fmla="*/ 350 h 353"/>
                <a:gd name="T26" fmla="*/ 35 w 104"/>
                <a:gd name="T27" fmla="*/ 347 h 353"/>
                <a:gd name="T28" fmla="*/ 51 w 104"/>
                <a:gd name="T29" fmla="*/ 343 h 353"/>
                <a:gd name="T30" fmla="*/ 68 w 104"/>
                <a:gd name="T31" fmla="*/ 336 h 353"/>
                <a:gd name="T32" fmla="*/ 86 w 104"/>
                <a:gd name="T33" fmla="*/ 326 h 353"/>
                <a:gd name="T34" fmla="*/ 104 w 104"/>
                <a:gd name="T35" fmla="*/ 313 h 353"/>
                <a:gd name="T36" fmla="*/ 104 w 104"/>
                <a:gd name="T37" fmla="*/ 1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0" name="Freeform 360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72 w 72"/>
                <a:gd name="T1" fmla="*/ 6 h 204"/>
                <a:gd name="T2" fmla="*/ 69 w 72"/>
                <a:gd name="T3" fmla="*/ 5 h 204"/>
                <a:gd name="T4" fmla="*/ 65 w 72"/>
                <a:gd name="T5" fmla="*/ 4 h 204"/>
                <a:gd name="T6" fmla="*/ 58 w 72"/>
                <a:gd name="T7" fmla="*/ 2 h 204"/>
                <a:gd name="T8" fmla="*/ 49 w 72"/>
                <a:gd name="T9" fmla="*/ 0 h 204"/>
                <a:gd name="T10" fmla="*/ 39 w 72"/>
                <a:gd name="T11" fmla="*/ 0 h 204"/>
                <a:gd name="T12" fmla="*/ 27 w 72"/>
                <a:gd name="T13" fmla="*/ 1 h 204"/>
                <a:gd name="T14" fmla="*/ 13 w 72"/>
                <a:gd name="T15" fmla="*/ 6 h 204"/>
                <a:gd name="T16" fmla="*/ 0 w 72"/>
                <a:gd name="T17" fmla="*/ 13 h 204"/>
                <a:gd name="T18" fmla="*/ 0 w 72"/>
                <a:gd name="T19" fmla="*/ 204 h 204"/>
                <a:gd name="T20" fmla="*/ 2 w 72"/>
                <a:gd name="T21" fmla="*/ 204 h 204"/>
                <a:gd name="T22" fmla="*/ 6 w 72"/>
                <a:gd name="T23" fmla="*/ 203 h 204"/>
                <a:gd name="T24" fmla="*/ 15 w 72"/>
                <a:gd name="T25" fmla="*/ 202 h 204"/>
                <a:gd name="T26" fmla="*/ 24 w 72"/>
                <a:gd name="T27" fmla="*/ 200 h 204"/>
                <a:gd name="T28" fmla="*/ 35 w 72"/>
                <a:gd name="T29" fmla="*/ 197 h 204"/>
                <a:gd name="T30" fmla="*/ 47 w 72"/>
                <a:gd name="T31" fmla="*/ 192 h 204"/>
                <a:gd name="T32" fmla="*/ 59 w 72"/>
                <a:gd name="T33" fmla="*/ 185 h 204"/>
                <a:gd name="T34" fmla="*/ 72 w 72"/>
                <a:gd name="T35" fmla="*/ 177 h 204"/>
                <a:gd name="T36" fmla="*/ 72 w 72"/>
                <a:gd name="T37" fmla="*/ 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1" name="Freeform 361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52 w 104"/>
                <a:gd name="T1" fmla="*/ 104 h 104"/>
                <a:gd name="T2" fmla="*/ 62 w 104"/>
                <a:gd name="T3" fmla="*/ 103 h 104"/>
                <a:gd name="T4" fmla="*/ 73 w 104"/>
                <a:gd name="T5" fmla="*/ 100 h 104"/>
                <a:gd name="T6" fmla="*/ 81 w 104"/>
                <a:gd name="T7" fmla="*/ 95 h 104"/>
                <a:gd name="T8" fmla="*/ 89 w 104"/>
                <a:gd name="T9" fmla="*/ 89 h 104"/>
                <a:gd name="T10" fmla="*/ 95 w 104"/>
                <a:gd name="T11" fmla="*/ 81 h 104"/>
                <a:gd name="T12" fmla="*/ 100 w 104"/>
                <a:gd name="T13" fmla="*/ 72 h 104"/>
                <a:gd name="T14" fmla="*/ 103 w 104"/>
                <a:gd name="T15" fmla="*/ 62 h 104"/>
                <a:gd name="T16" fmla="*/ 104 w 104"/>
                <a:gd name="T17" fmla="*/ 52 h 104"/>
                <a:gd name="T18" fmla="*/ 103 w 104"/>
                <a:gd name="T19" fmla="*/ 41 h 104"/>
                <a:gd name="T20" fmla="*/ 100 w 104"/>
                <a:gd name="T21" fmla="*/ 31 h 104"/>
                <a:gd name="T22" fmla="*/ 95 w 104"/>
                <a:gd name="T23" fmla="*/ 22 h 104"/>
                <a:gd name="T24" fmla="*/ 89 w 104"/>
                <a:gd name="T25" fmla="*/ 15 h 104"/>
                <a:gd name="T26" fmla="*/ 81 w 104"/>
                <a:gd name="T27" fmla="*/ 8 h 104"/>
                <a:gd name="T28" fmla="*/ 73 w 104"/>
                <a:gd name="T29" fmla="*/ 4 h 104"/>
                <a:gd name="T30" fmla="*/ 62 w 104"/>
                <a:gd name="T31" fmla="*/ 1 h 104"/>
                <a:gd name="T32" fmla="*/ 52 w 104"/>
                <a:gd name="T33" fmla="*/ 0 h 104"/>
                <a:gd name="T34" fmla="*/ 42 w 104"/>
                <a:gd name="T35" fmla="*/ 1 h 104"/>
                <a:gd name="T36" fmla="*/ 32 w 104"/>
                <a:gd name="T37" fmla="*/ 4 h 104"/>
                <a:gd name="T38" fmla="*/ 24 w 104"/>
                <a:gd name="T39" fmla="*/ 8 h 104"/>
                <a:gd name="T40" fmla="*/ 16 w 104"/>
                <a:gd name="T41" fmla="*/ 15 h 104"/>
                <a:gd name="T42" fmla="*/ 9 w 104"/>
                <a:gd name="T43" fmla="*/ 22 h 104"/>
                <a:gd name="T44" fmla="*/ 4 w 104"/>
                <a:gd name="T45" fmla="*/ 31 h 104"/>
                <a:gd name="T46" fmla="*/ 1 w 104"/>
                <a:gd name="T47" fmla="*/ 41 h 104"/>
                <a:gd name="T48" fmla="*/ 0 w 104"/>
                <a:gd name="T49" fmla="*/ 52 h 104"/>
                <a:gd name="T50" fmla="*/ 1 w 104"/>
                <a:gd name="T51" fmla="*/ 62 h 104"/>
                <a:gd name="T52" fmla="*/ 4 w 104"/>
                <a:gd name="T53" fmla="*/ 72 h 104"/>
                <a:gd name="T54" fmla="*/ 9 w 104"/>
                <a:gd name="T55" fmla="*/ 81 h 104"/>
                <a:gd name="T56" fmla="*/ 16 w 104"/>
                <a:gd name="T57" fmla="*/ 89 h 104"/>
                <a:gd name="T58" fmla="*/ 24 w 104"/>
                <a:gd name="T59" fmla="*/ 95 h 104"/>
                <a:gd name="T60" fmla="*/ 32 w 104"/>
                <a:gd name="T61" fmla="*/ 100 h 104"/>
                <a:gd name="T62" fmla="*/ 42 w 104"/>
                <a:gd name="T63" fmla="*/ 103 h 104"/>
                <a:gd name="T64" fmla="*/ 52 w 104"/>
                <a:gd name="T6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2" name="Freeform 362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25 w 52"/>
                <a:gd name="T1" fmla="*/ 52 h 52"/>
                <a:gd name="T2" fmla="*/ 35 w 52"/>
                <a:gd name="T3" fmla="*/ 50 h 52"/>
                <a:gd name="T4" fmla="*/ 44 w 52"/>
                <a:gd name="T5" fmla="*/ 44 h 52"/>
                <a:gd name="T6" fmla="*/ 50 w 52"/>
                <a:gd name="T7" fmla="*/ 36 h 52"/>
                <a:gd name="T8" fmla="*/ 52 w 52"/>
                <a:gd name="T9" fmla="*/ 25 h 52"/>
                <a:gd name="T10" fmla="*/ 50 w 52"/>
                <a:gd name="T11" fmla="*/ 15 h 52"/>
                <a:gd name="T12" fmla="*/ 44 w 52"/>
                <a:gd name="T13" fmla="*/ 7 h 52"/>
                <a:gd name="T14" fmla="*/ 35 w 52"/>
                <a:gd name="T15" fmla="*/ 2 h 52"/>
                <a:gd name="T16" fmla="*/ 25 w 52"/>
                <a:gd name="T17" fmla="*/ 0 h 52"/>
                <a:gd name="T18" fmla="*/ 15 w 52"/>
                <a:gd name="T19" fmla="*/ 2 h 52"/>
                <a:gd name="T20" fmla="*/ 7 w 52"/>
                <a:gd name="T21" fmla="*/ 7 h 52"/>
                <a:gd name="T22" fmla="*/ 2 w 52"/>
                <a:gd name="T23" fmla="*/ 15 h 52"/>
                <a:gd name="T24" fmla="*/ 0 w 52"/>
                <a:gd name="T25" fmla="*/ 25 h 52"/>
                <a:gd name="T26" fmla="*/ 2 w 52"/>
                <a:gd name="T27" fmla="*/ 36 h 52"/>
                <a:gd name="T28" fmla="*/ 7 w 52"/>
                <a:gd name="T29" fmla="*/ 44 h 52"/>
                <a:gd name="T30" fmla="*/ 15 w 52"/>
                <a:gd name="T31" fmla="*/ 50 h 52"/>
                <a:gd name="T32" fmla="*/ 25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3" name="Freeform 363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27 w 52"/>
                <a:gd name="T1" fmla="*/ 52 h 52"/>
                <a:gd name="T2" fmla="*/ 37 w 52"/>
                <a:gd name="T3" fmla="*/ 50 h 52"/>
                <a:gd name="T4" fmla="*/ 45 w 52"/>
                <a:gd name="T5" fmla="*/ 45 h 52"/>
                <a:gd name="T6" fmla="*/ 50 w 52"/>
                <a:gd name="T7" fmla="*/ 37 h 52"/>
                <a:gd name="T8" fmla="*/ 52 w 52"/>
                <a:gd name="T9" fmla="*/ 26 h 52"/>
                <a:gd name="T10" fmla="*/ 50 w 52"/>
                <a:gd name="T11" fmla="*/ 16 h 52"/>
                <a:gd name="T12" fmla="*/ 45 w 52"/>
                <a:gd name="T13" fmla="*/ 8 h 52"/>
                <a:gd name="T14" fmla="*/ 37 w 52"/>
                <a:gd name="T15" fmla="*/ 2 h 52"/>
                <a:gd name="T16" fmla="*/ 27 w 52"/>
                <a:gd name="T17" fmla="*/ 0 h 52"/>
                <a:gd name="T18" fmla="*/ 17 w 52"/>
                <a:gd name="T19" fmla="*/ 2 h 52"/>
                <a:gd name="T20" fmla="*/ 8 w 52"/>
                <a:gd name="T21" fmla="*/ 8 h 52"/>
                <a:gd name="T22" fmla="*/ 2 w 52"/>
                <a:gd name="T23" fmla="*/ 16 h 52"/>
                <a:gd name="T24" fmla="*/ 0 w 52"/>
                <a:gd name="T25" fmla="*/ 26 h 52"/>
                <a:gd name="T26" fmla="*/ 2 w 52"/>
                <a:gd name="T27" fmla="*/ 37 h 52"/>
                <a:gd name="T28" fmla="*/ 8 w 52"/>
                <a:gd name="T29" fmla="*/ 45 h 52"/>
                <a:gd name="T30" fmla="*/ 17 w 52"/>
                <a:gd name="T31" fmla="*/ 50 h 52"/>
                <a:gd name="T32" fmla="*/ 27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4" name="Freeform 364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46 w 148"/>
                <a:gd name="T1" fmla="*/ 14 h 712"/>
                <a:gd name="T2" fmla="*/ 42 w 148"/>
                <a:gd name="T3" fmla="*/ 29 h 712"/>
                <a:gd name="T4" fmla="*/ 32 w 148"/>
                <a:gd name="T5" fmla="*/ 68 h 712"/>
                <a:gd name="T6" fmla="*/ 18 w 148"/>
                <a:gd name="T7" fmla="*/ 132 h 712"/>
                <a:gd name="T8" fmla="*/ 7 w 148"/>
                <a:gd name="T9" fmla="*/ 217 h 712"/>
                <a:gd name="T10" fmla="*/ 0 w 148"/>
                <a:gd name="T11" fmla="*/ 319 h 712"/>
                <a:gd name="T12" fmla="*/ 1 w 148"/>
                <a:gd name="T13" fmla="*/ 438 h 712"/>
                <a:gd name="T14" fmla="*/ 13 w 148"/>
                <a:gd name="T15" fmla="*/ 570 h 712"/>
                <a:gd name="T16" fmla="*/ 41 w 148"/>
                <a:gd name="T17" fmla="*/ 712 h 712"/>
                <a:gd name="T18" fmla="*/ 143 w 148"/>
                <a:gd name="T19" fmla="*/ 707 h 712"/>
                <a:gd name="T20" fmla="*/ 139 w 148"/>
                <a:gd name="T21" fmla="*/ 685 h 712"/>
                <a:gd name="T22" fmla="*/ 128 w 148"/>
                <a:gd name="T23" fmla="*/ 628 h 712"/>
                <a:gd name="T24" fmla="*/ 116 w 148"/>
                <a:gd name="T25" fmla="*/ 543 h 712"/>
                <a:gd name="T26" fmla="*/ 105 w 148"/>
                <a:gd name="T27" fmla="*/ 439 h 712"/>
                <a:gd name="T28" fmla="*/ 99 w 148"/>
                <a:gd name="T29" fmla="*/ 324 h 712"/>
                <a:gd name="T30" fmla="*/ 102 w 148"/>
                <a:gd name="T31" fmla="*/ 209 h 712"/>
                <a:gd name="T32" fmla="*/ 117 w 148"/>
                <a:gd name="T33" fmla="*/ 100 h 712"/>
                <a:gd name="T34" fmla="*/ 148 w 148"/>
                <a:gd name="T35" fmla="*/ 8 h 712"/>
                <a:gd name="T36" fmla="*/ 148 w 148"/>
                <a:gd name="T37" fmla="*/ 7 h 712"/>
                <a:gd name="T38" fmla="*/ 148 w 148"/>
                <a:gd name="T39" fmla="*/ 5 h 712"/>
                <a:gd name="T40" fmla="*/ 146 w 148"/>
                <a:gd name="T41" fmla="*/ 3 h 712"/>
                <a:gd name="T42" fmla="*/ 140 w 148"/>
                <a:gd name="T43" fmla="*/ 0 h 712"/>
                <a:gd name="T44" fmla="*/ 127 w 148"/>
                <a:gd name="T45" fmla="*/ 0 h 712"/>
                <a:gd name="T46" fmla="*/ 109 w 148"/>
                <a:gd name="T47" fmla="*/ 1 h 712"/>
                <a:gd name="T48" fmla="*/ 83 w 148"/>
                <a:gd name="T49" fmla="*/ 6 h 712"/>
                <a:gd name="T50" fmla="*/ 46 w 148"/>
                <a:gd name="T51" fmla="*/ 1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5" name="Freeform 365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201 w 201"/>
                <a:gd name="T1" fmla="*/ 5 h 795"/>
                <a:gd name="T2" fmla="*/ 196 w 201"/>
                <a:gd name="T3" fmla="*/ 10 h 795"/>
                <a:gd name="T4" fmla="*/ 183 w 201"/>
                <a:gd name="T5" fmla="*/ 31 h 795"/>
                <a:gd name="T6" fmla="*/ 165 w 201"/>
                <a:gd name="T7" fmla="*/ 73 h 795"/>
                <a:gd name="T8" fmla="*/ 148 w 201"/>
                <a:gd name="T9" fmla="*/ 140 h 795"/>
                <a:gd name="T10" fmla="*/ 134 w 201"/>
                <a:gd name="T11" fmla="*/ 240 h 795"/>
                <a:gd name="T12" fmla="*/ 127 w 201"/>
                <a:gd name="T13" fmla="*/ 379 h 795"/>
                <a:gd name="T14" fmla="*/ 131 w 201"/>
                <a:gd name="T15" fmla="*/ 561 h 795"/>
                <a:gd name="T16" fmla="*/ 150 w 201"/>
                <a:gd name="T17" fmla="*/ 795 h 795"/>
                <a:gd name="T18" fmla="*/ 37 w 201"/>
                <a:gd name="T19" fmla="*/ 795 h 795"/>
                <a:gd name="T20" fmla="*/ 33 w 201"/>
                <a:gd name="T21" fmla="*/ 771 h 795"/>
                <a:gd name="T22" fmla="*/ 24 w 201"/>
                <a:gd name="T23" fmla="*/ 707 h 795"/>
                <a:gd name="T24" fmla="*/ 13 w 201"/>
                <a:gd name="T25" fmla="*/ 611 h 795"/>
                <a:gd name="T26" fmla="*/ 3 w 201"/>
                <a:gd name="T27" fmla="*/ 493 h 795"/>
                <a:gd name="T28" fmla="*/ 0 w 201"/>
                <a:gd name="T29" fmla="*/ 363 h 795"/>
                <a:gd name="T30" fmla="*/ 7 w 201"/>
                <a:gd name="T31" fmla="*/ 231 h 795"/>
                <a:gd name="T32" fmla="*/ 28 w 201"/>
                <a:gd name="T33" fmla="*/ 107 h 795"/>
                <a:gd name="T34" fmla="*/ 66 w 201"/>
                <a:gd name="T35" fmla="*/ 0 h 795"/>
                <a:gd name="T36" fmla="*/ 201 w 201"/>
                <a:gd name="T37" fmla="*/ 5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6" name="Freeform 366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41 w 129"/>
                <a:gd name="T1" fmla="*/ 12 h 622"/>
                <a:gd name="T2" fmla="*/ 37 w 129"/>
                <a:gd name="T3" fmla="*/ 24 h 622"/>
                <a:gd name="T4" fmla="*/ 29 w 129"/>
                <a:gd name="T5" fmla="*/ 59 h 622"/>
                <a:gd name="T6" fmla="*/ 18 w 129"/>
                <a:gd name="T7" fmla="*/ 115 h 622"/>
                <a:gd name="T8" fmla="*/ 6 w 129"/>
                <a:gd name="T9" fmla="*/ 189 h 622"/>
                <a:gd name="T10" fmla="*/ 0 w 129"/>
                <a:gd name="T11" fmla="*/ 279 h 622"/>
                <a:gd name="T12" fmla="*/ 1 w 129"/>
                <a:gd name="T13" fmla="*/ 382 h 622"/>
                <a:gd name="T14" fmla="*/ 11 w 129"/>
                <a:gd name="T15" fmla="*/ 497 h 622"/>
                <a:gd name="T16" fmla="*/ 36 w 129"/>
                <a:gd name="T17" fmla="*/ 622 h 622"/>
                <a:gd name="T18" fmla="*/ 124 w 129"/>
                <a:gd name="T19" fmla="*/ 617 h 622"/>
                <a:gd name="T20" fmla="*/ 120 w 129"/>
                <a:gd name="T21" fmla="*/ 598 h 622"/>
                <a:gd name="T22" fmla="*/ 112 w 129"/>
                <a:gd name="T23" fmla="*/ 548 h 622"/>
                <a:gd name="T24" fmla="*/ 101 w 129"/>
                <a:gd name="T25" fmla="*/ 473 h 622"/>
                <a:gd name="T26" fmla="*/ 92 w 129"/>
                <a:gd name="T27" fmla="*/ 382 h 622"/>
                <a:gd name="T28" fmla="*/ 87 w 129"/>
                <a:gd name="T29" fmla="*/ 282 h 622"/>
                <a:gd name="T30" fmla="*/ 89 w 129"/>
                <a:gd name="T31" fmla="*/ 182 h 622"/>
                <a:gd name="T32" fmla="*/ 102 w 129"/>
                <a:gd name="T33" fmla="*/ 87 h 622"/>
                <a:gd name="T34" fmla="*/ 129 w 129"/>
                <a:gd name="T35" fmla="*/ 7 h 622"/>
                <a:gd name="T36" fmla="*/ 129 w 129"/>
                <a:gd name="T37" fmla="*/ 6 h 622"/>
                <a:gd name="T38" fmla="*/ 129 w 129"/>
                <a:gd name="T39" fmla="*/ 4 h 622"/>
                <a:gd name="T40" fmla="*/ 127 w 129"/>
                <a:gd name="T41" fmla="*/ 2 h 622"/>
                <a:gd name="T42" fmla="*/ 122 w 129"/>
                <a:gd name="T43" fmla="*/ 0 h 622"/>
                <a:gd name="T44" fmla="*/ 112 w 129"/>
                <a:gd name="T45" fmla="*/ 0 h 622"/>
                <a:gd name="T46" fmla="*/ 96 w 129"/>
                <a:gd name="T47" fmla="*/ 1 h 622"/>
                <a:gd name="T48" fmla="*/ 72 w 129"/>
                <a:gd name="T49" fmla="*/ 5 h 622"/>
                <a:gd name="T50" fmla="*/ 41 w 129"/>
                <a:gd name="T51" fmla="*/ 12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7" name="Freeform 367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35 w 110"/>
                <a:gd name="T1" fmla="*/ 10 h 531"/>
                <a:gd name="T2" fmla="*/ 32 w 110"/>
                <a:gd name="T3" fmla="*/ 20 h 531"/>
                <a:gd name="T4" fmla="*/ 24 w 110"/>
                <a:gd name="T5" fmla="*/ 50 h 531"/>
                <a:gd name="T6" fmla="*/ 15 w 110"/>
                <a:gd name="T7" fmla="*/ 98 h 531"/>
                <a:gd name="T8" fmla="*/ 5 w 110"/>
                <a:gd name="T9" fmla="*/ 160 h 531"/>
                <a:gd name="T10" fmla="*/ 0 w 110"/>
                <a:gd name="T11" fmla="*/ 237 h 531"/>
                <a:gd name="T12" fmla="*/ 1 w 110"/>
                <a:gd name="T13" fmla="*/ 326 h 531"/>
                <a:gd name="T14" fmla="*/ 10 w 110"/>
                <a:gd name="T15" fmla="*/ 424 h 531"/>
                <a:gd name="T16" fmla="*/ 31 w 110"/>
                <a:gd name="T17" fmla="*/ 531 h 531"/>
                <a:gd name="T18" fmla="*/ 106 w 110"/>
                <a:gd name="T19" fmla="*/ 525 h 531"/>
                <a:gd name="T20" fmla="*/ 103 w 110"/>
                <a:gd name="T21" fmla="*/ 510 h 531"/>
                <a:gd name="T22" fmla="*/ 96 w 110"/>
                <a:gd name="T23" fmla="*/ 467 h 531"/>
                <a:gd name="T24" fmla="*/ 87 w 110"/>
                <a:gd name="T25" fmla="*/ 404 h 531"/>
                <a:gd name="T26" fmla="*/ 79 w 110"/>
                <a:gd name="T27" fmla="*/ 326 h 531"/>
                <a:gd name="T28" fmla="*/ 74 w 110"/>
                <a:gd name="T29" fmla="*/ 241 h 531"/>
                <a:gd name="T30" fmla="*/ 76 w 110"/>
                <a:gd name="T31" fmla="*/ 155 h 531"/>
                <a:gd name="T32" fmla="*/ 87 w 110"/>
                <a:gd name="T33" fmla="*/ 74 h 531"/>
                <a:gd name="T34" fmla="*/ 110 w 110"/>
                <a:gd name="T35" fmla="*/ 6 h 531"/>
                <a:gd name="T36" fmla="*/ 110 w 110"/>
                <a:gd name="T37" fmla="*/ 5 h 531"/>
                <a:gd name="T38" fmla="*/ 110 w 110"/>
                <a:gd name="T39" fmla="*/ 4 h 531"/>
                <a:gd name="T40" fmla="*/ 108 w 110"/>
                <a:gd name="T41" fmla="*/ 2 h 531"/>
                <a:gd name="T42" fmla="*/ 104 w 110"/>
                <a:gd name="T43" fmla="*/ 0 h 531"/>
                <a:gd name="T44" fmla="*/ 95 w 110"/>
                <a:gd name="T45" fmla="*/ 0 h 531"/>
                <a:gd name="T46" fmla="*/ 82 w 110"/>
                <a:gd name="T47" fmla="*/ 1 h 531"/>
                <a:gd name="T48" fmla="*/ 62 w 110"/>
                <a:gd name="T49" fmla="*/ 4 h 531"/>
                <a:gd name="T50" fmla="*/ 35 w 110"/>
                <a:gd name="T51" fmla="*/ 1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8" name="Freeform 368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29 w 92"/>
                <a:gd name="T1" fmla="*/ 8 h 438"/>
                <a:gd name="T2" fmla="*/ 26 w 92"/>
                <a:gd name="T3" fmla="*/ 16 h 438"/>
                <a:gd name="T4" fmla="*/ 20 w 92"/>
                <a:gd name="T5" fmla="*/ 42 h 438"/>
                <a:gd name="T6" fmla="*/ 12 w 92"/>
                <a:gd name="T7" fmla="*/ 81 h 438"/>
                <a:gd name="T8" fmla="*/ 4 w 92"/>
                <a:gd name="T9" fmla="*/ 133 h 438"/>
                <a:gd name="T10" fmla="*/ 0 w 92"/>
                <a:gd name="T11" fmla="*/ 196 h 438"/>
                <a:gd name="T12" fmla="*/ 0 w 92"/>
                <a:gd name="T13" fmla="*/ 270 h 438"/>
                <a:gd name="T14" fmla="*/ 9 w 92"/>
                <a:gd name="T15" fmla="*/ 351 h 438"/>
                <a:gd name="T16" fmla="*/ 25 w 92"/>
                <a:gd name="T17" fmla="*/ 438 h 438"/>
                <a:gd name="T18" fmla="*/ 88 w 92"/>
                <a:gd name="T19" fmla="*/ 435 h 438"/>
                <a:gd name="T20" fmla="*/ 85 w 92"/>
                <a:gd name="T21" fmla="*/ 422 h 438"/>
                <a:gd name="T22" fmla="*/ 79 w 92"/>
                <a:gd name="T23" fmla="*/ 386 h 438"/>
                <a:gd name="T24" fmla="*/ 72 w 92"/>
                <a:gd name="T25" fmla="*/ 334 h 438"/>
                <a:gd name="T26" fmla="*/ 65 w 92"/>
                <a:gd name="T27" fmla="*/ 270 h 438"/>
                <a:gd name="T28" fmla="*/ 61 w 92"/>
                <a:gd name="T29" fmla="*/ 199 h 438"/>
                <a:gd name="T30" fmla="*/ 63 w 92"/>
                <a:gd name="T31" fmla="*/ 129 h 438"/>
                <a:gd name="T32" fmla="*/ 73 w 92"/>
                <a:gd name="T33" fmla="*/ 61 h 438"/>
                <a:gd name="T34" fmla="*/ 92 w 92"/>
                <a:gd name="T35" fmla="*/ 5 h 438"/>
                <a:gd name="T36" fmla="*/ 92 w 92"/>
                <a:gd name="T37" fmla="*/ 4 h 438"/>
                <a:gd name="T38" fmla="*/ 92 w 92"/>
                <a:gd name="T39" fmla="*/ 3 h 438"/>
                <a:gd name="T40" fmla="*/ 90 w 92"/>
                <a:gd name="T41" fmla="*/ 1 h 438"/>
                <a:gd name="T42" fmla="*/ 87 w 92"/>
                <a:gd name="T43" fmla="*/ 0 h 438"/>
                <a:gd name="T44" fmla="*/ 80 w 92"/>
                <a:gd name="T45" fmla="*/ 0 h 438"/>
                <a:gd name="T46" fmla="*/ 68 w 92"/>
                <a:gd name="T47" fmla="*/ 0 h 438"/>
                <a:gd name="T48" fmla="*/ 51 w 92"/>
                <a:gd name="T49" fmla="*/ 3 h 438"/>
                <a:gd name="T50" fmla="*/ 29 w 92"/>
                <a:gd name="T51" fmla="*/ 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9" name="Freeform 369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23 w 73"/>
                <a:gd name="T1" fmla="*/ 7 h 347"/>
                <a:gd name="T2" fmla="*/ 21 w 73"/>
                <a:gd name="T3" fmla="*/ 14 h 347"/>
                <a:gd name="T4" fmla="*/ 16 w 73"/>
                <a:gd name="T5" fmla="*/ 33 h 347"/>
                <a:gd name="T6" fmla="*/ 10 w 73"/>
                <a:gd name="T7" fmla="*/ 64 h 347"/>
                <a:gd name="T8" fmla="*/ 4 w 73"/>
                <a:gd name="T9" fmla="*/ 105 h 347"/>
                <a:gd name="T10" fmla="*/ 0 w 73"/>
                <a:gd name="T11" fmla="*/ 155 h 347"/>
                <a:gd name="T12" fmla="*/ 0 w 73"/>
                <a:gd name="T13" fmla="*/ 213 h 347"/>
                <a:gd name="T14" fmla="*/ 7 w 73"/>
                <a:gd name="T15" fmla="*/ 278 h 347"/>
                <a:gd name="T16" fmla="*/ 20 w 73"/>
                <a:gd name="T17" fmla="*/ 347 h 347"/>
                <a:gd name="T18" fmla="*/ 70 w 73"/>
                <a:gd name="T19" fmla="*/ 344 h 347"/>
                <a:gd name="T20" fmla="*/ 68 w 73"/>
                <a:gd name="T21" fmla="*/ 334 h 347"/>
                <a:gd name="T22" fmla="*/ 63 w 73"/>
                <a:gd name="T23" fmla="*/ 305 h 347"/>
                <a:gd name="T24" fmla="*/ 56 w 73"/>
                <a:gd name="T25" fmla="*/ 265 h 347"/>
                <a:gd name="T26" fmla="*/ 51 w 73"/>
                <a:gd name="T27" fmla="*/ 213 h 347"/>
                <a:gd name="T28" fmla="*/ 48 w 73"/>
                <a:gd name="T29" fmla="*/ 158 h 347"/>
                <a:gd name="T30" fmla="*/ 50 w 73"/>
                <a:gd name="T31" fmla="*/ 101 h 347"/>
                <a:gd name="T32" fmla="*/ 57 w 73"/>
                <a:gd name="T33" fmla="*/ 49 h 347"/>
                <a:gd name="T34" fmla="*/ 73 w 73"/>
                <a:gd name="T35" fmla="*/ 4 h 347"/>
                <a:gd name="T36" fmla="*/ 73 w 73"/>
                <a:gd name="T37" fmla="*/ 4 h 347"/>
                <a:gd name="T38" fmla="*/ 73 w 73"/>
                <a:gd name="T39" fmla="*/ 2 h 347"/>
                <a:gd name="T40" fmla="*/ 72 w 73"/>
                <a:gd name="T41" fmla="*/ 1 h 347"/>
                <a:gd name="T42" fmla="*/ 69 w 73"/>
                <a:gd name="T43" fmla="*/ 0 h 347"/>
                <a:gd name="T44" fmla="*/ 63 w 73"/>
                <a:gd name="T45" fmla="*/ 0 h 347"/>
                <a:gd name="T46" fmla="*/ 53 w 73"/>
                <a:gd name="T47" fmla="*/ 1 h 347"/>
                <a:gd name="T48" fmla="*/ 41 w 73"/>
                <a:gd name="T49" fmla="*/ 3 h 347"/>
                <a:gd name="T50" fmla="*/ 23 w 73"/>
                <a:gd name="T51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0" name="Freeform 370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16 w 52"/>
                <a:gd name="T1" fmla="*/ 5 h 256"/>
                <a:gd name="T2" fmla="*/ 15 w 52"/>
                <a:gd name="T3" fmla="*/ 10 h 256"/>
                <a:gd name="T4" fmla="*/ 11 w 52"/>
                <a:gd name="T5" fmla="*/ 24 h 256"/>
                <a:gd name="T6" fmla="*/ 6 w 52"/>
                <a:gd name="T7" fmla="*/ 47 h 256"/>
                <a:gd name="T8" fmla="*/ 2 w 52"/>
                <a:gd name="T9" fmla="*/ 77 h 256"/>
                <a:gd name="T10" fmla="*/ 0 w 52"/>
                <a:gd name="T11" fmla="*/ 115 h 256"/>
                <a:gd name="T12" fmla="*/ 0 w 52"/>
                <a:gd name="T13" fmla="*/ 157 h 256"/>
                <a:gd name="T14" fmla="*/ 4 w 52"/>
                <a:gd name="T15" fmla="*/ 205 h 256"/>
                <a:gd name="T16" fmla="*/ 14 w 52"/>
                <a:gd name="T17" fmla="*/ 256 h 256"/>
                <a:gd name="T18" fmla="*/ 50 w 52"/>
                <a:gd name="T19" fmla="*/ 254 h 256"/>
                <a:gd name="T20" fmla="*/ 49 w 52"/>
                <a:gd name="T21" fmla="*/ 247 h 256"/>
                <a:gd name="T22" fmla="*/ 45 w 52"/>
                <a:gd name="T23" fmla="*/ 226 h 256"/>
                <a:gd name="T24" fmla="*/ 41 w 52"/>
                <a:gd name="T25" fmla="*/ 195 h 256"/>
                <a:gd name="T26" fmla="*/ 37 w 52"/>
                <a:gd name="T27" fmla="*/ 157 h 256"/>
                <a:gd name="T28" fmla="*/ 35 w 52"/>
                <a:gd name="T29" fmla="*/ 116 h 256"/>
                <a:gd name="T30" fmla="*/ 36 w 52"/>
                <a:gd name="T31" fmla="*/ 74 h 256"/>
                <a:gd name="T32" fmla="*/ 41 w 52"/>
                <a:gd name="T33" fmla="*/ 35 h 256"/>
                <a:gd name="T34" fmla="*/ 52 w 52"/>
                <a:gd name="T35" fmla="*/ 3 h 256"/>
                <a:gd name="T36" fmla="*/ 52 w 52"/>
                <a:gd name="T37" fmla="*/ 3 h 256"/>
                <a:gd name="T38" fmla="*/ 52 w 52"/>
                <a:gd name="T39" fmla="*/ 2 h 256"/>
                <a:gd name="T40" fmla="*/ 51 w 52"/>
                <a:gd name="T41" fmla="*/ 1 h 256"/>
                <a:gd name="T42" fmla="*/ 49 w 52"/>
                <a:gd name="T43" fmla="*/ 0 h 256"/>
                <a:gd name="T44" fmla="*/ 45 w 52"/>
                <a:gd name="T45" fmla="*/ 0 h 256"/>
                <a:gd name="T46" fmla="*/ 39 w 52"/>
                <a:gd name="T47" fmla="*/ 0 h 256"/>
                <a:gd name="T48" fmla="*/ 29 w 52"/>
                <a:gd name="T49" fmla="*/ 2 h 256"/>
                <a:gd name="T50" fmla="*/ 16 w 52"/>
                <a:gd name="T51" fmla="*/ 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1" name="Freeform 371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176 w 176"/>
                <a:gd name="T1" fmla="*/ 5 h 693"/>
                <a:gd name="T2" fmla="*/ 172 w 176"/>
                <a:gd name="T3" fmla="*/ 10 h 693"/>
                <a:gd name="T4" fmla="*/ 159 w 176"/>
                <a:gd name="T5" fmla="*/ 28 h 693"/>
                <a:gd name="T6" fmla="*/ 144 w 176"/>
                <a:gd name="T7" fmla="*/ 63 h 693"/>
                <a:gd name="T8" fmla="*/ 129 w 176"/>
                <a:gd name="T9" fmla="*/ 123 h 693"/>
                <a:gd name="T10" fmla="*/ 117 w 176"/>
                <a:gd name="T11" fmla="*/ 210 h 693"/>
                <a:gd name="T12" fmla="*/ 110 w 176"/>
                <a:gd name="T13" fmla="*/ 331 h 693"/>
                <a:gd name="T14" fmla="*/ 115 w 176"/>
                <a:gd name="T15" fmla="*/ 490 h 693"/>
                <a:gd name="T16" fmla="*/ 131 w 176"/>
                <a:gd name="T17" fmla="*/ 693 h 693"/>
                <a:gd name="T18" fmla="*/ 32 w 176"/>
                <a:gd name="T19" fmla="*/ 693 h 693"/>
                <a:gd name="T20" fmla="*/ 29 w 176"/>
                <a:gd name="T21" fmla="*/ 673 h 693"/>
                <a:gd name="T22" fmla="*/ 20 w 176"/>
                <a:gd name="T23" fmla="*/ 617 h 693"/>
                <a:gd name="T24" fmla="*/ 11 w 176"/>
                <a:gd name="T25" fmla="*/ 533 h 693"/>
                <a:gd name="T26" fmla="*/ 3 w 176"/>
                <a:gd name="T27" fmla="*/ 430 h 693"/>
                <a:gd name="T28" fmla="*/ 0 w 176"/>
                <a:gd name="T29" fmla="*/ 317 h 693"/>
                <a:gd name="T30" fmla="*/ 6 w 176"/>
                <a:gd name="T31" fmla="*/ 202 h 693"/>
                <a:gd name="T32" fmla="*/ 23 w 176"/>
                <a:gd name="T33" fmla="*/ 93 h 693"/>
                <a:gd name="T34" fmla="*/ 57 w 176"/>
                <a:gd name="T35" fmla="*/ 0 h 693"/>
                <a:gd name="T36" fmla="*/ 176 w 176"/>
                <a:gd name="T37" fmla="*/ 5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2" name="Freeform 372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149 w 149"/>
                <a:gd name="T1" fmla="*/ 4 h 592"/>
                <a:gd name="T2" fmla="*/ 145 w 149"/>
                <a:gd name="T3" fmla="*/ 8 h 592"/>
                <a:gd name="T4" fmla="*/ 136 w 149"/>
                <a:gd name="T5" fmla="*/ 24 h 592"/>
                <a:gd name="T6" fmla="*/ 123 w 149"/>
                <a:gd name="T7" fmla="*/ 54 h 592"/>
                <a:gd name="T8" fmla="*/ 110 w 149"/>
                <a:gd name="T9" fmla="*/ 104 h 592"/>
                <a:gd name="T10" fmla="*/ 99 w 149"/>
                <a:gd name="T11" fmla="*/ 179 h 592"/>
                <a:gd name="T12" fmla="*/ 94 w 149"/>
                <a:gd name="T13" fmla="*/ 282 h 592"/>
                <a:gd name="T14" fmla="*/ 97 w 149"/>
                <a:gd name="T15" fmla="*/ 418 h 592"/>
                <a:gd name="T16" fmla="*/ 112 w 149"/>
                <a:gd name="T17" fmla="*/ 592 h 592"/>
                <a:gd name="T18" fmla="*/ 27 w 149"/>
                <a:gd name="T19" fmla="*/ 592 h 592"/>
                <a:gd name="T20" fmla="*/ 24 w 149"/>
                <a:gd name="T21" fmla="*/ 575 h 592"/>
                <a:gd name="T22" fmla="*/ 17 w 149"/>
                <a:gd name="T23" fmla="*/ 527 h 592"/>
                <a:gd name="T24" fmla="*/ 9 w 149"/>
                <a:gd name="T25" fmla="*/ 455 h 592"/>
                <a:gd name="T26" fmla="*/ 2 w 149"/>
                <a:gd name="T27" fmla="*/ 367 h 592"/>
                <a:gd name="T28" fmla="*/ 0 w 149"/>
                <a:gd name="T29" fmla="*/ 271 h 592"/>
                <a:gd name="T30" fmla="*/ 5 w 149"/>
                <a:gd name="T31" fmla="*/ 173 h 592"/>
                <a:gd name="T32" fmla="*/ 20 w 149"/>
                <a:gd name="T33" fmla="*/ 80 h 592"/>
                <a:gd name="T34" fmla="*/ 48 w 149"/>
                <a:gd name="T35" fmla="*/ 0 h 592"/>
                <a:gd name="T36" fmla="*/ 149 w 149"/>
                <a:gd name="T37" fmla="*/ 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3" name="Freeform 373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124 w 124"/>
                <a:gd name="T1" fmla="*/ 4 h 490"/>
                <a:gd name="T2" fmla="*/ 121 w 124"/>
                <a:gd name="T3" fmla="*/ 7 h 490"/>
                <a:gd name="T4" fmla="*/ 113 w 124"/>
                <a:gd name="T5" fmla="*/ 21 h 490"/>
                <a:gd name="T6" fmla="*/ 103 w 124"/>
                <a:gd name="T7" fmla="*/ 45 h 490"/>
                <a:gd name="T8" fmla="*/ 91 w 124"/>
                <a:gd name="T9" fmla="*/ 87 h 490"/>
                <a:gd name="T10" fmla="*/ 83 w 124"/>
                <a:gd name="T11" fmla="*/ 148 h 490"/>
                <a:gd name="T12" fmla="*/ 79 w 124"/>
                <a:gd name="T13" fmla="*/ 234 h 490"/>
                <a:gd name="T14" fmla="*/ 81 w 124"/>
                <a:gd name="T15" fmla="*/ 347 h 490"/>
                <a:gd name="T16" fmla="*/ 93 w 124"/>
                <a:gd name="T17" fmla="*/ 490 h 490"/>
                <a:gd name="T18" fmla="*/ 23 w 124"/>
                <a:gd name="T19" fmla="*/ 490 h 490"/>
                <a:gd name="T20" fmla="*/ 21 w 124"/>
                <a:gd name="T21" fmla="*/ 476 h 490"/>
                <a:gd name="T22" fmla="*/ 15 w 124"/>
                <a:gd name="T23" fmla="*/ 436 h 490"/>
                <a:gd name="T24" fmla="*/ 8 w 124"/>
                <a:gd name="T25" fmla="*/ 377 h 490"/>
                <a:gd name="T26" fmla="*/ 2 w 124"/>
                <a:gd name="T27" fmla="*/ 304 h 490"/>
                <a:gd name="T28" fmla="*/ 0 w 124"/>
                <a:gd name="T29" fmla="*/ 224 h 490"/>
                <a:gd name="T30" fmla="*/ 4 w 124"/>
                <a:gd name="T31" fmla="*/ 143 h 490"/>
                <a:gd name="T32" fmla="*/ 17 w 124"/>
                <a:gd name="T33" fmla="*/ 67 h 490"/>
                <a:gd name="T34" fmla="*/ 40 w 124"/>
                <a:gd name="T35" fmla="*/ 0 h 490"/>
                <a:gd name="T36" fmla="*/ 124 w 124"/>
                <a:gd name="T37" fmla="*/ 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4" name="Freeform 374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99 w 99"/>
                <a:gd name="T1" fmla="*/ 3 h 389"/>
                <a:gd name="T2" fmla="*/ 96 w 99"/>
                <a:gd name="T3" fmla="*/ 6 h 389"/>
                <a:gd name="T4" fmla="*/ 89 w 99"/>
                <a:gd name="T5" fmla="*/ 16 h 389"/>
                <a:gd name="T6" fmla="*/ 81 w 99"/>
                <a:gd name="T7" fmla="*/ 36 h 389"/>
                <a:gd name="T8" fmla="*/ 72 w 99"/>
                <a:gd name="T9" fmla="*/ 69 h 389"/>
                <a:gd name="T10" fmla="*/ 66 w 99"/>
                <a:gd name="T11" fmla="*/ 118 h 389"/>
                <a:gd name="T12" fmla="*/ 62 w 99"/>
                <a:gd name="T13" fmla="*/ 185 h 389"/>
                <a:gd name="T14" fmla="*/ 64 w 99"/>
                <a:gd name="T15" fmla="*/ 275 h 389"/>
                <a:gd name="T16" fmla="*/ 73 w 99"/>
                <a:gd name="T17" fmla="*/ 389 h 389"/>
                <a:gd name="T18" fmla="*/ 18 w 99"/>
                <a:gd name="T19" fmla="*/ 389 h 389"/>
                <a:gd name="T20" fmla="*/ 16 w 99"/>
                <a:gd name="T21" fmla="*/ 378 h 389"/>
                <a:gd name="T22" fmla="*/ 11 w 99"/>
                <a:gd name="T23" fmla="*/ 346 h 389"/>
                <a:gd name="T24" fmla="*/ 6 w 99"/>
                <a:gd name="T25" fmla="*/ 299 h 389"/>
                <a:gd name="T26" fmla="*/ 2 w 99"/>
                <a:gd name="T27" fmla="*/ 242 h 389"/>
                <a:gd name="T28" fmla="*/ 0 w 99"/>
                <a:gd name="T29" fmla="*/ 178 h 389"/>
                <a:gd name="T30" fmla="*/ 4 w 99"/>
                <a:gd name="T31" fmla="*/ 114 h 389"/>
                <a:gd name="T32" fmla="*/ 14 w 99"/>
                <a:gd name="T33" fmla="*/ 52 h 389"/>
                <a:gd name="T34" fmla="*/ 32 w 99"/>
                <a:gd name="T35" fmla="*/ 0 h 389"/>
                <a:gd name="T36" fmla="*/ 99 w 99"/>
                <a:gd name="T37" fmla="*/ 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5" name="Freeform 375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72 w 72"/>
                <a:gd name="T1" fmla="*/ 2 h 287"/>
                <a:gd name="T2" fmla="*/ 70 w 72"/>
                <a:gd name="T3" fmla="*/ 4 h 287"/>
                <a:gd name="T4" fmla="*/ 66 w 72"/>
                <a:gd name="T5" fmla="*/ 12 h 287"/>
                <a:gd name="T6" fmla="*/ 59 w 72"/>
                <a:gd name="T7" fmla="*/ 27 h 287"/>
                <a:gd name="T8" fmla="*/ 53 w 72"/>
                <a:gd name="T9" fmla="*/ 50 h 287"/>
                <a:gd name="T10" fmla="*/ 48 w 72"/>
                <a:gd name="T11" fmla="*/ 87 h 287"/>
                <a:gd name="T12" fmla="*/ 46 w 72"/>
                <a:gd name="T13" fmla="*/ 137 h 287"/>
                <a:gd name="T14" fmla="*/ 47 w 72"/>
                <a:gd name="T15" fmla="*/ 203 h 287"/>
                <a:gd name="T16" fmla="*/ 54 w 72"/>
                <a:gd name="T17" fmla="*/ 287 h 287"/>
                <a:gd name="T18" fmla="*/ 13 w 72"/>
                <a:gd name="T19" fmla="*/ 287 h 287"/>
                <a:gd name="T20" fmla="*/ 12 w 72"/>
                <a:gd name="T21" fmla="*/ 279 h 287"/>
                <a:gd name="T22" fmla="*/ 8 w 72"/>
                <a:gd name="T23" fmla="*/ 255 h 287"/>
                <a:gd name="T24" fmla="*/ 4 w 72"/>
                <a:gd name="T25" fmla="*/ 220 h 287"/>
                <a:gd name="T26" fmla="*/ 1 w 72"/>
                <a:gd name="T27" fmla="*/ 178 h 287"/>
                <a:gd name="T28" fmla="*/ 0 w 72"/>
                <a:gd name="T29" fmla="*/ 131 h 287"/>
                <a:gd name="T30" fmla="*/ 2 w 72"/>
                <a:gd name="T31" fmla="*/ 84 h 287"/>
                <a:gd name="T32" fmla="*/ 9 w 72"/>
                <a:gd name="T33" fmla="*/ 39 h 287"/>
                <a:gd name="T34" fmla="*/ 23 w 72"/>
                <a:gd name="T35" fmla="*/ 0 h 287"/>
                <a:gd name="T36" fmla="*/ 72 w 72"/>
                <a:gd name="T37" fmla="*/ 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6" name="Rectangle 376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7" name="Freeform 377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33 w 354"/>
                <a:gd name="T1" fmla="*/ 39 h 418"/>
                <a:gd name="T2" fmla="*/ 30 w 354"/>
                <a:gd name="T3" fmla="*/ 48 h 418"/>
                <a:gd name="T4" fmla="*/ 23 w 354"/>
                <a:gd name="T5" fmla="*/ 71 h 418"/>
                <a:gd name="T6" fmla="*/ 15 w 354"/>
                <a:gd name="T7" fmla="*/ 107 h 418"/>
                <a:gd name="T8" fmla="*/ 7 w 354"/>
                <a:gd name="T9" fmla="*/ 155 h 418"/>
                <a:gd name="T10" fmla="*/ 1 w 354"/>
                <a:gd name="T11" fmla="*/ 212 h 418"/>
                <a:gd name="T12" fmla="*/ 0 w 354"/>
                <a:gd name="T13" fmla="*/ 276 h 418"/>
                <a:gd name="T14" fmla="*/ 6 w 354"/>
                <a:gd name="T15" fmla="*/ 345 h 418"/>
                <a:gd name="T16" fmla="*/ 21 w 354"/>
                <a:gd name="T17" fmla="*/ 418 h 418"/>
                <a:gd name="T18" fmla="*/ 21 w 354"/>
                <a:gd name="T19" fmla="*/ 415 h 418"/>
                <a:gd name="T20" fmla="*/ 21 w 354"/>
                <a:gd name="T21" fmla="*/ 405 h 418"/>
                <a:gd name="T22" fmla="*/ 21 w 354"/>
                <a:gd name="T23" fmla="*/ 390 h 418"/>
                <a:gd name="T24" fmla="*/ 21 w 354"/>
                <a:gd name="T25" fmla="*/ 372 h 418"/>
                <a:gd name="T26" fmla="*/ 23 w 354"/>
                <a:gd name="T27" fmla="*/ 348 h 418"/>
                <a:gd name="T28" fmla="*/ 27 w 354"/>
                <a:gd name="T29" fmla="*/ 324 h 418"/>
                <a:gd name="T30" fmla="*/ 31 w 354"/>
                <a:gd name="T31" fmla="*/ 296 h 418"/>
                <a:gd name="T32" fmla="*/ 37 w 354"/>
                <a:gd name="T33" fmla="*/ 267 h 418"/>
                <a:gd name="T34" fmla="*/ 46 w 354"/>
                <a:gd name="T35" fmla="*/ 239 h 418"/>
                <a:gd name="T36" fmla="*/ 57 w 354"/>
                <a:gd name="T37" fmla="*/ 211 h 418"/>
                <a:gd name="T38" fmla="*/ 70 w 354"/>
                <a:gd name="T39" fmla="*/ 185 h 418"/>
                <a:gd name="T40" fmla="*/ 88 w 354"/>
                <a:gd name="T41" fmla="*/ 160 h 418"/>
                <a:gd name="T42" fmla="*/ 109 w 354"/>
                <a:gd name="T43" fmla="*/ 139 h 418"/>
                <a:gd name="T44" fmla="*/ 133 w 354"/>
                <a:gd name="T45" fmla="*/ 121 h 418"/>
                <a:gd name="T46" fmla="*/ 163 w 354"/>
                <a:gd name="T47" fmla="*/ 109 h 418"/>
                <a:gd name="T48" fmla="*/ 197 w 354"/>
                <a:gd name="T49" fmla="*/ 102 h 418"/>
                <a:gd name="T50" fmla="*/ 199 w 354"/>
                <a:gd name="T51" fmla="*/ 100 h 418"/>
                <a:gd name="T52" fmla="*/ 205 w 354"/>
                <a:gd name="T53" fmla="*/ 96 h 418"/>
                <a:gd name="T54" fmla="*/ 215 w 354"/>
                <a:gd name="T55" fmla="*/ 88 h 418"/>
                <a:gd name="T56" fmla="*/ 231 w 354"/>
                <a:gd name="T57" fmla="*/ 78 h 418"/>
                <a:gd name="T58" fmla="*/ 252 w 354"/>
                <a:gd name="T59" fmla="*/ 66 h 418"/>
                <a:gd name="T60" fmla="*/ 280 w 354"/>
                <a:gd name="T61" fmla="*/ 52 h 418"/>
                <a:gd name="T62" fmla="*/ 314 w 354"/>
                <a:gd name="T63" fmla="*/ 35 h 418"/>
                <a:gd name="T64" fmla="*/ 354 w 354"/>
                <a:gd name="T65" fmla="*/ 17 h 418"/>
                <a:gd name="T66" fmla="*/ 352 w 354"/>
                <a:gd name="T67" fmla="*/ 16 h 418"/>
                <a:gd name="T68" fmla="*/ 346 w 354"/>
                <a:gd name="T69" fmla="*/ 15 h 418"/>
                <a:gd name="T70" fmla="*/ 337 w 354"/>
                <a:gd name="T71" fmla="*/ 13 h 418"/>
                <a:gd name="T72" fmla="*/ 324 w 354"/>
                <a:gd name="T73" fmla="*/ 11 h 418"/>
                <a:gd name="T74" fmla="*/ 308 w 354"/>
                <a:gd name="T75" fmla="*/ 8 h 418"/>
                <a:gd name="T76" fmla="*/ 290 w 354"/>
                <a:gd name="T77" fmla="*/ 6 h 418"/>
                <a:gd name="T78" fmla="*/ 269 w 354"/>
                <a:gd name="T79" fmla="*/ 4 h 418"/>
                <a:gd name="T80" fmla="*/ 246 w 354"/>
                <a:gd name="T81" fmla="*/ 1 h 418"/>
                <a:gd name="T82" fmla="*/ 222 w 354"/>
                <a:gd name="T83" fmla="*/ 0 h 418"/>
                <a:gd name="T84" fmla="*/ 197 w 354"/>
                <a:gd name="T85" fmla="*/ 1 h 418"/>
                <a:gd name="T86" fmla="*/ 170 w 354"/>
                <a:gd name="T87" fmla="*/ 3 h 418"/>
                <a:gd name="T88" fmla="*/ 143 w 354"/>
                <a:gd name="T89" fmla="*/ 6 h 418"/>
                <a:gd name="T90" fmla="*/ 115 w 354"/>
                <a:gd name="T91" fmla="*/ 11 h 418"/>
                <a:gd name="T92" fmla="*/ 87 w 354"/>
                <a:gd name="T93" fmla="*/ 18 h 418"/>
                <a:gd name="T94" fmla="*/ 59 w 354"/>
                <a:gd name="T95" fmla="*/ 27 h 418"/>
                <a:gd name="T96" fmla="*/ 33 w 354"/>
                <a:gd name="T97" fmla="*/ 39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8" name="Freeform 378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8 h 79"/>
                <a:gd name="T16" fmla="*/ 51 w 290"/>
                <a:gd name="T17" fmla="*/ 12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8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5 h 79"/>
                <a:gd name="T36" fmla="*/ 281 w 290"/>
                <a:gd name="T37" fmla="*/ 44 h 79"/>
                <a:gd name="T38" fmla="*/ 274 w 290"/>
                <a:gd name="T39" fmla="*/ 42 h 79"/>
                <a:gd name="T40" fmla="*/ 263 w 290"/>
                <a:gd name="T41" fmla="*/ 39 h 79"/>
                <a:gd name="T42" fmla="*/ 249 w 290"/>
                <a:gd name="T43" fmla="*/ 35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2 h 79"/>
                <a:gd name="T52" fmla="*/ 144 w 290"/>
                <a:gd name="T53" fmla="*/ 21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9" name="Freeform 379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7 h 79"/>
                <a:gd name="T16" fmla="*/ 51 w 290"/>
                <a:gd name="T17" fmla="*/ 11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7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4 h 79"/>
                <a:gd name="T36" fmla="*/ 281 w 290"/>
                <a:gd name="T37" fmla="*/ 43 h 79"/>
                <a:gd name="T38" fmla="*/ 274 w 290"/>
                <a:gd name="T39" fmla="*/ 41 h 79"/>
                <a:gd name="T40" fmla="*/ 263 w 290"/>
                <a:gd name="T41" fmla="*/ 38 h 79"/>
                <a:gd name="T42" fmla="*/ 249 w 290"/>
                <a:gd name="T43" fmla="*/ 34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1 h 79"/>
                <a:gd name="T52" fmla="*/ 144 w 290"/>
                <a:gd name="T53" fmla="*/ 20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00" name="Freeform 380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840 h 868"/>
                <a:gd name="T4" fmla="*/ 142 w 469"/>
                <a:gd name="T5" fmla="*/ 868 h 868"/>
                <a:gd name="T6" fmla="*/ 136 w 469"/>
                <a:gd name="T7" fmla="*/ 755 h 868"/>
                <a:gd name="T8" fmla="*/ 469 w 469"/>
                <a:gd name="T9" fmla="*/ 806 h 868"/>
                <a:gd name="T10" fmla="*/ 463 w 469"/>
                <a:gd name="T11" fmla="*/ 761 h 868"/>
                <a:gd name="T12" fmla="*/ 232 w 469"/>
                <a:gd name="T13" fmla="*/ 732 h 868"/>
                <a:gd name="T14" fmla="*/ 226 w 469"/>
                <a:gd name="T15" fmla="*/ 635 h 868"/>
                <a:gd name="T16" fmla="*/ 68 w 469"/>
                <a:gd name="T17" fmla="*/ 635 h 868"/>
                <a:gd name="T18" fmla="*/ 64 w 469"/>
                <a:gd name="T19" fmla="*/ 623 h 868"/>
                <a:gd name="T20" fmla="*/ 53 w 469"/>
                <a:gd name="T21" fmla="*/ 587 h 868"/>
                <a:gd name="T22" fmla="*/ 39 w 469"/>
                <a:gd name="T23" fmla="*/ 530 h 868"/>
                <a:gd name="T24" fmla="*/ 25 w 469"/>
                <a:gd name="T25" fmla="*/ 455 h 868"/>
                <a:gd name="T26" fmla="*/ 14 w 469"/>
                <a:gd name="T27" fmla="*/ 365 h 868"/>
                <a:gd name="T28" fmla="*/ 10 w 469"/>
                <a:gd name="T29" fmla="*/ 262 h 868"/>
                <a:gd name="T30" fmla="*/ 19 w 469"/>
                <a:gd name="T31" fmla="*/ 149 h 868"/>
                <a:gd name="T32" fmla="*/ 40 w 469"/>
                <a:gd name="T33" fmla="*/ 29 h 868"/>
                <a:gd name="T34" fmla="*/ 0 w 469"/>
                <a:gd name="T35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01" name="Freeform 381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118 h 118"/>
                <a:gd name="T2" fmla="*/ 3 w 604"/>
                <a:gd name="T3" fmla="*/ 117 h 118"/>
                <a:gd name="T4" fmla="*/ 14 w 604"/>
                <a:gd name="T5" fmla="*/ 113 h 118"/>
                <a:gd name="T6" fmla="*/ 29 w 604"/>
                <a:gd name="T7" fmla="*/ 108 h 118"/>
                <a:gd name="T8" fmla="*/ 50 w 604"/>
                <a:gd name="T9" fmla="*/ 101 h 118"/>
                <a:gd name="T10" fmla="*/ 77 w 604"/>
                <a:gd name="T11" fmla="*/ 93 h 118"/>
                <a:gd name="T12" fmla="*/ 107 w 604"/>
                <a:gd name="T13" fmla="*/ 85 h 118"/>
                <a:gd name="T14" fmla="*/ 143 w 604"/>
                <a:gd name="T15" fmla="*/ 76 h 118"/>
                <a:gd name="T16" fmla="*/ 181 w 604"/>
                <a:gd name="T17" fmla="*/ 69 h 118"/>
                <a:gd name="T18" fmla="*/ 224 w 604"/>
                <a:gd name="T19" fmla="*/ 62 h 118"/>
                <a:gd name="T20" fmla="*/ 270 w 604"/>
                <a:gd name="T21" fmla="*/ 57 h 118"/>
                <a:gd name="T22" fmla="*/ 319 w 604"/>
                <a:gd name="T23" fmla="*/ 53 h 118"/>
                <a:gd name="T24" fmla="*/ 369 w 604"/>
                <a:gd name="T25" fmla="*/ 52 h 118"/>
                <a:gd name="T26" fmla="*/ 422 w 604"/>
                <a:gd name="T27" fmla="*/ 53 h 118"/>
                <a:gd name="T28" fmla="*/ 476 w 604"/>
                <a:gd name="T29" fmla="*/ 58 h 118"/>
                <a:gd name="T30" fmla="*/ 531 w 604"/>
                <a:gd name="T31" fmla="*/ 66 h 118"/>
                <a:gd name="T32" fmla="*/ 587 w 604"/>
                <a:gd name="T33" fmla="*/ 78 h 118"/>
                <a:gd name="T34" fmla="*/ 604 w 604"/>
                <a:gd name="T35" fmla="*/ 0 h 118"/>
                <a:gd name="T36" fmla="*/ 600 w 604"/>
                <a:gd name="T37" fmla="*/ 0 h 118"/>
                <a:gd name="T38" fmla="*/ 587 w 604"/>
                <a:gd name="T39" fmla="*/ 0 h 118"/>
                <a:gd name="T40" fmla="*/ 566 w 604"/>
                <a:gd name="T41" fmla="*/ 0 h 118"/>
                <a:gd name="T42" fmla="*/ 540 w 604"/>
                <a:gd name="T43" fmla="*/ 1 h 118"/>
                <a:gd name="T44" fmla="*/ 507 w 604"/>
                <a:gd name="T45" fmla="*/ 2 h 118"/>
                <a:gd name="T46" fmla="*/ 470 w 604"/>
                <a:gd name="T47" fmla="*/ 3 h 118"/>
                <a:gd name="T48" fmla="*/ 428 w 604"/>
                <a:gd name="T49" fmla="*/ 6 h 118"/>
                <a:gd name="T50" fmla="*/ 383 w 604"/>
                <a:gd name="T51" fmla="*/ 8 h 118"/>
                <a:gd name="T52" fmla="*/ 335 w 604"/>
                <a:gd name="T53" fmla="*/ 12 h 118"/>
                <a:gd name="T54" fmla="*/ 285 w 604"/>
                <a:gd name="T55" fmla="*/ 16 h 118"/>
                <a:gd name="T56" fmla="*/ 235 w 604"/>
                <a:gd name="T57" fmla="*/ 21 h 118"/>
                <a:gd name="T58" fmla="*/ 186 w 604"/>
                <a:gd name="T59" fmla="*/ 28 h 118"/>
                <a:gd name="T60" fmla="*/ 136 w 604"/>
                <a:gd name="T61" fmla="*/ 36 h 118"/>
                <a:gd name="T62" fmla="*/ 88 w 604"/>
                <a:gd name="T63" fmla="*/ 45 h 118"/>
                <a:gd name="T64" fmla="*/ 42 w 604"/>
                <a:gd name="T65" fmla="*/ 55 h 118"/>
                <a:gd name="T66" fmla="*/ 0 w 604"/>
                <a:gd name="T67" fmla="*/ 67 h 118"/>
                <a:gd name="T68" fmla="*/ 0 w 604"/>
                <a:gd name="T6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02" name="Freeform 382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430 w 1017"/>
                <a:gd name="T1" fmla="*/ 326 h 337"/>
                <a:gd name="T2" fmla="*/ 432 w 1017"/>
                <a:gd name="T3" fmla="*/ 325 h 337"/>
                <a:gd name="T4" fmla="*/ 438 w 1017"/>
                <a:gd name="T5" fmla="*/ 323 h 337"/>
                <a:gd name="T6" fmla="*/ 447 w 1017"/>
                <a:gd name="T7" fmla="*/ 319 h 337"/>
                <a:gd name="T8" fmla="*/ 459 w 1017"/>
                <a:gd name="T9" fmla="*/ 314 h 337"/>
                <a:gd name="T10" fmla="*/ 474 w 1017"/>
                <a:gd name="T11" fmla="*/ 308 h 337"/>
                <a:gd name="T12" fmla="*/ 491 w 1017"/>
                <a:gd name="T13" fmla="*/ 301 h 337"/>
                <a:gd name="T14" fmla="*/ 509 w 1017"/>
                <a:gd name="T15" fmla="*/ 291 h 337"/>
                <a:gd name="T16" fmla="*/ 528 w 1017"/>
                <a:gd name="T17" fmla="*/ 282 h 337"/>
                <a:gd name="T18" fmla="*/ 549 w 1017"/>
                <a:gd name="T19" fmla="*/ 272 h 337"/>
                <a:gd name="T20" fmla="*/ 568 w 1017"/>
                <a:gd name="T21" fmla="*/ 260 h 337"/>
                <a:gd name="T22" fmla="*/ 587 w 1017"/>
                <a:gd name="T23" fmla="*/ 248 h 337"/>
                <a:gd name="T24" fmla="*/ 606 w 1017"/>
                <a:gd name="T25" fmla="*/ 235 h 337"/>
                <a:gd name="T26" fmla="*/ 623 w 1017"/>
                <a:gd name="T27" fmla="*/ 222 h 337"/>
                <a:gd name="T28" fmla="*/ 638 w 1017"/>
                <a:gd name="T29" fmla="*/ 208 h 337"/>
                <a:gd name="T30" fmla="*/ 651 w 1017"/>
                <a:gd name="T31" fmla="*/ 193 h 337"/>
                <a:gd name="T32" fmla="*/ 662 w 1017"/>
                <a:gd name="T33" fmla="*/ 179 h 337"/>
                <a:gd name="T34" fmla="*/ 0 w 1017"/>
                <a:gd name="T35" fmla="*/ 17 h 337"/>
                <a:gd name="T36" fmla="*/ 51 w 1017"/>
                <a:gd name="T37" fmla="*/ 0 h 337"/>
                <a:gd name="T38" fmla="*/ 1017 w 1017"/>
                <a:gd name="T39" fmla="*/ 237 h 337"/>
                <a:gd name="T40" fmla="*/ 977 w 1017"/>
                <a:gd name="T41" fmla="*/ 260 h 337"/>
                <a:gd name="T42" fmla="*/ 698 w 1017"/>
                <a:gd name="T43" fmla="*/ 188 h 337"/>
                <a:gd name="T44" fmla="*/ 697 w 1017"/>
                <a:gd name="T45" fmla="*/ 189 h 337"/>
                <a:gd name="T46" fmla="*/ 695 w 1017"/>
                <a:gd name="T47" fmla="*/ 192 h 337"/>
                <a:gd name="T48" fmla="*/ 691 w 1017"/>
                <a:gd name="T49" fmla="*/ 196 h 337"/>
                <a:gd name="T50" fmla="*/ 685 w 1017"/>
                <a:gd name="T51" fmla="*/ 202 h 337"/>
                <a:gd name="T52" fmla="*/ 678 w 1017"/>
                <a:gd name="T53" fmla="*/ 211 h 337"/>
                <a:gd name="T54" fmla="*/ 668 w 1017"/>
                <a:gd name="T55" fmla="*/ 219 h 337"/>
                <a:gd name="T56" fmla="*/ 657 w 1017"/>
                <a:gd name="T57" fmla="*/ 229 h 337"/>
                <a:gd name="T58" fmla="*/ 642 w 1017"/>
                <a:gd name="T59" fmla="*/ 239 h 337"/>
                <a:gd name="T60" fmla="*/ 626 w 1017"/>
                <a:gd name="T61" fmla="*/ 250 h 337"/>
                <a:gd name="T62" fmla="*/ 609 w 1017"/>
                <a:gd name="T63" fmla="*/ 263 h 337"/>
                <a:gd name="T64" fmla="*/ 587 w 1017"/>
                <a:gd name="T65" fmla="*/ 275 h 337"/>
                <a:gd name="T66" fmla="*/ 565 w 1017"/>
                <a:gd name="T67" fmla="*/ 287 h 337"/>
                <a:gd name="T68" fmla="*/ 540 w 1017"/>
                <a:gd name="T69" fmla="*/ 301 h 337"/>
                <a:gd name="T70" fmla="*/ 511 w 1017"/>
                <a:gd name="T71" fmla="*/ 313 h 337"/>
                <a:gd name="T72" fmla="*/ 480 w 1017"/>
                <a:gd name="T73" fmla="*/ 325 h 337"/>
                <a:gd name="T74" fmla="*/ 447 w 1017"/>
                <a:gd name="T75" fmla="*/ 337 h 337"/>
                <a:gd name="T76" fmla="*/ 430 w 1017"/>
                <a:gd name="T77" fmla="*/ 32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03" name="Freeform 383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1013 w 1036"/>
                <a:gd name="T3" fmla="*/ 303 h 303"/>
                <a:gd name="T4" fmla="*/ 1036 w 1036"/>
                <a:gd name="T5" fmla="*/ 303 h 303"/>
                <a:gd name="T6" fmla="*/ 31 w 1036"/>
                <a:gd name="T7" fmla="*/ 0 h 303"/>
                <a:gd name="T8" fmla="*/ 0 w 1036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04" name="Freeform 384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1 h 270"/>
                <a:gd name="T2" fmla="*/ 1001 w 1023"/>
                <a:gd name="T3" fmla="*/ 270 h 270"/>
                <a:gd name="T4" fmla="*/ 1023 w 1023"/>
                <a:gd name="T5" fmla="*/ 269 h 270"/>
                <a:gd name="T6" fmla="*/ 31 w 1023"/>
                <a:gd name="T7" fmla="*/ 0 h 270"/>
                <a:gd name="T8" fmla="*/ 0 w 1023"/>
                <a:gd name="T9" fmla="*/ 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05" name="Freeform 385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1009 w 1028"/>
                <a:gd name="T3" fmla="*/ 299 h 299"/>
                <a:gd name="T4" fmla="*/ 1028 w 1028"/>
                <a:gd name="T5" fmla="*/ 292 h 299"/>
                <a:gd name="T6" fmla="*/ 30 w 1028"/>
                <a:gd name="T7" fmla="*/ 0 h 299"/>
                <a:gd name="T8" fmla="*/ 0 w 1028"/>
                <a:gd name="T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312706" name="Group 386"/>
          <p:cNvGrpSpPr>
            <a:grpSpLocks/>
          </p:cNvGrpSpPr>
          <p:nvPr/>
        </p:nvGrpSpPr>
        <p:grpSpPr bwMode="auto">
          <a:xfrm>
            <a:off x="7367589" y="5184776"/>
            <a:ext cx="338137" cy="282575"/>
            <a:chOff x="3899" y="3264"/>
            <a:chExt cx="213" cy="178"/>
          </a:xfrm>
        </p:grpSpPr>
        <p:sp>
          <p:nvSpPr>
            <p:cNvPr id="312707" name="Freeform 387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539 w 1913"/>
                <a:gd name="T1" fmla="*/ 115 h 1606"/>
                <a:gd name="T2" fmla="*/ 544 w 1913"/>
                <a:gd name="T3" fmla="*/ 114 h 1606"/>
                <a:gd name="T4" fmla="*/ 555 w 1913"/>
                <a:gd name="T5" fmla="*/ 110 h 1606"/>
                <a:gd name="T6" fmla="*/ 574 w 1913"/>
                <a:gd name="T7" fmla="*/ 103 h 1606"/>
                <a:gd name="T8" fmla="*/ 602 w 1913"/>
                <a:gd name="T9" fmla="*/ 95 h 1606"/>
                <a:gd name="T10" fmla="*/ 636 w 1913"/>
                <a:gd name="T11" fmla="*/ 85 h 1606"/>
                <a:gd name="T12" fmla="*/ 679 w 1913"/>
                <a:gd name="T13" fmla="*/ 75 h 1606"/>
                <a:gd name="T14" fmla="*/ 730 w 1913"/>
                <a:gd name="T15" fmla="*/ 64 h 1606"/>
                <a:gd name="T16" fmla="*/ 789 w 1913"/>
                <a:gd name="T17" fmla="*/ 52 h 1606"/>
                <a:gd name="T18" fmla="*/ 855 w 1913"/>
                <a:gd name="T19" fmla="*/ 41 h 1606"/>
                <a:gd name="T20" fmla="*/ 929 w 1913"/>
                <a:gd name="T21" fmla="*/ 31 h 1606"/>
                <a:gd name="T22" fmla="*/ 1013 w 1913"/>
                <a:gd name="T23" fmla="*/ 21 h 1606"/>
                <a:gd name="T24" fmla="*/ 1103 w 1913"/>
                <a:gd name="T25" fmla="*/ 13 h 1606"/>
                <a:gd name="T26" fmla="*/ 1202 w 1913"/>
                <a:gd name="T27" fmla="*/ 6 h 1606"/>
                <a:gd name="T28" fmla="*/ 1309 w 1913"/>
                <a:gd name="T29" fmla="*/ 1 h 1606"/>
                <a:gd name="T30" fmla="*/ 1425 w 1913"/>
                <a:gd name="T31" fmla="*/ 0 h 1606"/>
                <a:gd name="T32" fmla="*/ 1548 w 1913"/>
                <a:gd name="T33" fmla="*/ 1 h 1606"/>
                <a:gd name="T34" fmla="*/ 1601 w 1913"/>
                <a:gd name="T35" fmla="*/ 221 h 1606"/>
                <a:gd name="T36" fmla="*/ 1620 w 1913"/>
                <a:gd name="T37" fmla="*/ 230 h 1606"/>
                <a:gd name="T38" fmla="*/ 1663 w 1913"/>
                <a:gd name="T39" fmla="*/ 260 h 1606"/>
                <a:gd name="T40" fmla="*/ 1709 w 1913"/>
                <a:gd name="T41" fmla="*/ 312 h 1606"/>
                <a:gd name="T42" fmla="*/ 1736 w 1913"/>
                <a:gd name="T43" fmla="*/ 388 h 1606"/>
                <a:gd name="T44" fmla="*/ 1849 w 1913"/>
                <a:gd name="T45" fmla="*/ 898 h 1606"/>
                <a:gd name="T46" fmla="*/ 1895 w 1913"/>
                <a:gd name="T47" fmla="*/ 1110 h 1606"/>
                <a:gd name="T48" fmla="*/ 1902 w 1913"/>
                <a:gd name="T49" fmla="*/ 1125 h 1606"/>
                <a:gd name="T50" fmla="*/ 1912 w 1913"/>
                <a:gd name="T51" fmla="*/ 1166 h 1606"/>
                <a:gd name="T52" fmla="*/ 1911 w 1913"/>
                <a:gd name="T53" fmla="*/ 1229 h 1606"/>
                <a:gd name="T54" fmla="*/ 1884 w 1913"/>
                <a:gd name="T55" fmla="*/ 1307 h 1606"/>
                <a:gd name="T56" fmla="*/ 0 w 1913"/>
                <a:gd name="T57" fmla="*/ 1258 h 1606"/>
                <a:gd name="T58" fmla="*/ 188 w 1913"/>
                <a:gd name="T59" fmla="*/ 1159 h 1606"/>
                <a:gd name="T60" fmla="*/ 189 w 1913"/>
                <a:gd name="T61" fmla="*/ 220 h 1606"/>
                <a:gd name="T62" fmla="*/ 198 w 1913"/>
                <a:gd name="T63" fmla="*/ 214 h 1606"/>
                <a:gd name="T64" fmla="*/ 218 w 1913"/>
                <a:gd name="T65" fmla="*/ 203 h 1606"/>
                <a:gd name="T66" fmla="*/ 245 w 1913"/>
                <a:gd name="T67" fmla="*/ 191 h 1606"/>
                <a:gd name="T68" fmla="*/ 281 w 1913"/>
                <a:gd name="T69" fmla="*/ 179 h 1606"/>
                <a:gd name="T70" fmla="*/ 326 w 1913"/>
                <a:gd name="T71" fmla="*/ 173 h 1606"/>
                <a:gd name="T72" fmla="*/ 378 w 1913"/>
                <a:gd name="T73" fmla="*/ 172 h 1606"/>
                <a:gd name="T74" fmla="*/ 439 w 1913"/>
                <a:gd name="T75" fmla="*/ 181 h 1606"/>
                <a:gd name="T76" fmla="*/ 518 w 1913"/>
                <a:gd name="T77" fmla="*/ 213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08" name="Freeform 388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609 w 614"/>
                <a:gd name="T1" fmla="*/ 26 h 697"/>
                <a:gd name="T2" fmla="*/ 606 w 614"/>
                <a:gd name="T3" fmla="*/ 25 h 697"/>
                <a:gd name="T4" fmla="*/ 596 w 614"/>
                <a:gd name="T5" fmla="*/ 23 h 697"/>
                <a:gd name="T6" fmla="*/ 581 w 614"/>
                <a:gd name="T7" fmla="*/ 18 h 697"/>
                <a:gd name="T8" fmla="*/ 559 w 614"/>
                <a:gd name="T9" fmla="*/ 14 h 697"/>
                <a:gd name="T10" fmla="*/ 534 w 614"/>
                <a:gd name="T11" fmla="*/ 10 h 697"/>
                <a:gd name="T12" fmla="*/ 503 w 614"/>
                <a:gd name="T13" fmla="*/ 6 h 697"/>
                <a:gd name="T14" fmla="*/ 469 w 614"/>
                <a:gd name="T15" fmla="*/ 3 h 697"/>
                <a:gd name="T16" fmla="*/ 430 w 614"/>
                <a:gd name="T17" fmla="*/ 1 h 697"/>
                <a:gd name="T18" fmla="*/ 388 w 614"/>
                <a:gd name="T19" fmla="*/ 0 h 697"/>
                <a:gd name="T20" fmla="*/ 344 w 614"/>
                <a:gd name="T21" fmla="*/ 2 h 697"/>
                <a:gd name="T22" fmla="*/ 297 w 614"/>
                <a:gd name="T23" fmla="*/ 6 h 697"/>
                <a:gd name="T24" fmla="*/ 247 w 614"/>
                <a:gd name="T25" fmla="*/ 14 h 697"/>
                <a:gd name="T26" fmla="*/ 197 w 614"/>
                <a:gd name="T27" fmla="*/ 25 h 697"/>
                <a:gd name="T28" fmla="*/ 145 w 614"/>
                <a:gd name="T29" fmla="*/ 40 h 697"/>
                <a:gd name="T30" fmla="*/ 92 w 614"/>
                <a:gd name="T31" fmla="*/ 58 h 697"/>
                <a:gd name="T32" fmla="*/ 39 w 614"/>
                <a:gd name="T33" fmla="*/ 83 h 697"/>
                <a:gd name="T34" fmla="*/ 35 w 614"/>
                <a:gd name="T35" fmla="*/ 96 h 697"/>
                <a:gd name="T36" fmla="*/ 26 w 614"/>
                <a:gd name="T37" fmla="*/ 134 h 697"/>
                <a:gd name="T38" fmla="*/ 15 w 614"/>
                <a:gd name="T39" fmla="*/ 192 h 697"/>
                <a:gd name="T40" fmla="*/ 5 w 614"/>
                <a:gd name="T41" fmla="*/ 268 h 697"/>
                <a:gd name="T42" fmla="*/ 0 w 614"/>
                <a:gd name="T43" fmla="*/ 358 h 697"/>
                <a:gd name="T44" fmla="*/ 4 w 614"/>
                <a:gd name="T45" fmla="*/ 459 h 697"/>
                <a:gd name="T46" fmla="*/ 19 w 614"/>
                <a:gd name="T47" fmla="*/ 568 h 697"/>
                <a:gd name="T48" fmla="*/ 50 w 614"/>
                <a:gd name="T49" fmla="*/ 679 h 697"/>
                <a:gd name="T50" fmla="*/ 54 w 614"/>
                <a:gd name="T51" fmla="*/ 679 h 697"/>
                <a:gd name="T52" fmla="*/ 62 w 614"/>
                <a:gd name="T53" fmla="*/ 678 h 697"/>
                <a:gd name="T54" fmla="*/ 75 w 614"/>
                <a:gd name="T55" fmla="*/ 676 h 697"/>
                <a:gd name="T56" fmla="*/ 93 w 614"/>
                <a:gd name="T57" fmla="*/ 675 h 697"/>
                <a:gd name="T58" fmla="*/ 117 w 614"/>
                <a:gd name="T59" fmla="*/ 673 h 697"/>
                <a:gd name="T60" fmla="*/ 144 w 614"/>
                <a:gd name="T61" fmla="*/ 671 h 697"/>
                <a:gd name="T62" fmla="*/ 177 w 614"/>
                <a:gd name="T63" fmla="*/ 670 h 697"/>
                <a:gd name="T64" fmla="*/ 212 w 614"/>
                <a:gd name="T65" fmla="*/ 669 h 697"/>
                <a:gd name="T66" fmla="*/ 252 w 614"/>
                <a:gd name="T67" fmla="*/ 668 h 697"/>
                <a:gd name="T68" fmla="*/ 295 w 614"/>
                <a:gd name="T69" fmla="*/ 669 h 697"/>
                <a:gd name="T70" fmla="*/ 342 w 614"/>
                <a:gd name="T71" fmla="*/ 670 h 697"/>
                <a:gd name="T72" fmla="*/ 391 w 614"/>
                <a:gd name="T73" fmla="*/ 672 h 697"/>
                <a:gd name="T74" fmla="*/ 443 w 614"/>
                <a:gd name="T75" fmla="*/ 676 h 697"/>
                <a:gd name="T76" fmla="*/ 498 w 614"/>
                <a:gd name="T77" fmla="*/ 681 h 697"/>
                <a:gd name="T78" fmla="*/ 555 w 614"/>
                <a:gd name="T79" fmla="*/ 688 h 697"/>
                <a:gd name="T80" fmla="*/ 614 w 614"/>
                <a:gd name="T81" fmla="*/ 697 h 697"/>
                <a:gd name="T82" fmla="*/ 611 w 614"/>
                <a:gd name="T83" fmla="*/ 676 h 697"/>
                <a:gd name="T84" fmla="*/ 605 w 614"/>
                <a:gd name="T85" fmla="*/ 621 h 697"/>
                <a:gd name="T86" fmla="*/ 596 w 614"/>
                <a:gd name="T87" fmla="*/ 538 h 697"/>
                <a:gd name="T88" fmla="*/ 589 w 614"/>
                <a:gd name="T89" fmla="*/ 438 h 697"/>
                <a:gd name="T90" fmla="*/ 584 w 614"/>
                <a:gd name="T91" fmla="*/ 327 h 697"/>
                <a:gd name="T92" fmla="*/ 584 w 614"/>
                <a:gd name="T93" fmla="*/ 217 h 697"/>
                <a:gd name="T94" fmla="*/ 592 w 614"/>
                <a:gd name="T95" fmla="*/ 114 h 697"/>
                <a:gd name="T96" fmla="*/ 609 w 614"/>
                <a:gd name="T97" fmla="*/ 26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09" name="Freeform 389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6 w 1014"/>
                <a:gd name="T1" fmla="*/ 523 h 693"/>
                <a:gd name="T2" fmla="*/ 0 w 1014"/>
                <a:gd name="T3" fmla="*/ 608 h 693"/>
                <a:gd name="T4" fmla="*/ 660 w 1014"/>
                <a:gd name="T5" fmla="*/ 693 h 693"/>
                <a:gd name="T6" fmla="*/ 665 w 1014"/>
                <a:gd name="T7" fmla="*/ 691 h 693"/>
                <a:gd name="T8" fmla="*/ 679 w 1014"/>
                <a:gd name="T9" fmla="*/ 683 h 693"/>
                <a:gd name="T10" fmla="*/ 700 w 1014"/>
                <a:gd name="T11" fmla="*/ 672 h 693"/>
                <a:gd name="T12" fmla="*/ 726 w 1014"/>
                <a:gd name="T13" fmla="*/ 657 h 693"/>
                <a:gd name="T14" fmla="*/ 758 w 1014"/>
                <a:gd name="T15" fmla="*/ 636 h 693"/>
                <a:gd name="T16" fmla="*/ 793 w 1014"/>
                <a:gd name="T17" fmla="*/ 611 h 693"/>
                <a:gd name="T18" fmla="*/ 829 w 1014"/>
                <a:gd name="T19" fmla="*/ 581 h 693"/>
                <a:gd name="T20" fmla="*/ 866 w 1014"/>
                <a:gd name="T21" fmla="*/ 546 h 693"/>
                <a:gd name="T22" fmla="*/ 902 w 1014"/>
                <a:gd name="T23" fmla="*/ 508 h 693"/>
                <a:gd name="T24" fmla="*/ 935 w 1014"/>
                <a:gd name="T25" fmla="*/ 465 h 693"/>
                <a:gd name="T26" fmla="*/ 964 w 1014"/>
                <a:gd name="T27" fmla="*/ 416 h 693"/>
                <a:gd name="T28" fmla="*/ 987 w 1014"/>
                <a:gd name="T29" fmla="*/ 362 h 693"/>
                <a:gd name="T30" fmla="*/ 1004 w 1014"/>
                <a:gd name="T31" fmla="*/ 305 h 693"/>
                <a:gd name="T32" fmla="*/ 1014 w 1014"/>
                <a:gd name="T33" fmla="*/ 242 h 693"/>
                <a:gd name="T34" fmla="*/ 1012 w 1014"/>
                <a:gd name="T35" fmla="*/ 175 h 693"/>
                <a:gd name="T36" fmla="*/ 1000 w 1014"/>
                <a:gd name="T37" fmla="*/ 103 h 693"/>
                <a:gd name="T38" fmla="*/ 998 w 1014"/>
                <a:gd name="T39" fmla="*/ 98 h 693"/>
                <a:gd name="T40" fmla="*/ 992 w 1014"/>
                <a:gd name="T41" fmla="*/ 87 h 693"/>
                <a:gd name="T42" fmla="*/ 981 w 1014"/>
                <a:gd name="T43" fmla="*/ 72 h 693"/>
                <a:gd name="T44" fmla="*/ 967 w 1014"/>
                <a:gd name="T45" fmla="*/ 53 h 693"/>
                <a:gd name="T46" fmla="*/ 948 w 1014"/>
                <a:gd name="T47" fmla="*/ 35 h 693"/>
                <a:gd name="T48" fmla="*/ 926 w 1014"/>
                <a:gd name="T49" fmla="*/ 19 h 693"/>
                <a:gd name="T50" fmla="*/ 900 w 1014"/>
                <a:gd name="T51" fmla="*/ 6 h 693"/>
                <a:gd name="T52" fmla="*/ 870 w 1014"/>
                <a:gd name="T53" fmla="*/ 0 h 693"/>
                <a:gd name="T54" fmla="*/ 874 w 1014"/>
                <a:gd name="T55" fmla="*/ 12 h 693"/>
                <a:gd name="T56" fmla="*/ 884 w 1014"/>
                <a:gd name="T57" fmla="*/ 41 h 693"/>
                <a:gd name="T58" fmla="*/ 896 w 1014"/>
                <a:gd name="T59" fmla="*/ 89 h 693"/>
                <a:gd name="T60" fmla="*/ 907 w 1014"/>
                <a:gd name="T61" fmla="*/ 151 h 693"/>
                <a:gd name="T62" fmla="*/ 910 w 1014"/>
                <a:gd name="T63" fmla="*/ 225 h 693"/>
                <a:gd name="T64" fmla="*/ 902 w 1014"/>
                <a:gd name="T65" fmla="*/ 307 h 693"/>
                <a:gd name="T66" fmla="*/ 878 w 1014"/>
                <a:gd name="T67" fmla="*/ 396 h 693"/>
                <a:gd name="T68" fmla="*/ 836 w 1014"/>
                <a:gd name="T69" fmla="*/ 489 h 693"/>
                <a:gd name="T70" fmla="*/ 835 w 1014"/>
                <a:gd name="T71" fmla="*/ 490 h 693"/>
                <a:gd name="T72" fmla="*/ 831 w 1014"/>
                <a:gd name="T73" fmla="*/ 493 h 693"/>
                <a:gd name="T74" fmla="*/ 825 w 1014"/>
                <a:gd name="T75" fmla="*/ 498 h 693"/>
                <a:gd name="T76" fmla="*/ 816 w 1014"/>
                <a:gd name="T77" fmla="*/ 506 h 693"/>
                <a:gd name="T78" fmla="*/ 805 w 1014"/>
                <a:gd name="T79" fmla="*/ 513 h 693"/>
                <a:gd name="T80" fmla="*/ 792 w 1014"/>
                <a:gd name="T81" fmla="*/ 521 h 693"/>
                <a:gd name="T82" fmla="*/ 775 w 1014"/>
                <a:gd name="T83" fmla="*/ 529 h 693"/>
                <a:gd name="T84" fmla="*/ 757 w 1014"/>
                <a:gd name="T85" fmla="*/ 537 h 693"/>
                <a:gd name="T86" fmla="*/ 737 w 1014"/>
                <a:gd name="T87" fmla="*/ 544 h 693"/>
                <a:gd name="T88" fmla="*/ 713 w 1014"/>
                <a:gd name="T89" fmla="*/ 552 h 693"/>
                <a:gd name="T90" fmla="*/ 688 w 1014"/>
                <a:gd name="T91" fmla="*/ 557 h 693"/>
                <a:gd name="T92" fmla="*/ 659 w 1014"/>
                <a:gd name="T93" fmla="*/ 561 h 693"/>
                <a:gd name="T94" fmla="*/ 630 w 1014"/>
                <a:gd name="T95" fmla="*/ 562 h 693"/>
                <a:gd name="T96" fmla="*/ 597 w 1014"/>
                <a:gd name="T97" fmla="*/ 561 h 693"/>
                <a:gd name="T98" fmla="*/ 562 w 1014"/>
                <a:gd name="T99" fmla="*/ 558 h 693"/>
                <a:gd name="T100" fmla="*/ 525 w 1014"/>
                <a:gd name="T101" fmla="*/ 551 h 693"/>
                <a:gd name="T102" fmla="*/ 525 w 1014"/>
                <a:gd name="T103" fmla="*/ 642 h 693"/>
                <a:gd name="T104" fmla="*/ 23 w 1014"/>
                <a:gd name="T105" fmla="*/ 590 h 693"/>
                <a:gd name="T106" fmla="*/ 6 w 1014"/>
                <a:gd name="T107" fmla="*/ 523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0" name="Freeform 390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745 w 745"/>
                <a:gd name="T1" fmla="*/ 86 h 240"/>
                <a:gd name="T2" fmla="*/ 11 w 745"/>
                <a:gd name="T3" fmla="*/ 0 h 240"/>
                <a:gd name="T4" fmla="*/ 0 w 745"/>
                <a:gd name="T5" fmla="*/ 86 h 240"/>
                <a:gd name="T6" fmla="*/ 722 w 745"/>
                <a:gd name="T7" fmla="*/ 240 h 240"/>
                <a:gd name="T8" fmla="*/ 745 w 745"/>
                <a:gd name="T9" fmla="*/ 8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1" name="Freeform 391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319 w 319"/>
                <a:gd name="T1" fmla="*/ 47 h 109"/>
                <a:gd name="T2" fmla="*/ 4 w 319"/>
                <a:gd name="T3" fmla="*/ 0 h 109"/>
                <a:gd name="T4" fmla="*/ 0 w 319"/>
                <a:gd name="T5" fmla="*/ 45 h 109"/>
                <a:gd name="T6" fmla="*/ 309 w 319"/>
                <a:gd name="T7" fmla="*/ 109 h 109"/>
                <a:gd name="T8" fmla="*/ 319 w 319"/>
                <a:gd name="T9" fmla="*/ 4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2" name="Freeform 392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213 w 213"/>
                <a:gd name="T1" fmla="*/ 37 h 81"/>
                <a:gd name="T2" fmla="*/ 0 w 213"/>
                <a:gd name="T3" fmla="*/ 0 h 81"/>
                <a:gd name="T4" fmla="*/ 2 w 213"/>
                <a:gd name="T5" fmla="*/ 39 h 81"/>
                <a:gd name="T6" fmla="*/ 206 w 213"/>
                <a:gd name="T7" fmla="*/ 81 h 81"/>
                <a:gd name="T8" fmla="*/ 213 w 213"/>
                <a:gd name="T9" fmla="*/ 3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3" name="Freeform 393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124 h 415"/>
                <a:gd name="T2" fmla="*/ 3 w 1254"/>
                <a:gd name="T3" fmla="*/ 124 h 415"/>
                <a:gd name="T4" fmla="*/ 10 w 1254"/>
                <a:gd name="T5" fmla="*/ 122 h 415"/>
                <a:gd name="T6" fmla="*/ 23 w 1254"/>
                <a:gd name="T7" fmla="*/ 120 h 415"/>
                <a:gd name="T8" fmla="*/ 40 w 1254"/>
                <a:gd name="T9" fmla="*/ 117 h 415"/>
                <a:gd name="T10" fmla="*/ 59 w 1254"/>
                <a:gd name="T11" fmla="*/ 114 h 415"/>
                <a:gd name="T12" fmla="*/ 81 w 1254"/>
                <a:gd name="T13" fmla="*/ 109 h 415"/>
                <a:gd name="T14" fmla="*/ 107 w 1254"/>
                <a:gd name="T15" fmla="*/ 103 h 415"/>
                <a:gd name="T16" fmla="*/ 133 w 1254"/>
                <a:gd name="T17" fmla="*/ 96 h 415"/>
                <a:gd name="T18" fmla="*/ 161 w 1254"/>
                <a:gd name="T19" fmla="*/ 89 h 415"/>
                <a:gd name="T20" fmla="*/ 188 w 1254"/>
                <a:gd name="T21" fmla="*/ 79 h 415"/>
                <a:gd name="T22" fmla="*/ 216 w 1254"/>
                <a:gd name="T23" fmla="*/ 69 h 415"/>
                <a:gd name="T24" fmla="*/ 243 w 1254"/>
                <a:gd name="T25" fmla="*/ 58 h 415"/>
                <a:gd name="T26" fmla="*/ 270 w 1254"/>
                <a:gd name="T27" fmla="*/ 45 h 415"/>
                <a:gd name="T28" fmla="*/ 293 w 1254"/>
                <a:gd name="T29" fmla="*/ 31 h 415"/>
                <a:gd name="T30" fmla="*/ 316 w 1254"/>
                <a:gd name="T31" fmla="*/ 16 h 415"/>
                <a:gd name="T32" fmla="*/ 334 w 1254"/>
                <a:gd name="T33" fmla="*/ 0 h 415"/>
                <a:gd name="T34" fmla="*/ 1254 w 1254"/>
                <a:gd name="T35" fmla="*/ 210 h 415"/>
                <a:gd name="T36" fmla="*/ 1252 w 1254"/>
                <a:gd name="T37" fmla="*/ 212 h 415"/>
                <a:gd name="T38" fmla="*/ 1247 w 1254"/>
                <a:gd name="T39" fmla="*/ 218 h 415"/>
                <a:gd name="T40" fmla="*/ 1239 w 1254"/>
                <a:gd name="T41" fmla="*/ 226 h 415"/>
                <a:gd name="T42" fmla="*/ 1227 w 1254"/>
                <a:gd name="T43" fmla="*/ 236 h 415"/>
                <a:gd name="T44" fmla="*/ 1213 w 1254"/>
                <a:gd name="T45" fmla="*/ 248 h 415"/>
                <a:gd name="T46" fmla="*/ 1197 w 1254"/>
                <a:gd name="T47" fmla="*/ 263 h 415"/>
                <a:gd name="T48" fmla="*/ 1180 w 1254"/>
                <a:gd name="T49" fmla="*/ 279 h 415"/>
                <a:gd name="T50" fmla="*/ 1159 w 1254"/>
                <a:gd name="T51" fmla="*/ 295 h 415"/>
                <a:gd name="T52" fmla="*/ 1138 w 1254"/>
                <a:gd name="T53" fmla="*/ 313 h 415"/>
                <a:gd name="T54" fmla="*/ 1116 w 1254"/>
                <a:gd name="T55" fmla="*/ 330 h 415"/>
                <a:gd name="T56" fmla="*/ 1092 w 1254"/>
                <a:gd name="T57" fmla="*/ 347 h 415"/>
                <a:gd name="T58" fmla="*/ 1068 w 1254"/>
                <a:gd name="T59" fmla="*/ 364 h 415"/>
                <a:gd name="T60" fmla="*/ 1043 w 1254"/>
                <a:gd name="T61" fmla="*/ 379 h 415"/>
                <a:gd name="T62" fmla="*/ 1019 w 1254"/>
                <a:gd name="T63" fmla="*/ 392 h 415"/>
                <a:gd name="T64" fmla="*/ 994 w 1254"/>
                <a:gd name="T65" fmla="*/ 405 h 415"/>
                <a:gd name="T66" fmla="*/ 971 w 1254"/>
                <a:gd name="T67" fmla="*/ 415 h 415"/>
                <a:gd name="T68" fmla="*/ 0 w 1254"/>
                <a:gd name="T69" fmla="*/ 12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4" name="Freeform 394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45 w 447"/>
                <a:gd name="T1" fmla="*/ 198 h 198"/>
                <a:gd name="T2" fmla="*/ 447 w 447"/>
                <a:gd name="T3" fmla="*/ 79 h 198"/>
                <a:gd name="T4" fmla="*/ 203 w 447"/>
                <a:gd name="T5" fmla="*/ 0 h 198"/>
                <a:gd name="T6" fmla="*/ 5 w 447"/>
                <a:gd name="T7" fmla="*/ 22 h 198"/>
                <a:gd name="T8" fmla="*/ 0 w 447"/>
                <a:gd name="T9" fmla="*/ 187 h 198"/>
                <a:gd name="T10" fmla="*/ 45 w 447"/>
                <a:gd name="T11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5" name="Freeform 395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238 w 238"/>
                <a:gd name="T1" fmla="*/ 22 h 947"/>
                <a:gd name="T2" fmla="*/ 237 w 238"/>
                <a:gd name="T3" fmla="*/ 21 h 947"/>
                <a:gd name="T4" fmla="*/ 233 w 238"/>
                <a:gd name="T5" fmla="*/ 19 h 947"/>
                <a:gd name="T6" fmla="*/ 226 w 238"/>
                <a:gd name="T7" fmla="*/ 17 h 947"/>
                <a:gd name="T8" fmla="*/ 217 w 238"/>
                <a:gd name="T9" fmla="*/ 14 h 947"/>
                <a:gd name="T10" fmla="*/ 206 w 238"/>
                <a:gd name="T11" fmla="*/ 10 h 947"/>
                <a:gd name="T12" fmla="*/ 194 w 238"/>
                <a:gd name="T13" fmla="*/ 7 h 947"/>
                <a:gd name="T14" fmla="*/ 180 w 238"/>
                <a:gd name="T15" fmla="*/ 4 h 947"/>
                <a:gd name="T16" fmla="*/ 164 w 238"/>
                <a:gd name="T17" fmla="*/ 1 h 947"/>
                <a:gd name="T18" fmla="*/ 146 w 238"/>
                <a:gd name="T19" fmla="*/ 0 h 947"/>
                <a:gd name="T20" fmla="*/ 127 w 238"/>
                <a:gd name="T21" fmla="*/ 0 h 947"/>
                <a:gd name="T22" fmla="*/ 108 w 238"/>
                <a:gd name="T23" fmla="*/ 2 h 947"/>
                <a:gd name="T24" fmla="*/ 87 w 238"/>
                <a:gd name="T25" fmla="*/ 5 h 947"/>
                <a:gd name="T26" fmla="*/ 66 w 238"/>
                <a:gd name="T27" fmla="*/ 11 h 947"/>
                <a:gd name="T28" fmla="*/ 44 w 238"/>
                <a:gd name="T29" fmla="*/ 19 h 947"/>
                <a:gd name="T30" fmla="*/ 22 w 238"/>
                <a:gd name="T31" fmla="*/ 30 h 947"/>
                <a:gd name="T32" fmla="*/ 0 w 238"/>
                <a:gd name="T33" fmla="*/ 45 h 947"/>
                <a:gd name="T34" fmla="*/ 0 w 238"/>
                <a:gd name="T35" fmla="*/ 947 h 947"/>
                <a:gd name="T36" fmla="*/ 1 w 238"/>
                <a:gd name="T37" fmla="*/ 947 h 947"/>
                <a:gd name="T38" fmla="*/ 6 w 238"/>
                <a:gd name="T39" fmla="*/ 947 h 947"/>
                <a:gd name="T40" fmla="*/ 13 w 238"/>
                <a:gd name="T41" fmla="*/ 946 h 947"/>
                <a:gd name="T42" fmla="*/ 22 w 238"/>
                <a:gd name="T43" fmla="*/ 945 h 947"/>
                <a:gd name="T44" fmla="*/ 33 w 238"/>
                <a:gd name="T45" fmla="*/ 943 h 947"/>
                <a:gd name="T46" fmla="*/ 47 w 238"/>
                <a:gd name="T47" fmla="*/ 941 h 947"/>
                <a:gd name="T48" fmla="*/ 62 w 238"/>
                <a:gd name="T49" fmla="*/ 938 h 947"/>
                <a:gd name="T50" fmla="*/ 78 w 238"/>
                <a:gd name="T51" fmla="*/ 934 h 947"/>
                <a:gd name="T52" fmla="*/ 96 w 238"/>
                <a:gd name="T53" fmla="*/ 928 h 947"/>
                <a:gd name="T54" fmla="*/ 115 w 238"/>
                <a:gd name="T55" fmla="*/ 922 h 947"/>
                <a:gd name="T56" fmla="*/ 135 w 238"/>
                <a:gd name="T57" fmla="*/ 915 h 947"/>
                <a:gd name="T58" fmla="*/ 155 w 238"/>
                <a:gd name="T59" fmla="*/ 906 h 947"/>
                <a:gd name="T60" fmla="*/ 176 w 238"/>
                <a:gd name="T61" fmla="*/ 896 h 947"/>
                <a:gd name="T62" fmla="*/ 197 w 238"/>
                <a:gd name="T63" fmla="*/ 884 h 947"/>
                <a:gd name="T64" fmla="*/ 217 w 238"/>
                <a:gd name="T65" fmla="*/ 871 h 947"/>
                <a:gd name="T66" fmla="*/ 238 w 238"/>
                <a:gd name="T67" fmla="*/ 856 h 947"/>
                <a:gd name="T68" fmla="*/ 238 w 238"/>
                <a:gd name="T69" fmla="*/ 22 h 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6" name="Freeform 396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203 w 203"/>
                <a:gd name="T1" fmla="*/ 18 h 799"/>
                <a:gd name="T2" fmla="*/ 202 w 203"/>
                <a:gd name="T3" fmla="*/ 17 h 799"/>
                <a:gd name="T4" fmla="*/ 199 w 203"/>
                <a:gd name="T5" fmla="*/ 16 h 799"/>
                <a:gd name="T6" fmla="*/ 193 w 203"/>
                <a:gd name="T7" fmla="*/ 14 h 799"/>
                <a:gd name="T8" fmla="*/ 186 w 203"/>
                <a:gd name="T9" fmla="*/ 11 h 799"/>
                <a:gd name="T10" fmla="*/ 177 w 203"/>
                <a:gd name="T11" fmla="*/ 8 h 799"/>
                <a:gd name="T12" fmla="*/ 166 w 203"/>
                <a:gd name="T13" fmla="*/ 5 h 799"/>
                <a:gd name="T14" fmla="*/ 153 w 203"/>
                <a:gd name="T15" fmla="*/ 3 h 799"/>
                <a:gd name="T16" fmla="*/ 140 w 203"/>
                <a:gd name="T17" fmla="*/ 1 h 799"/>
                <a:gd name="T18" fmla="*/ 125 w 203"/>
                <a:gd name="T19" fmla="*/ 0 h 799"/>
                <a:gd name="T20" fmla="*/ 109 w 203"/>
                <a:gd name="T21" fmla="*/ 0 h 799"/>
                <a:gd name="T22" fmla="*/ 92 w 203"/>
                <a:gd name="T23" fmla="*/ 1 h 799"/>
                <a:gd name="T24" fmla="*/ 74 w 203"/>
                <a:gd name="T25" fmla="*/ 4 h 799"/>
                <a:gd name="T26" fmla="*/ 57 w 203"/>
                <a:gd name="T27" fmla="*/ 9 h 799"/>
                <a:gd name="T28" fmla="*/ 37 w 203"/>
                <a:gd name="T29" fmla="*/ 16 h 799"/>
                <a:gd name="T30" fmla="*/ 19 w 203"/>
                <a:gd name="T31" fmla="*/ 26 h 799"/>
                <a:gd name="T32" fmla="*/ 0 w 203"/>
                <a:gd name="T33" fmla="*/ 38 h 799"/>
                <a:gd name="T34" fmla="*/ 0 w 203"/>
                <a:gd name="T35" fmla="*/ 799 h 799"/>
                <a:gd name="T36" fmla="*/ 1 w 203"/>
                <a:gd name="T37" fmla="*/ 799 h 799"/>
                <a:gd name="T38" fmla="*/ 5 w 203"/>
                <a:gd name="T39" fmla="*/ 799 h 799"/>
                <a:gd name="T40" fmla="*/ 11 w 203"/>
                <a:gd name="T41" fmla="*/ 798 h 799"/>
                <a:gd name="T42" fmla="*/ 19 w 203"/>
                <a:gd name="T43" fmla="*/ 797 h 799"/>
                <a:gd name="T44" fmla="*/ 28 w 203"/>
                <a:gd name="T45" fmla="*/ 796 h 799"/>
                <a:gd name="T46" fmla="*/ 41 w 203"/>
                <a:gd name="T47" fmla="*/ 794 h 799"/>
                <a:gd name="T48" fmla="*/ 53 w 203"/>
                <a:gd name="T49" fmla="*/ 791 h 799"/>
                <a:gd name="T50" fmla="*/ 67 w 203"/>
                <a:gd name="T51" fmla="*/ 786 h 799"/>
                <a:gd name="T52" fmla="*/ 82 w 203"/>
                <a:gd name="T53" fmla="*/ 782 h 799"/>
                <a:gd name="T54" fmla="*/ 99 w 203"/>
                <a:gd name="T55" fmla="*/ 777 h 799"/>
                <a:gd name="T56" fmla="*/ 116 w 203"/>
                <a:gd name="T57" fmla="*/ 771 h 799"/>
                <a:gd name="T58" fmla="*/ 133 w 203"/>
                <a:gd name="T59" fmla="*/ 763 h 799"/>
                <a:gd name="T60" fmla="*/ 150 w 203"/>
                <a:gd name="T61" fmla="*/ 755 h 799"/>
                <a:gd name="T62" fmla="*/ 169 w 203"/>
                <a:gd name="T63" fmla="*/ 745 h 799"/>
                <a:gd name="T64" fmla="*/ 186 w 203"/>
                <a:gd name="T65" fmla="*/ 733 h 799"/>
                <a:gd name="T66" fmla="*/ 203 w 203"/>
                <a:gd name="T67" fmla="*/ 720 h 799"/>
                <a:gd name="T68" fmla="*/ 203 w 203"/>
                <a:gd name="T69" fmla="*/ 18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7" name="Freeform 397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171 w 171"/>
                <a:gd name="T1" fmla="*/ 15 h 650"/>
                <a:gd name="T2" fmla="*/ 170 w 171"/>
                <a:gd name="T3" fmla="*/ 15 h 650"/>
                <a:gd name="T4" fmla="*/ 167 w 171"/>
                <a:gd name="T5" fmla="*/ 13 h 650"/>
                <a:gd name="T6" fmla="*/ 163 w 171"/>
                <a:gd name="T7" fmla="*/ 11 h 650"/>
                <a:gd name="T8" fmla="*/ 157 w 171"/>
                <a:gd name="T9" fmla="*/ 9 h 650"/>
                <a:gd name="T10" fmla="*/ 149 w 171"/>
                <a:gd name="T11" fmla="*/ 7 h 650"/>
                <a:gd name="T12" fmla="*/ 139 w 171"/>
                <a:gd name="T13" fmla="*/ 4 h 650"/>
                <a:gd name="T14" fmla="*/ 129 w 171"/>
                <a:gd name="T15" fmla="*/ 2 h 650"/>
                <a:gd name="T16" fmla="*/ 118 w 171"/>
                <a:gd name="T17" fmla="*/ 0 h 650"/>
                <a:gd name="T18" fmla="*/ 105 w 171"/>
                <a:gd name="T19" fmla="*/ 0 h 650"/>
                <a:gd name="T20" fmla="*/ 92 w 171"/>
                <a:gd name="T21" fmla="*/ 0 h 650"/>
                <a:gd name="T22" fmla="*/ 77 w 171"/>
                <a:gd name="T23" fmla="*/ 1 h 650"/>
                <a:gd name="T24" fmla="*/ 63 w 171"/>
                <a:gd name="T25" fmla="*/ 3 h 650"/>
                <a:gd name="T26" fmla="*/ 48 w 171"/>
                <a:gd name="T27" fmla="*/ 7 h 650"/>
                <a:gd name="T28" fmla="*/ 31 w 171"/>
                <a:gd name="T29" fmla="*/ 13 h 650"/>
                <a:gd name="T30" fmla="*/ 16 w 171"/>
                <a:gd name="T31" fmla="*/ 22 h 650"/>
                <a:gd name="T32" fmla="*/ 0 w 171"/>
                <a:gd name="T33" fmla="*/ 32 h 650"/>
                <a:gd name="T34" fmla="*/ 0 w 171"/>
                <a:gd name="T35" fmla="*/ 650 h 650"/>
                <a:gd name="T36" fmla="*/ 1 w 171"/>
                <a:gd name="T37" fmla="*/ 650 h 650"/>
                <a:gd name="T38" fmla="*/ 4 w 171"/>
                <a:gd name="T39" fmla="*/ 650 h 650"/>
                <a:gd name="T40" fmla="*/ 9 w 171"/>
                <a:gd name="T41" fmla="*/ 649 h 650"/>
                <a:gd name="T42" fmla="*/ 16 w 171"/>
                <a:gd name="T43" fmla="*/ 648 h 650"/>
                <a:gd name="T44" fmla="*/ 24 w 171"/>
                <a:gd name="T45" fmla="*/ 647 h 650"/>
                <a:gd name="T46" fmla="*/ 34 w 171"/>
                <a:gd name="T47" fmla="*/ 645 h 650"/>
                <a:gd name="T48" fmla="*/ 45 w 171"/>
                <a:gd name="T49" fmla="*/ 642 h 650"/>
                <a:gd name="T50" fmla="*/ 57 w 171"/>
                <a:gd name="T51" fmla="*/ 640 h 650"/>
                <a:gd name="T52" fmla="*/ 69 w 171"/>
                <a:gd name="T53" fmla="*/ 636 h 650"/>
                <a:gd name="T54" fmla="*/ 82 w 171"/>
                <a:gd name="T55" fmla="*/ 632 h 650"/>
                <a:gd name="T56" fmla="*/ 97 w 171"/>
                <a:gd name="T57" fmla="*/ 627 h 650"/>
                <a:gd name="T58" fmla="*/ 112 w 171"/>
                <a:gd name="T59" fmla="*/ 621 h 650"/>
                <a:gd name="T60" fmla="*/ 126 w 171"/>
                <a:gd name="T61" fmla="*/ 614 h 650"/>
                <a:gd name="T62" fmla="*/ 141 w 171"/>
                <a:gd name="T63" fmla="*/ 606 h 650"/>
                <a:gd name="T64" fmla="*/ 157 w 171"/>
                <a:gd name="T65" fmla="*/ 595 h 650"/>
                <a:gd name="T66" fmla="*/ 171 w 171"/>
                <a:gd name="T67" fmla="*/ 585 h 650"/>
                <a:gd name="T68" fmla="*/ 171 w 171"/>
                <a:gd name="T69" fmla="*/ 15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8" name="Freeform 398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138 w 138"/>
                <a:gd name="T1" fmla="*/ 14 h 502"/>
                <a:gd name="T2" fmla="*/ 135 w 138"/>
                <a:gd name="T3" fmla="*/ 13 h 502"/>
                <a:gd name="T4" fmla="*/ 126 w 138"/>
                <a:gd name="T5" fmla="*/ 8 h 502"/>
                <a:gd name="T6" fmla="*/ 113 w 138"/>
                <a:gd name="T7" fmla="*/ 4 h 502"/>
                <a:gd name="T8" fmla="*/ 96 w 138"/>
                <a:gd name="T9" fmla="*/ 1 h 502"/>
                <a:gd name="T10" fmla="*/ 74 w 138"/>
                <a:gd name="T11" fmla="*/ 0 h 502"/>
                <a:gd name="T12" fmla="*/ 51 w 138"/>
                <a:gd name="T13" fmla="*/ 3 h 502"/>
                <a:gd name="T14" fmla="*/ 25 w 138"/>
                <a:gd name="T15" fmla="*/ 12 h 502"/>
                <a:gd name="T16" fmla="*/ 0 w 138"/>
                <a:gd name="T17" fmla="*/ 26 h 502"/>
                <a:gd name="T18" fmla="*/ 0 w 138"/>
                <a:gd name="T19" fmla="*/ 502 h 502"/>
                <a:gd name="T20" fmla="*/ 3 w 138"/>
                <a:gd name="T21" fmla="*/ 502 h 502"/>
                <a:gd name="T22" fmla="*/ 13 w 138"/>
                <a:gd name="T23" fmla="*/ 501 h 502"/>
                <a:gd name="T24" fmla="*/ 28 w 138"/>
                <a:gd name="T25" fmla="*/ 499 h 502"/>
                <a:gd name="T26" fmla="*/ 46 w 138"/>
                <a:gd name="T27" fmla="*/ 494 h 502"/>
                <a:gd name="T28" fmla="*/ 67 w 138"/>
                <a:gd name="T29" fmla="*/ 488 h 502"/>
                <a:gd name="T30" fmla="*/ 91 w 138"/>
                <a:gd name="T31" fmla="*/ 479 h 502"/>
                <a:gd name="T32" fmla="*/ 114 w 138"/>
                <a:gd name="T33" fmla="*/ 467 h 502"/>
                <a:gd name="T34" fmla="*/ 138 w 138"/>
                <a:gd name="T35" fmla="*/ 450 h 502"/>
                <a:gd name="T36" fmla="*/ 138 w 138"/>
                <a:gd name="T37" fmla="*/ 14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9" name="Freeform 399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104 w 104"/>
                <a:gd name="T1" fmla="*/ 10 h 353"/>
                <a:gd name="T2" fmla="*/ 102 w 104"/>
                <a:gd name="T3" fmla="*/ 9 h 353"/>
                <a:gd name="T4" fmla="*/ 95 w 104"/>
                <a:gd name="T5" fmla="*/ 6 h 353"/>
                <a:gd name="T6" fmla="*/ 85 w 104"/>
                <a:gd name="T7" fmla="*/ 3 h 353"/>
                <a:gd name="T8" fmla="*/ 71 w 104"/>
                <a:gd name="T9" fmla="*/ 0 h 353"/>
                <a:gd name="T10" fmla="*/ 56 w 104"/>
                <a:gd name="T11" fmla="*/ 0 h 353"/>
                <a:gd name="T12" fmla="*/ 38 w 104"/>
                <a:gd name="T13" fmla="*/ 3 h 353"/>
                <a:gd name="T14" fmla="*/ 19 w 104"/>
                <a:gd name="T15" fmla="*/ 9 h 353"/>
                <a:gd name="T16" fmla="*/ 0 w 104"/>
                <a:gd name="T17" fmla="*/ 20 h 353"/>
                <a:gd name="T18" fmla="*/ 0 w 104"/>
                <a:gd name="T19" fmla="*/ 353 h 353"/>
                <a:gd name="T20" fmla="*/ 2 w 104"/>
                <a:gd name="T21" fmla="*/ 353 h 353"/>
                <a:gd name="T22" fmla="*/ 9 w 104"/>
                <a:gd name="T23" fmla="*/ 352 h 353"/>
                <a:gd name="T24" fmla="*/ 21 w 104"/>
                <a:gd name="T25" fmla="*/ 350 h 353"/>
                <a:gd name="T26" fmla="*/ 35 w 104"/>
                <a:gd name="T27" fmla="*/ 347 h 353"/>
                <a:gd name="T28" fmla="*/ 51 w 104"/>
                <a:gd name="T29" fmla="*/ 343 h 353"/>
                <a:gd name="T30" fmla="*/ 68 w 104"/>
                <a:gd name="T31" fmla="*/ 336 h 353"/>
                <a:gd name="T32" fmla="*/ 86 w 104"/>
                <a:gd name="T33" fmla="*/ 326 h 353"/>
                <a:gd name="T34" fmla="*/ 104 w 104"/>
                <a:gd name="T35" fmla="*/ 313 h 353"/>
                <a:gd name="T36" fmla="*/ 104 w 104"/>
                <a:gd name="T37" fmla="*/ 1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0" name="Freeform 400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72 w 72"/>
                <a:gd name="T1" fmla="*/ 6 h 204"/>
                <a:gd name="T2" fmla="*/ 69 w 72"/>
                <a:gd name="T3" fmla="*/ 5 h 204"/>
                <a:gd name="T4" fmla="*/ 65 w 72"/>
                <a:gd name="T5" fmla="*/ 4 h 204"/>
                <a:gd name="T6" fmla="*/ 58 w 72"/>
                <a:gd name="T7" fmla="*/ 2 h 204"/>
                <a:gd name="T8" fmla="*/ 49 w 72"/>
                <a:gd name="T9" fmla="*/ 0 h 204"/>
                <a:gd name="T10" fmla="*/ 39 w 72"/>
                <a:gd name="T11" fmla="*/ 0 h 204"/>
                <a:gd name="T12" fmla="*/ 27 w 72"/>
                <a:gd name="T13" fmla="*/ 1 h 204"/>
                <a:gd name="T14" fmla="*/ 13 w 72"/>
                <a:gd name="T15" fmla="*/ 6 h 204"/>
                <a:gd name="T16" fmla="*/ 0 w 72"/>
                <a:gd name="T17" fmla="*/ 13 h 204"/>
                <a:gd name="T18" fmla="*/ 0 w 72"/>
                <a:gd name="T19" fmla="*/ 204 h 204"/>
                <a:gd name="T20" fmla="*/ 2 w 72"/>
                <a:gd name="T21" fmla="*/ 204 h 204"/>
                <a:gd name="T22" fmla="*/ 6 w 72"/>
                <a:gd name="T23" fmla="*/ 203 h 204"/>
                <a:gd name="T24" fmla="*/ 15 w 72"/>
                <a:gd name="T25" fmla="*/ 202 h 204"/>
                <a:gd name="T26" fmla="*/ 24 w 72"/>
                <a:gd name="T27" fmla="*/ 200 h 204"/>
                <a:gd name="T28" fmla="*/ 35 w 72"/>
                <a:gd name="T29" fmla="*/ 197 h 204"/>
                <a:gd name="T30" fmla="*/ 47 w 72"/>
                <a:gd name="T31" fmla="*/ 192 h 204"/>
                <a:gd name="T32" fmla="*/ 59 w 72"/>
                <a:gd name="T33" fmla="*/ 185 h 204"/>
                <a:gd name="T34" fmla="*/ 72 w 72"/>
                <a:gd name="T35" fmla="*/ 177 h 204"/>
                <a:gd name="T36" fmla="*/ 72 w 72"/>
                <a:gd name="T37" fmla="*/ 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1" name="Freeform 401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52 w 104"/>
                <a:gd name="T1" fmla="*/ 104 h 104"/>
                <a:gd name="T2" fmla="*/ 62 w 104"/>
                <a:gd name="T3" fmla="*/ 103 h 104"/>
                <a:gd name="T4" fmla="*/ 73 w 104"/>
                <a:gd name="T5" fmla="*/ 100 h 104"/>
                <a:gd name="T6" fmla="*/ 81 w 104"/>
                <a:gd name="T7" fmla="*/ 95 h 104"/>
                <a:gd name="T8" fmla="*/ 89 w 104"/>
                <a:gd name="T9" fmla="*/ 89 h 104"/>
                <a:gd name="T10" fmla="*/ 95 w 104"/>
                <a:gd name="T11" fmla="*/ 81 h 104"/>
                <a:gd name="T12" fmla="*/ 100 w 104"/>
                <a:gd name="T13" fmla="*/ 72 h 104"/>
                <a:gd name="T14" fmla="*/ 103 w 104"/>
                <a:gd name="T15" fmla="*/ 62 h 104"/>
                <a:gd name="T16" fmla="*/ 104 w 104"/>
                <a:gd name="T17" fmla="*/ 52 h 104"/>
                <a:gd name="T18" fmla="*/ 103 w 104"/>
                <a:gd name="T19" fmla="*/ 41 h 104"/>
                <a:gd name="T20" fmla="*/ 100 w 104"/>
                <a:gd name="T21" fmla="*/ 31 h 104"/>
                <a:gd name="T22" fmla="*/ 95 w 104"/>
                <a:gd name="T23" fmla="*/ 22 h 104"/>
                <a:gd name="T24" fmla="*/ 89 w 104"/>
                <a:gd name="T25" fmla="*/ 15 h 104"/>
                <a:gd name="T26" fmla="*/ 81 w 104"/>
                <a:gd name="T27" fmla="*/ 8 h 104"/>
                <a:gd name="T28" fmla="*/ 73 w 104"/>
                <a:gd name="T29" fmla="*/ 4 h 104"/>
                <a:gd name="T30" fmla="*/ 62 w 104"/>
                <a:gd name="T31" fmla="*/ 1 h 104"/>
                <a:gd name="T32" fmla="*/ 52 w 104"/>
                <a:gd name="T33" fmla="*/ 0 h 104"/>
                <a:gd name="T34" fmla="*/ 42 w 104"/>
                <a:gd name="T35" fmla="*/ 1 h 104"/>
                <a:gd name="T36" fmla="*/ 32 w 104"/>
                <a:gd name="T37" fmla="*/ 4 h 104"/>
                <a:gd name="T38" fmla="*/ 24 w 104"/>
                <a:gd name="T39" fmla="*/ 8 h 104"/>
                <a:gd name="T40" fmla="*/ 16 w 104"/>
                <a:gd name="T41" fmla="*/ 15 h 104"/>
                <a:gd name="T42" fmla="*/ 9 w 104"/>
                <a:gd name="T43" fmla="*/ 22 h 104"/>
                <a:gd name="T44" fmla="*/ 4 w 104"/>
                <a:gd name="T45" fmla="*/ 31 h 104"/>
                <a:gd name="T46" fmla="*/ 1 w 104"/>
                <a:gd name="T47" fmla="*/ 41 h 104"/>
                <a:gd name="T48" fmla="*/ 0 w 104"/>
                <a:gd name="T49" fmla="*/ 52 h 104"/>
                <a:gd name="T50" fmla="*/ 1 w 104"/>
                <a:gd name="T51" fmla="*/ 62 h 104"/>
                <a:gd name="T52" fmla="*/ 4 w 104"/>
                <a:gd name="T53" fmla="*/ 72 h 104"/>
                <a:gd name="T54" fmla="*/ 9 w 104"/>
                <a:gd name="T55" fmla="*/ 81 h 104"/>
                <a:gd name="T56" fmla="*/ 16 w 104"/>
                <a:gd name="T57" fmla="*/ 89 h 104"/>
                <a:gd name="T58" fmla="*/ 24 w 104"/>
                <a:gd name="T59" fmla="*/ 95 h 104"/>
                <a:gd name="T60" fmla="*/ 32 w 104"/>
                <a:gd name="T61" fmla="*/ 100 h 104"/>
                <a:gd name="T62" fmla="*/ 42 w 104"/>
                <a:gd name="T63" fmla="*/ 103 h 104"/>
                <a:gd name="T64" fmla="*/ 52 w 104"/>
                <a:gd name="T6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2" name="Freeform 402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25 w 52"/>
                <a:gd name="T1" fmla="*/ 52 h 52"/>
                <a:gd name="T2" fmla="*/ 35 w 52"/>
                <a:gd name="T3" fmla="*/ 50 h 52"/>
                <a:gd name="T4" fmla="*/ 44 w 52"/>
                <a:gd name="T5" fmla="*/ 44 h 52"/>
                <a:gd name="T6" fmla="*/ 50 w 52"/>
                <a:gd name="T7" fmla="*/ 36 h 52"/>
                <a:gd name="T8" fmla="*/ 52 w 52"/>
                <a:gd name="T9" fmla="*/ 25 h 52"/>
                <a:gd name="T10" fmla="*/ 50 w 52"/>
                <a:gd name="T11" fmla="*/ 15 h 52"/>
                <a:gd name="T12" fmla="*/ 44 w 52"/>
                <a:gd name="T13" fmla="*/ 7 h 52"/>
                <a:gd name="T14" fmla="*/ 35 w 52"/>
                <a:gd name="T15" fmla="*/ 2 h 52"/>
                <a:gd name="T16" fmla="*/ 25 w 52"/>
                <a:gd name="T17" fmla="*/ 0 h 52"/>
                <a:gd name="T18" fmla="*/ 15 w 52"/>
                <a:gd name="T19" fmla="*/ 2 h 52"/>
                <a:gd name="T20" fmla="*/ 7 w 52"/>
                <a:gd name="T21" fmla="*/ 7 h 52"/>
                <a:gd name="T22" fmla="*/ 2 w 52"/>
                <a:gd name="T23" fmla="*/ 15 h 52"/>
                <a:gd name="T24" fmla="*/ 0 w 52"/>
                <a:gd name="T25" fmla="*/ 25 h 52"/>
                <a:gd name="T26" fmla="*/ 2 w 52"/>
                <a:gd name="T27" fmla="*/ 36 h 52"/>
                <a:gd name="T28" fmla="*/ 7 w 52"/>
                <a:gd name="T29" fmla="*/ 44 h 52"/>
                <a:gd name="T30" fmla="*/ 15 w 52"/>
                <a:gd name="T31" fmla="*/ 50 h 52"/>
                <a:gd name="T32" fmla="*/ 25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3" name="Freeform 403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27 w 52"/>
                <a:gd name="T1" fmla="*/ 52 h 52"/>
                <a:gd name="T2" fmla="*/ 37 w 52"/>
                <a:gd name="T3" fmla="*/ 50 h 52"/>
                <a:gd name="T4" fmla="*/ 45 w 52"/>
                <a:gd name="T5" fmla="*/ 45 h 52"/>
                <a:gd name="T6" fmla="*/ 50 w 52"/>
                <a:gd name="T7" fmla="*/ 37 h 52"/>
                <a:gd name="T8" fmla="*/ 52 w 52"/>
                <a:gd name="T9" fmla="*/ 26 h 52"/>
                <a:gd name="T10" fmla="*/ 50 w 52"/>
                <a:gd name="T11" fmla="*/ 16 h 52"/>
                <a:gd name="T12" fmla="*/ 45 w 52"/>
                <a:gd name="T13" fmla="*/ 8 h 52"/>
                <a:gd name="T14" fmla="*/ 37 w 52"/>
                <a:gd name="T15" fmla="*/ 2 h 52"/>
                <a:gd name="T16" fmla="*/ 27 w 52"/>
                <a:gd name="T17" fmla="*/ 0 h 52"/>
                <a:gd name="T18" fmla="*/ 17 w 52"/>
                <a:gd name="T19" fmla="*/ 2 h 52"/>
                <a:gd name="T20" fmla="*/ 8 w 52"/>
                <a:gd name="T21" fmla="*/ 8 h 52"/>
                <a:gd name="T22" fmla="*/ 2 w 52"/>
                <a:gd name="T23" fmla="*/ 16 h 52"/>
                <a:gd name="T24" fmla="*/ 0 w 52"/>
                <a:gd name="T25" fmla="*/ 26 h 52"/>
                <a:gd name="T26" fmla="*/ 2 w 52"/>
                <a:gd name="T27" fmla="*/ 37 h 52"/>
                <a:gd name="T28" fmla="*/ 8 w 52"/>
                <a:gd name="T29" fmla="*/ 45 h 52"/>
                <a:gd name="T30" fmla="*/ 17 w 52"/>
                <a:gd name="T31" fmla="*/ 50 h 52"/>
                <a:gd name="T32" fmla="*/ 27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4" name="Freeform 404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46 w 148"/>
                <a:gd name="T1" fmla="*/ 14 h 712"/>
                <a:gd name="T2" fmla="*/ 42 w 148"/>
                <a:gd name="T3" fmla="*/ 29 h 712"/>
                <a:gd name="T4" fmla="*/ 32 w 148"/>
                <a:gd name="T5" fmla="*/ 68 h 712"/>
                <a:gd name="T6" fmla="*/ 18 w 148"/>
                <a:gd name="T7" fmla="*/ 132 h 712"/>
                <a:gd name="T8" fmla="*/ 7 w 148"/>
                <a:gd name="T9" fmla="*/ 217 h 712"/>
                <a:gd name="T10" fmla="*/ 0 w 148"/>
                <a:gd name="T11" fmla="*/ 319 h 712"/>
                <a:gd name="T12" fmla="*/ 1 w 148"/>
                <a:gd name="T13" fmla="*/ 438 h 712"/>
                <a:gd name="T14" fmla="*/ 13 w 148"/>
                <a:gd name="T15" fmla="*/ 570 h 712"/>
                <a:gd name="T16" fmla="*/ 41 w 148"/>
                <a:gd name="T17" fmla="*/ 712 h 712"/>
                <a:gd name="T18" fmla="*/ 143 w 148"/>
                <a:gd name="T19" fmla="*/ 707 h 712"/>
                <a:gd name="T20" fmla="*/ 139 w 148"/>
                <a:gd name="T21" fmla="*/ 685 h 712"/>
                <a:gd name="T22" fmla="*/ 128 w 148"/>
                <a:gd name="T23" fmla="*/ 628 h 712"/>
                <a:gd name="T24" fmla="*/ 116 w 148"/>
                <a:gd name="T25" fmla="*/ 543 h 712"/>
                <a:gd name="T26" fmla="*/ 105 w 148"/>
                <a:gd name="T27" fmla="*/ 439 h 712"/>
                <a:gd name="T28" fmla="*/ 99 w 148"/>
                <a:gd name="T29" fmla="*/ 324 h 712"/>
                <a:gd name="T30" fmla="*/ 102 w 148"/>
                <a:gd name="T31" fmla="*/ 209 h 712"/>
                <a:gd name="T32" fmla="*/ 117 w 148"/>
                <a:gd name="T33" fmla="*/ 100 h 712"/>
                <a:gd name="T34" fmla="*/ 148 w 148"/>
                <a:gd name="T35" fmla="*/ 8 h 712"/>
                <a:gd name="T36" fmla="*/ 148 w 148"/>
                <a:gd name="T37" fmla="*/ 7 h 712"/>
                <a:gd name="T38" fmla="*/ 148 w 148"/>
                <a:gd name="T39" fmla="*/ 5 h 712"/>
                <a:gd name="T40" fmla="*/ 146 w 148"/>
                <a:gd name="T41" fmla="*/ 3 h 712"/>
                <a:gd name="T42" fmla="*/ 140 w 148"/>
                <a:gd name="T43" fmla="*/ 0 h 712"/>
                <a:gd name="T44" fmla="*/ 127 w 148"/>
                <a:gd name="T45" fmla="*/ 0 h 712"/>
                <a:gd name="T46" fmla="*/ 109 w 148"/>
                <a:gd name="T47" fmla="*/ 1 h 712"/>
                <a:gd name="T48" fmla="*/ 83 w 148"/>
                <a:gd name="T49" fmla="*/ 6 h 712"/>
                <a:gd name="T50" fmla="*/ 46 w 148"/>
                <a:gd name="T51" fmla="*/ 1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5" name="Freeform 405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201 w 201"/>
                <a:gd name="T1" fmla="*/ 5 h 795"/>
                <a:gd name="T2" fmla="*/ 196 w 201"/>
                <a:gd name="T3" fmla="*/ 10 h 795"/>
                <a:gd name="T4" fmla="*/ 183 w 201"/>
                <a:gd name="T5" fmla="*/ 31 h 795"/>
                <a:gd name="T6" fmla="*/ 165 w 201"/>
                <a:gd name="T7" fmla="*/ 73 h 795"/>
                <a:gd name="T8" fmla="*/ 148 w 201"/>
                <a:gd name="T9" fmla="*/ 140 h 795"/>
                <a:gd name="T10" fmla="*/ 134 w 201"/>
                <a:gd name="T11" fmla="*/ 240 h 795"/>
                <a:gd name="T12" fmla="*/ 127 w 201"/>
                <a:gd name="T13" fmla="*/ 379 h 795"/>
                <a:gd name="T14" fmla="*/ 131 w 201"/>
                <a:gd name="T15" fmla="*/ 561 h 795"/>
                <a:gd name="T16" fmla="*/ 150 w 201"/>
                <a:gd name="T17" fmla="*/ 795 h 795"/>
                <a:gd name="T18" fmla="*/ 37 w 201"/>
                <a:gd name="T19" fmla="*/ 795 h 795"/>
                <a:gd name="T20" fmla="*/ 33 w 201"/>
                <a:gd name="T21" fmla="*/ 771 h 795"/>
                <a:gd name="T22" fmla="*/ 24 w 201"/>
                <a:gd name="T23" fmla="*/ 707 h 795"/>
                <a:gd name="T24" fmla="*/ 13 w 201"/>
                <a:gd name="T25" fmla="*/ 611 h 795"/>
                <a:gd name="T26" fmla="*/ 3 w 201"/>
                <a:gd name="T27" fmla="*/ 493 h 795"/>
                <a:gd name="T28" fmla="*/ 0 w 201"/>
                <a:gd name="T29" fmla="*/ 363 h 795"/>
                <a:gd name="T30" fmla="*/ 7 w 201"/>
                <a:gd name="T31" fmla="*/ 231 h 795"/>
                <a:gd name="T32" fmla="*/ 28 w 201"/>
                <a:gd name="T33" fmla="*/ 107 h 795"/>
                <a:gd name="T34" fmla="*/ 66 w 201"/>
                <a:gd name="T35" fmla="*/ 0 h 795"/>
                <a:gd name="T36" fmla="*/ 201 w 201"/>
                <a:gd name="T37" fmla="*/ 5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6" name="Freeform 406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41 w 129"/>
                <a:gd name="T1" fmla="*/ 12 h 622"/>
                <a:gd name="T2" fmla="*/ 37 w 129"/>
                <a:gd name="T3" fmla="*/ 24 h 622"/>
                <a:gd name="T4" fmla="*/ 29 w 129"/>
                <a:gd name="T5" fmla="*/ 59 h 622"/>
                <a:gd name="T6" fmla="*/ 18 w 129"/>
                <a:gd name="T7" fmla="*/ 115 h 622"/>
                <a:gd name="T8" fmla="*/ 6 w 129"/>
                <a:gd name="T9" fmla="*/ 189 h 622"/>
                <a:gd name="T10" fmla="*/ 0 w 129"/>
                <a:gd name="T11" fmla="*/ 279 h 622"/>
                <a:gd name="T12" fmla="*/ 1 w 129"/>
                <a:gd name="T13" fmla="*/ 382 h 622"/>
                <a:gd name="T14" fmla="*/ 11 w 129"/>
                <a:gd name="T15" fmla="*/ 497 h 622"/>
                <a:gd name="T16" fmla="*/ 36 w 129"/>
                <a:gd name="T17" fmla="*/ 622 h 622"/>
                <a:gd name="T18" fmla="*/ 124 w 129"/>
                <a:gd name="T19" fmla="*/ 617 h 622"/>
                <a:gd name="T20" fmla="*/ 120 w 129"/>
                <a:gd name="T21" fmla="*/ 598 h 622"/>
                <a:gd name="T22" fmla="*/ 112 w 129"/>
                <a:gd name="T23" fmla="*/ 548 h 622"/>
                <a:gd name="T24" fmla="*/ 101 w 129"/>
                <a:gd name="T25" fmla="*/ 473 h 622"/>
                <a:gd name="T26" fmla="*/ 92 w 129"/>
                <a:gd name="T27" fmla="*/ 382 h 622"/>
                <a:gd name="T28" fmla="*/ 87 w 129"/>
                <a:gd name="T29" fmla="*/ 282 h 622"/>
                <a:gd name="T30" fmla="*/ 89 w 129"/>
                <a:gd name="T31" fmla="*/ 182 h 622"/>
                <a:gd name="T32" fmla="*/ 102 w 129"/>
                <a:gd name="T33" fmla="*/ 87 h 622"/>
                <a:gd name="T34" fmla="*/ 129 w 129"/>
                <a:gd name="T35" fmla="*/ 7 h 622"/>
                <a:gd name="T36" fmla="*/ 129 w 129"/>
                <a:gd name="T37" fmla="*/ 6 h 622"/>
                <a:gd name="T38" fmla="*/ 129 w 129"/>
                <a:gd name="T39" fmla="*/ 4 h 622"/>
                <a:gd name="T40" fmla="*/ 127 w 129"/>
                <a:gd name="T41" fmla="*/ 2 h 622"/>
                <a:gd name="T42" fmla="*/ 122 w 129"/>
                <a:gd name="T43" fmla="*/ 0 h 622"/>
                <a:gd name="T44" fmla="*/ 112 w 129"/>
                <a:gd name="T45" fmla="*/ 0 h 622"/>
                <a:gd name="T46" fmla="*/ 96 w 129"/>
                <a:gd name="T47" fmla="*/ 1 h 622"/>
                <a:gd name="T48" fmla="*/ 72 w 129"/>
                <a:gd name="T49" fmla="*/ 5 h 622"/>
                <a:gd name="T50" fmla="*/ 41 w 129"/>
                <a:gd name="T51" fmla="*/ 12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7" name="Freeform 407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35 w 110"/>
                <a:gd name="T1" fmla="*/ 10 h 531"/>
                <a:gd name="T2" fmla="*/ 32 w 110"/>
                <a:gd name="T3" fmla="*/ 20 h 531"/>
                <a:gd name="T4" fmla="*/ 24 w 110"/>
                <a:gd name="T5" fmla="*/ 50 h 531"/>
                <a:gd name="T6" fmla="*/ 15 w 110"/>
                <a:gd name="T7" fmla="*/ 98 h 531"/>
                <a:gd name="T8" fmla="*/ 5 w 110"/>
                <a:gd name="T9" fmla="*/ 160 h 531"/>
                <a:gd name="T10" fmla="*/ 0 w 110"/>
                <a:gd name="T11" fmla="*/ 237 h 531"/>
                <a:gd name="T12" fmla="*/ 1 w 110"/>
                <a:gd name="T13" fmla="*/ 326 h 531"/>
                <a:gd name="T14" fmla="*/ 10 w 110"/>
                <a:gd name="T15" fmla="*/ 424 h 531"/>
                <a:gd name="T16" fmla="*/ 31 w 110"/>
                <a:gd name="T17" fmla="*/ 531 h 531"/>
                <a:gd name="T18" fmla="*/ 106 w 110"/>
                <a:gd name="T19" fmla="*/ 525 h 531"/>
                <a:gd name="T20" fmla="*/ 103 w 110"/>
                <a:gd name="T21" fmla="*/ 510 h 531"/>
                <a:gd name="T22" fmla="*/ 96 w 110"/>
                <a:gd name="T23" fmla="*/ 467 h 531"/>
                <a:gd name="T24" fmla="*/ 87 w 110"/>
                <a:gd name="T25" fmla="*/ 404 h 531"/>
                <a:gd name="T26" fmla="*/ 79 w 110"/>
                <a:gd name="T27" fmla="*/ 326 h 531"/>
                <a:gd name="T28" fmla="*/ 74 w 110"/>
                <a:gd name="T29" fmla="*/ 241 h 531"/>
                <a:gd name="T30" fmla="*/ 76 w 110"/>
                <a:gd name="T31" fmla="*/ 155 h 531"/>
                <a:gd name="T32" fmla="*/ 87 w 110"/>
                <a:gd name="T33" fmla="*/ 74 h 531"/>
                <a:gd name="T34" fmla="*/ 110 w 110"/>
                <a:gd name="T35" fmla="*/ 6 h 531"/>
                <a:gd name="T36" fmla="*/ 110 w 110"/>
                <a:gd name="T37" fmla="*/ 5 h 531"/>
                <a:gd name="T38" fmla="*/ 110 w 110"/>
                <a:gd name="T39" fmla="*/ 4 h 531"/>
                <a:gd name="T40" fmla="*/ 108 w 110"/>
                <a:gd name="T41" fmla="*/ 2 h 531"/>
                <a:gd name="T42" fmla="*/ 104 w 110"/>
                <a:gd name="T43" fmla="*/ 0 h 531"/>
                <a:gd name="T44" fmla="*/ 95 w 110"/>
                <a:gd name="T45" fmla="*/ 0 h 531"/>
                <a:gd name="T46" fmla="*/ 82 w 110"/>
                <a:gd name="T47" fmla="*/ 1 h 531"/>
                <a:gd name="T48" fmla="*/ 62 w 110"/>
                <a:gd name="T49" fmla="*/ 4 h 531"/>
                <a:gd name="T50" fmla="*/ 35 w 110"/>
                <a:gd name="T51" fmla="*/ 1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8" name="Freeform 408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29 w 92"/>
                <a:gd name="T1" fmla="*/ 8 h 438"/>
                <a:gd name="T2" fmla="*/ 26 w 92"/>
                <a:gd name="T3" fmla="*/ 16 h 438"/>
                <a:gd name="T4" fmla="*/ 20 w 92"/>
                <a:gd name="T5" fmla="*/ 42 h 438"/>
                <a:gd name="T6" fmla="*/ 12 w 92"/>
                <a:gd name="T7" fmla="*/ 81 h 438"/>
                <a:gd name="T8" fmla="*/ 4 w 92"/>
                <a:gd name="T9" fmla="*/ 133 h 438"/>
                <a:gd name="T10" fmla="*/ 0 w 92"/>
                <a:gd name="T11" fmla="*/ 196 h 438"/>
                <a:gd name="T12" fmla="*/ 0 w 92"/>
                <a:gd name="T13" fmla="*/ 270 h 438"/>
                <a:gd name="T14" fmla="*/ 9 w 92"/>
                <a:gd name="T15" fmla="*/ 351 h 438"/>
                <a:gd name="T16" fmla="*/ 25 w 92"/>
                <a:gd name="T17" fmla="*/ 438 h 438"/>
                <a:gd name="T18" fmla="*/ 88 w 92"/>
                <a:gd name="T19" fmla="*/ 435 h 438"/>
                <a:gd name="T20" fmla="*/ 85 w 92"/>
                <a:gd name="T21" fmla="*/ 422 h 438"/>
                <a:gd name="T22" fmla="*/ 79 w 92"/>
                <a:gd name="T23" fmla="*/ 386 h 438"/>
                <a:gd name="T24" fmla="*/ 72 w 92"/>
                <a:gd name="T25" fmla="*/ 334 h 438"/>
                <a:gd name="T26" fmla="*/ 65 w 92"/>
                <a:gd name="T27" fmla="*/ 270 h 438"/>
                <a:gd name="T28" fmla="*/ 61 w 92"/>
                <a:gd name="T29" fmla="*/ 199 h 438"/>
                <a:gd name="T30" fmla="*/ 63 w 92"/>
                <a:gd name="T31" fmla="*/ 129 h 438"/>
                <a:gd name="T32" fmla="*/ 73 w 92"/>
                <a:gd name="T33" fmla="*/ 61 h 438"/>
                <a:gd name="T34" fmla="*/ 92 w 92"/>
                <a:gd name="T35" fmla="*/ 5 h 438"/>
                <a:gd name="T36" fmla="*/ 92 w 92"/>
                <a:gd name="T37" fmla="*/ 4 h 438"/>
                <a:gd name="T38" fmla="*/ 92 w 92"/>
                <a:gd name="T39" fmla="*/ 3 h 438"/>
                <a:gd name="T40" fmla="*/ 90 w 92"/>
                <a:gd name="T41" fmla="*/ 1 h 438"/>
                <a:gd name="T42" fmla="*/ 87 w 92"/>
                <a:gd name="T43" fmla="*/ 0 h 438"/>
                <a:gd name="T44" fmla="*/ 80 w 92"/>
                <a:gd name="T45" fmla="*/ 0 h 438"/>
                <a:gd name="T46" fmla="*/ 68 w 92"/>
                <a:gd name="T47" fmla="*/ 0 h 438"/>
                <a:gd name="T48" fmla="*/ 51 w 92"/>
                <a:gd name="T49" fmla="*/ 3 h 438"/>
                <a:gd name="T50" fmla="*/ 29 w 92"/>
                <a:gd name="T51" fmla="*/ 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9" name="Freeform 409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23 w 73"/>
                <a:gd name="T1" fmla="*/ 7 h 347"/>
                <a:gd name="T2" fmla="*/ 21 w 73"/>
                <a:gd name="T3" fmla="*/ 14 h 347"/>
                <a:gd name="T4" fmla="*/ 16 w 73"/>
                <a:gd name="T5" fmla="*/ 33 h 347"/>
                <a:gd name="T6" fmla="*/ 10 w 73"/>
                <a:gd name="T7" fmla="*/ 64 h 347"/>
                <a:gd name="T8" fmla="*/ 4 w 73"/>
                <a:gd name="T9" fmla="*/ 105 h 347"/>
                <a:gd name="T10" fmla="*/ 0 w 73"/>
                <a:gd name="T11" fmla="*/ 155 h 347"/>
                <a:gd name="T12" fmla="*/ 0 w 73"/>
                <a:gd name="T13" fmla="*/ 213 h 347"/>
                <a:gd name="T14" fmla="*/ 7 w 73"/>
                <a:gd name="T15" fmla="*/ 278 h 347"/>
                <a:gd name="T16" fmla="*/ 20 w 73"/>
                <a:gd name="T17" fmla="*/ 347 h 347"/>
                <a:gd name="T18" fmla="*/ 70 w 73"/>
                <a:gd name="T19" fmla="*/ 344 h 347"/>
                <a:gd name="T20" fmla="*/ 68 w 73"/>
                <a:gd name="T21" fmla="*/ 334 h 347"/>
                <a:gd name="T22" fmla="*/ 63 w 73"/>
                <a:gd name="T23" fmla="*/ 305 h 347"/>
                <a:gd name="T24" fmla="*/ 56 w 73"/>
                <a:gd name="T25" fmla="*/ 265 h 347"/>
                <a:gd name="T26" fmla="*/ 51 w 73"/>
                <a:gd name="T27" fmla="*/ 213 h 347"/>
                <a:gd name="T28" fmla="*/ 48 w 73"/>
                <a:gd name="T29" fmla="*/ 158 h 347"/>
                <a:gd name="T30" fmla="*/ 50 w 73"/>
                <a:gd name="T31" fmla="*/ 101 h 347"/>
                <a:gd name="T32" fmla="*/ 57 w 73"/>
                <a:gd name="T33" fmla="*/ 49 h 347"/>
                <a:gd name="T34" fmla="*/ 73 w 73"/>
                <a:gd name="T35" fmla="*/ 4 h 347"/>
                <a:gd name="T36" fmla="*/ 73 w 73"/>
                <a:gd name="T37" fmla="*/ 4 h 347"/>
                <a:gd name="T38" fmla="*/ 73 w 73"/>
                <a:gd name="T39" fmla="*/ 2 h 347"/>
                <a:gd name="T40" fmla="*/ 72 w 73"/>
                <a:gd name="T41" fmla="*/ 1 h 347"/>
                <a:gd name="T42" fmla="*/ 69 w 73"/>
                <a:gd name="T43" fmla="*/ 0 h 347"/>
                <a:gd name="T44" fmla="*/ 63 w 73"/>
                <a:gd name="T45" fmla="*/ 0 h 347"/>
                <a:gd name="T46" fmla="*/ 53 w 73"/>
                <a:gd name="T47" fmla="*/ 1 h 347"/>
                <a:gd name="T48" fmla="*/ 41 w 73"/>
                <a:gd name="T49" fmla="*/ 3 h 347"/>
                <a:gd name="T50" fmla="*/ 23 w 73"/>
                <a:gd name="T51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0" name="Freeform 410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16 w 52"/>
                <a:gd name="T1" fmla="*/ 5 h 256"/>
                <a:gd name="T2" fmla="*/ 15 w 52"/>
                <a:gd name="T3" fmla="*/ 10 h 256"/>
                <a:gd name="T4" fmla="*/ 11 w 52"/>
                <a:gd name="T5" fmla="*/ 24 h 256"/>
                <a:gd name="T6" fmla="*/ 6 w 52"/>
                <a:gd name="T7" fmla="*/ 47 h 256"/>
                <a:gd name="T8" fmla="*/ 2 w 52"/>
                <a:gd name="T9" fmla="*/ 77 h 256"/>
                <a:gd name="T10" fmla="*/ 0 w 52"/>
                <a:gd name="T11" fmla="*/ 115 h 256"/>
                <a:gd name="T12" fmla="*/ 0 w 52"/>
                <a:gd name="T13" fmla="*/ 157 h 256"/>
                <a:gd name="T14" fmla="*/ 4 w 52"/>
                <a:gd name="T15" fmla="*/ 205 h 256"/>
                <a:gd name="T16" fmla="*/ 14 w 52"/>
                <a:gd name="T17" fmla="*/ 256 h 256"/>
                <a:gd name="T18" fmla="*/ 50 w 52"/>
                <a:gd name="T19" fmla="*/ 254 h 256"/>
                <a:gd name="T20" fmla="*/ 49 w 52"/>
                <a:gd name="T21" fmla="*/ 247 h 256"/>
                <a:gd name="T22" fmla="*/ 45 w 52"/>
                <a:gd name="T23" fmla="*/ 226 h 256"/>
                <a:gd name="T24" fmla="*/ 41 w 52"/>
                <a:gd name="T25" fmla="*/ 195 h 256"/>
                <a:gd name="T26" fmla="*/ 37 w 52"/>
                <a:gd name="T27" fmla="*/ 157 h 256"/>
                <a:gd name="T28" fmla="*/ 35 w 52"/>
                <a:gd name="T29" fmla="*/ 116 h 256"/>
                <a:gd name="T30" fmla="*/ 36 w 52"/>
                <a:gd name="T31" fmla="*/ 74 h 256"/>
                <a:gd name="T32" fmla="*/ 41 w 52"/>
                <a:gd name="T33" fmla="*/ 35 h 256"/>
                <a:gd name="T34" fmla="*/ 52 w 52"/>
                <a:gd name="T35" fmla="*/ 3 h 256"/>
                <a:gd name="T36" fmla="*/ 52 w 52"/>
                <a:gd name="T37" fmla="*/ 3 h 256"/>
                <a:gd name="T38" fmla="*/ 52 w 52"/>
                <a:gd name="T39" fmla="*/ 2 h 256"/>
                <a:gd name="T40" fmla="*/ 51 w 52"/>
                <a:gd name="T41" fmla="*/ 1 h 256"/>
                <a:gd name="T42" fmla="*/ 49 w 52"/>
                <a:gd name="T43" fmla="*/ 0 h 256"/>
                <a:gd name="T44" fmla="*/ 45 w 52"/>
                <a:gd name="T45" fmla="*/ 0 h 256"/>
                <a:gd name="T46" fmla="*/ 39 w 52"/>
                <a:gd name="T47" fmla="*/ 0 h 256"/>
                <a:gd name="T48" fmla="*/ 29 w 52"/>
                <a:gd name="T49" fmla="*/ 2 h 256"/>
                <a:gd name="T50" fmla="*/ 16 w 52"/>
                <a:gd name="T51" fmla="*/ 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1" name="Freeform 411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176 w 176"/>
                <a:gd name="T1" fmla="*/ 5 h 693"/>
                <a:gd name="T2" fmla="*/ 172 w 176"/>
                <a:gd name="T3" fmla="*/ 10 h 693"/>
                <a:gd name="T4" fmla="*/ 159 w 176"/>
                <a:gd name="T5" fmla="*/ 28 h 693"/>
                <a:gd name="T6" fmla="*/ 144 w 176"/>
                <a:gd name="T7" fmla="*/ 63 h 693"/>
                <a:gd name="T8" fmla="*/ 129 w 176"/>
                <a:gd name="T9" fmla="*/ 123 h 693"/>
                <a:gd name="T10" fmla="*/ 117 w 176"/>
                <a:gd name="T11" fmla="*/ 210 h 693"/>
                <a:gd name="T12" fmla="*/ 110 w 176"/>
                <a:gd name="T13" fmla="*/ 331 h 693"/>
                <a:gd name="T14" fmla="*/ 115 w 176"/>
                <a:gd name="T15" fmla="*/ 490 h 693"/>
                <a:gd name="T16" fmla="*/ 131 w 176"/>
                <a:gd name="T17" fmla="*/ 693 h 693"/>
                <a:gd name="T18" fmla="*/ 32 w 176"/>
                <a:gd name="T19" fmla="*/ 693 h 693"/>
                <a:gd name="T20" fmla="*/ 29 w 176"/>
                <a:gd name="T21" fmla="*/ 673 h 693"/>
                <a:gd name="T22" fmla="*/ 20 w 176"/>
                <a:gd name="T23" fmla="*/ 617 h 693"/>
                <a:gd name="T24" fmla="*/ 11 w 176"/>
                <a:gd name="T25" fmla="*/ 533 h 693"/>
                <a:gd name="T26" fmla="*/ 3 w 176"/>
                <a:gd name="T27" fmla="*/ 430 h 693"/>
                <a:gd name="T28" fmla="*/ 0 w 176"/>
                <a:gd name="T29" fmla="*/ 317 h 693"/>
                <a:gd name="T30" fmla="*/ 6 w 176"/>
                <a:gd name="T31" fmla="*/ 202 h 693"/>
                <a:gd name="T32" fmla="*/ 23 w 176"/>
                <a:gd name="T33" fmla="*/ 93 h 693"/>
                <a:gd name="T34" fmla="*/ 57 w 176"/>
                <a:gd name="T35" fmla="*/ 0 h 693"/>
                <a:gd name="T36" fmla="*/ 176 w 176"/>
                <a:gd name="T37" fmla="*/ 5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2" name="Freeform 412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149 w 149"/>
                <a:gd name="T1" fmla="*/ 4 h 592"/>
                <a:gd name="T2" fmla="*/ 145 w 149"/>
                <a:gd name="T3" fmla="*/ 8 h 592"/>
                <a:gd name="T4" fmla="*/ 136 w 149"/>
                <a:gd name="T5" fmla="*/ 24 h 592"/>
                <a:gd name="T6" fmla="*/ 123 w 149"/>
                <a:gd name="T7" fmla="*/ 54 h 592"/>
                <a:gd name="T8" fmla="*/ 110 w 149"/>
                <a:gd name="T9" fmla="*/ 104 h 592"/>
                <a:gd name="T10" fmla="*/ 99 w 149"/>
                <a:gd name="T11" fmla="*/ 179 h 592"/>
                <a:gd name="T12" fmla="*/ 94 w 149"/>
                <a:gd name="T13" fmla="*/ 282 h 592"/>
                <a:gd name="T14" fmla="*/ 97 w 149"/>
                <a:gd name="T15" fmla="*/ 418 h 592"/>
                <a:gd name="T16" fmla="*/ 112 w 149"/>
                <a:gd name="T17" fmla="*/ 592 h 592"/>
                <a:gd name="T18" fmla="*/ 27 w 149"/>
                <a:gd name="T19" fmla="*/ 592 h 592"/>
                <a:gd name="T20" fmla="*/ 24 w 149"/>
                <a:gd name="T21" fmla="*/ 575 h 592"/>
                <a:gd name="T22" fmla="*/ 17 w 149"/>
                <a:gd name="T23" fmla="*/ 527 h 592"/>
                <a:gd name="T24" fmla="*/ 9 w 149"/>
                <a:gd name="T25" fmla="*/ 455 h 592"/>
                <a:gd name="T26" fmla="*/ 2 w 149"/>
                <a:gd name="T27" fmla="*/ 367 h 592"/>
                <a:gd name="T28" fmla="*/ 0 w 149"/>
                <a:gd name="T29" fmla="*/ 271 h 592"/>
                <a:gd name="T30" fmla="*/ 5 w 149"/>
                <a:gd name="T31" fmla="*/ 173 h 592"/>
                <a:gd name="T32" fmla="*/ 20 w 149"/>
                <a:gd name="T33" fmla="*/ 80 h 592"/>
                <a:gd name="T34" fmla="*/ 48 w 149"/>
                <a:gd name="T35" fmla="*/ 0 h 592"/>
                <a:gd name="T36" fmla="*/ 149 w 149"/>
                <a:gd name="T37" fmla="*/ 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3" name="Freeform 413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124 w 124"/>
                <a:gd name="T1" fmla="*/ 4 h 490"/>
                <a:gd name="T2" fmla="*/ 121 w 124"/>
                <a:gd name="T3" fmla="*/ 7 h 490"/>
                <a:gd name="T4" fmla="*/ 113 w 124"/>
                <a:gd name="T5" fmla="*/ 21 h 490"/>
                <a:gd name="T6" fmla="*/ 103 w 124"/>
                <a:gd name="T7" fmla="*/ 45 h 490"/>
                <a:gd name="T8" fmla="*/ 91 w 124"/>
                <a:gd name="T9" fmla="*/ 87 h 490"/>
                <a:gd name="T10" fmla="*/ 83 w 124"/>
                <a:gd name="T11" fmla="*/ 148 h 490"/>
                <a:gd name="T12" fmla="*/ 79 w 124"/>
                <a:gd name="T13" fmla="*/ 234 h 490"/>
                <a:gd name="T14" fmla="*/ 81 w 124"/>
                <a:gd name="T15" fmla="*/ 347 h 490"/>
                <a:gd name="T16" fmla="*/ 93 w 124"/>
                <a:gd name="T17" fmla="*/ 490 h 490"/>
                <a:gd name="T18" fmla="*/ 23 w 124"/>
                <a:gd name="T19" fmla="*/ 490 h 490"/>
                <a:gd name="T20" fmla="*/ 21 w 124"/>
                <a:gd name="T21" fmla="*/ 476 h 490"/>
                <a:gd name="T22" fmla="*/ 15 w 124"/>
                <a:gd name="T23" fmla="*/ 436 h 490"/>
                <a:gd name="T24" fmla="*/ 8 w 124"/>
                <a:gd name="T25" fmla="*/ 377 h 490"/>
                <a:gd name="T26" fmla="*/ 2 w 124"/>
                <a:gd name="T27" fmla="*/ 304 h 490"/>
                <a:gd name="T28" fmla="*/ 0 w 124"/>
                <a:gd name="T29" fmla="*/ 224 h 490"/>
                <a:gd name="T30" fmla="*/ 4 w 124"/>
                <a:gd name="T31" fmla="*/ 143 h 490"/>
                <a:gd name="T32" fmla="*/ 17 w 124"/>
                <a:gd name="T33" fmla="*/ 67 h 490"/>
                <a:gd name="T34" fmla="*/ 40 w 124"/>
                <a:gd name="T35" fmla="*/ 0 h 490"/>
                <a:gd name="T36" fmla="*/ 124 w 124"/>
                <a:gd name="T37" fmla="*/ 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4" name="Freeform 414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99 w 99"/>
                <a:gd name="T1" fmla="*/ 3 h 389"/>
                <a:gd name="T2" fmla="*/ 96 w 99"/>
                <a:gd name="T3" fmla="*/ 6 h 389"/>
                <a:gd name="T4" fmla="*/ 89 w 99"/>
                <a:gd name="T5" fmla="*/ 16 h 389"/>
                <a:gd name="T6" fmla="*/ 81 w 99"/>
                <a:gd name="T7" fmla="*/ 36 h 389"/>
                <a:gd name="T8" fmla="*/ 72 w 99"/>
                <a:gd name="T9" fmla="*/ 69 h 389"/>
                <a:gd name="T10" fmla="*/ 66 w 99"/>
                <a:gd name="T11" fmla="*/ 118 h 389"/>
                <a:gd name="T12" fmla="*/ 62 w 99"/>
                <a:gd name="T13" fmla="*/ 185 h 389"/>
                <a:gd name="T14" fmla="*/ 64 w 99"/>
                <a:gd name="T15" fmla="*/ 275 h 389"/>
                <a:gd name="T16" fmla="*/ 73 w 99"/>
                <a:gd name="T17" fmla="*/ 389 h 389"/>
                <a:gd name="T18" fmla="*/ 18 w 99"/>
                <a:gd name="T19" fmla="*/ 389 h 389"/>
                <a:gd name="T20" fmla="*/ 16 w 99"/>
                <a:gd name="T21" fmla="*/ 378 h 389"/>
                <a:gd name="T22" fmla="*/ 11 w 99"/>
                <a:gd name="T23" fmla="*/ 346 h 389"/>
                <a:gd name="T24" fmla="*/ 6 w 99"/>
                <a:gd name="T25" fmla="*/ 299 h 389"/>
                <a:gd name="T26" fmla="*/ 2 w 99"/>
                <a:gd name="T27" fmla="*/ 242 h 389"/>
                <a:gd name="T28" fmla="*/ 0 w 99"/>
                <a:gd name="T29" fmla="*/ 178 h 389"/>
                <a:gd name="T30" fmla="*/ 4 w 99"/>
                <a:gd name="T31" fmla="*/ 114 h 389"/>
                <a:gd name="T32" fmla="*/ 14 w 99"/>
                <a:gd name="T33" fmla="*/ 52 h 389"/>
                <a:gd name="T34" fmla="*/ 32 w 99"/>
                <a:gd name="T35" fmla="*/ 0 h 389"/>
                <a:gd name="T36" fmla="*/ 99 w 99"/>
                <a:gd name="T37" fmla="*/ 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5" name="Freeform 415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72 w 72"/>
                <a:gd name="T1" fmla="*/ 2 h 287"/>
                <a:gd name="T2" fmla="*/ 70 w 72"/>
                <a:gd name="T3" fmla="*/ 4 h 287"/>
                <a:gd name="T4" fmla="*/ 66 w 72"/>
                <a:gd name="T5" fmla="*/ 12 h 287"/>
                <a:gd name="T6" fmla="*/ 59 w 72"/>
                <a:gd name="T7" fmla="*/ 27 h 287"/>
                <a:gd name="T8" fmla="*/ 53 w 72"/>
                <a:gd name="T9" fmla="*/ 50 h 287"/>
                <a:gd name="T10" fmla="*/ 48 w 72"/>
                <a:gd name="T11" fmla="*/ 87 h 287"/>
                <a:gd name="T12" fmla="*/ 46 w 72"/>
                <a:gd name="T13" fmla="*/ 137 h 287"/>
                <a:gd name="T14" fmla="*/ 47 w 72"/>
                <a:gd name="T15" fmla="*/ 203 h 287"/>
                <a:gd name="T16" fmla="*/ 54 w 72"/>
                <a:gd name="T17" fmla="*/ 287 h 287"/>
                <a:gd name="T18" fmla="*/ 13 w 72"/>
                <a:gd name="T19" fmla="*/ 287 h 287"/>
                <a:gd name="T20" fmla="*/ 12 w 72"/>
                <a:gd name="T21" fmla="*/ 279 h 287"/>
                <a:gd name="T22" fmla="*/ 8 w 72"/>
                <a:gd name="T23" fmla="*/ 255 h 287"/>
                <a:gd name="T24" fmla="*/ 4 w 72"/>
                <a:gd name="T25" fmla="*/ 220 h 287"/>
                <a:gd name="T26" fmla="*/ 1 w 72"/>
                <a:gd name="T27" fmla="*/ 178 h 287"/>
                <a:gd name="T28" fmla="*/ 0 w 72"/>
                <a:gd name="T29" fmla="*/ 131 h 287"/>
                <a:gd name="T30" fmla="*/ 2 w 72"/>
                <a:gd name="T31" fmla="*/ 84 h 287"/>
                <a:gd name="T32" fmla="*/ 9 w 72"/>
                <a:gd name="T33" fmla="*/ 39 h 287"/>
                <a:gd name="T34" fmla="*/ 23 w 72"/>
                <a:gd name="T35" fmla="*/ 0 h 287"/>
                <a:gd name="T36" fmla="*/ 72 w 72"/>
                <a:gd name="T37" fmla="*/ 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6" name="Rectangle 416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7" name="Freeform 417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33 w 354"/>
                <a:gd name="T1" fmla="*/ 39 h 418"/>
                <a:gd name="T2" fmla="*/ 30 w 354"/>
                <a:gd name="T3" fmla="*/ 48 h 418"/>
                <a:gd name="T4" fmla="*/ 23 w 354"/>
                <a:gd name="T5" fmla="*/ 71 h 418"/>
                <a:gd name="T6" fmla="*/ 15 w 354"/>
                <a:gd name="T7" fmla="*/ 107 h 418"/>
                <a:gd name="T8" fmla="*/ 7 w 354"/>
                <a:gd name="T9" fmla="*/ 155 h 418"/>
                <a:gd name="T10" fmla="*/ 1 w 354"/>
                <a:gd name="T11" fmla="*/ 212 h 418"/>
                <a:gd name="T12" fmla="*/ 0 w 354"/>
                <a:gd name="T13" fmla="*/ 276 h 418"/>
                <a:gd name="T14" fmla="*/ 6 w 354"/>
                <a:gd name="T15" fmla="*/ 345 h 418"/>
                <a:gd name="T16" fmla="*/ 21 w 354"/>
                <a:gd name="T17" fmla="*/ 418 h 418"/>
                <a:gd name="T18" fmla="*/ 21 w 354"/>
                <a:gd name="T19" fmla="*/ 415 h 418"/>
                <a:gd name="T20" fmla="*/ 21 w 354"/>
                <a:gd name="T21" fmla="*/ 405 h 418"/>
                <a:gd name="T22" fmla="*/ 21 w 354"/>
                <a:gd name="T23" fmla="*/ 390 h 418"/>
                <a:gd name="T24" fmla="*/ 21 w 354"/>
                <a:gd name="T25" fmla="*/ 372 h 418"/>
                <a:gd name="T26" fmla="*/ 23 w 354"/>
                <a:gd name="T27" fmla="*/ 348 h 418"/>
                <a:gd name="T28" fmla="*/ 27 w 354"/>
                <a:gd name="T29" fmla="*/ 324 h 418"/>
                <a:gd name="T30" fmla="*/ 31 w 354"/>
                <a:gd name="T31" fmla="*/ 296 h 418"/>
                <a:gd name="T32" fmla="*/ 37 w 354"/>
                <a:gd name="T33" fmla="*/ 267 h 418"/>
                <a:gd name="T34" fmla="*/ 46 w 354"/>
                <a:gd name="T35" fmla="*/ 239 h 418"/>
                <a:gd name="T36" fmla="*/ 57 w 354"/>
                <a:gd name="T37" fmla="*/ 211 h 418"/>
                <a:gd name="T38" fmla="*/ 70 w 354"/>
                <a:gd name="T39" fmla="*/ 185 h 418"/>
                <a:gd name="T40" fmla="*/ 88 w 354"/>
                <a:gd name="T41" fmla="*/ 160 h 418"/>
                <a:gd name="T42" fmla="*/ 109 w 354"/>
                <a:gd name="T43" fmla="*/ 139 h 418"/>
                <a:gd name="T44" fmla="*/ 133 w 354"/>
                <a:gd name="T45" fmla="*/ 121 h 418"/>
                <a:gd name="T46" fmla="*/ 163 w 354"/>
                <a:gd name="T47" fmla="*/ 109 h 418"/>
                <a:gd name="T48" fmla="*/ 197 w 354"/>
                <a:gd name="T49" fmla="*/ 102 h 418"/>
                <a:gd name="T50" fmla="*/ 199 w 354"/>
                <a:gd name="T51" fmla="*/ 100 h 418"/>
                <a:gd name="T52" fmla="*/ 205 w 354"/>
                <a:gd name="T53" fmla="*/ 96 h 418"/>
                <a:gd name="T54" fmla="*/ 215 w 354"/>
                <a:gd name="T55" fmla="*/ 88 h 418"/>
                <a:gd name="T56" fmla="*/ 231 w 354"/>
                <a:gd name="T57" fmla="*/ 78 h 418"/>
                <a:gd name="T58" fmla="*/ 252 w 354"/>
                <a:gd name="T59" fmla="*/ 66 h 418"/>
                <a:gd name="T60" fmla="*/ 280 w 354"/>
                <a:gd name="T61" fmla="*/ 52 h 418"/>
                <a:gd name="T62" fmla="*/ 314 w 354"/>
                <a:gd name="T63" fmla="*/ 35 h 418"/>
                <a:gd name="T64" fmla="*/ 354 w 354"/>
                <a:gd name="T65" fmla="*/ 17 h 418"/>
                <a:gd name="T66" fmla="*/ 352 w 354"/>
                <a:gd name="T67" fmla="*/ 16 h 418"/>
                <a:gd name="T68" fmla="*/ 346 w 354"/>
                <a:gd name="T69" fmla="*/ 15 h 418"/>
                <a:gd name="T70" fmla="*/ 337 w 354"/>
                <a:gd name="T71" fmla="*/ 13 h 418"/>
                <a:gd name="T72" fmla="*/ 324 w 354"/>
                <a:gd name="T73" fmla="*/ 11 h 418"/>
                <a:gd name="T74" fmla="*/ 308 w 354"/>
                <a:gd name="T75" fmla="*/ 8 h 418"/>
                <a:gd name="T76" fmla="*/ 290 w 354"/>
                <a:gd name="T77" fmla="*/ 6 h 418"/>
                <a:gd name="T78" fmla="*/ 269 w 354"/>
                <a:gd name="T79" fmla="*/ 4 h 418"/>
                <a:gd name="T80" fmla="*/ 246 w 354"/>
                <a:gd name="T81" fmla="*/ 1 h 418"/>
                <a:gd name="T82" fmla="*/ 222 w 354"/>
                <a:gd name="T83" fmla="*/ 0 h 418"/>
                <a:gd name="T84" fmla="*/ 197 w 354"/>
                <a:gd name="T85" fmla="*/ 1 h 418"/>
                <a:gd name="T86" fmla="*/ 170 w 354"/>
                <a:gd name="T87" fmla="*/ 3 h 418"/>
                <a:gd name="T88" fmla="*/ 143 w 354"/>
                <a:gd name="T89" fmla="*/ 6 h 418"/>
                <a:gd name="T90" fmla="*/ 115 w 354"/>
                <a:gd name="T91" fmla="*/ 11 h 418"/>
                <a:gd name="T92" fmla="*/ 87 w 354"/>
                <a:gd name="T93" fmla="*/ 18 h 418"/>
                <a:gd name="T94" fmla="*/ 59 w 354"/>
                <a:gd name="T95" fmla="*/ 27 h 418"/>
                <a:gd name="T96" fmla="*/ 33 w 354"/>
                <a:gd name="T97" fmla="*/ 39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8" name="Freeform 418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8 h 79"/>
                <a:gd name="T16" fmla="*/ 51 w 290"/>
                <a:gd name="T17" fmla="*/ 12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8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5 h 79"/>
                <a:gd name="T36" fmla="*/ 281 w 290"/>
                <a:gd name="T37" fmla="*/ 44 h 79"/>
                <a:gd name="T38" fmla="*/ 274 w 290"/>
                <a:gd name="T39" fmla="*/ 42 h 79"/>
                <a:gd name="T40" fmla="*/ 263 w 290"/>
                <a:gd name="T41" fmla="*/ 39 h 79"/>
                <a:gd name="T42" fmla="*/ 249 w 290"/>
                <a:gd name="T43" fmla="*/ 35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2 h 79"/>
                <a:gd name="T52" fmla="*/ 144 w 290"/>
                <a:gd name="T53" fmla="*/ 21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9" name="Freeform 419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7 h 79"/>
                <a:gd name="T16" fmla="*/ 51 w 290"/>
                <a:gd name="T17" fmla="*/ 11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7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4 h 79"/>
                <a:gd name="T36" fmla="*/ 281 w 290"/>
                <a:gd name="T37" fmla="*/ 43 h 79"/>
                <a:gd name="T38" fmla="*/ 274 w 290"/>
                <a:gd name="T39" fmla="*/ 41 h 79"/>
                <a:gd name="T40" fmla="*/ 263 w 290"/>
                <a:gd name="T41" fmla="*/ 38 h 79"/>
                <a:gd name="T42" fmla="*/ 249 w 290"/>
                <a:gd name="T43" fmla="*/ 34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1 h 79"/>
                <a:gd name="T52" fmla="*/ 144 w 290"/>
                <a:gd name="T53" fmla="*/ 20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40" name="Freeform 420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840 h 868"/>
                <a:gd name="T4" fmla="*/ 142 w 469"/>
                <a:gd name="T5" fmla="*/ 868 h 868"/>
                <a:gd name="T6" fmla="*/ 136 w 469"/>
                <a:gd name="T7" fmla="*/ 755 h 868"/>
                <a:gd name="T8" fmla="*/ 469 w 469"/>
                <a:gd name="T9" fmla="*/ 806 h 868"/>
                <a:gd name="T10" fmla="*/ 463 w 469"/>
                <a:gd name="T11" fmla="*/ 761 h 868"/>
                <a:gd name="T12" fmla="*/ 232 w 469"/>
                <a:gd name="T13" fmla="*/ 732 h 868"/>
                <a:gd name="T14" fmla="*/ 226 w 469"/>
                <a:gd name="T15" fmla="*/ 635 h 868"/>
                <a:gd name="T16" fmla="*/ 68 w 469"/>
                <a:gd name="T17" fmla="*/ 635 h 868"/>
                <a:gd name="T18" fmla="*/ 64 w 469"/>
                <a:gd name="T19" fmla="*/ 623 h 868"/>
                <a:gd name="T20" fmla="*/ 53 w 469"/>
                <a:gd name="T21" fmla="*/ 587 h 868"/>
                <a:gd name="T22" fmla="*/ 39 w 469"/>
                <a:gd name="T23" fmla="*/ 530 h 868"/>
                <a:gd name="T24" fmla="*/ 25 w 469"/>
                <a:gd name="T25" fmla="*/ 455 h 868"/>
                <a:gd name="T26" fmla="*/ 14 w 469"/>
                <a:gd name="T27" fmla="*/ 365 h 868"/>
                <a:gd name="T28" fmla="*/ 10 w 469"/>
                <a:gd name="T29" fmla="*/ 262 h 868"/>
                <a:gd name="T30" fmla="*/ 19 w 469"/>
                <a:gd name="T31" fmla="*/ 149 h 868"/>
                <a:gd name="T32" fmla="*/ 40 w 469"/>
                <a:gd name="T33" fmla="*/ 29 h 868"/>
                <a:gd name="T34" fmla="*/ 0 w 469"/>
                <a:gd name="T35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41" name="Freeform 421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118 h 118"/>
                <a:gd name="T2" fmla="*/ 3 w 604"/>
                <a:gd name="T3" fmla="*/ 117 h 118"/>
                <a:gd name="T4" fmla="*/ 14 w 604"/>
                <a:gd name="T5" fmla="*/ 113 h 118"/>
                <a:gd name="T6" fmla="*/ 29 w 604"/>
                <a:gd name="T7" fmla="*/ 108 h 118"/>
                <a:gd name="T8" fmla="*/ 50 w 604"/>
                <a:gd name="T9" fmla="*/ 101 h 118"/>
                <a:gd name="T10" fmla="*/ 77 w 604"/>
                <a:gd name="T11" fmla="*/ 93 h 118"/>
                <a:gd name="T12" fmla="*/ 107 w 604"/>
                <a:gd name="T13" fmla="*/ 85 h 118"/>
                <a:gd name="T14" fmla="*/ 143 w 604"/>
                <a:gd name="T15" fmla="*/ 76 h 118"/>
                <a:gd name="T16" fmla="*/ 181 w 604"/>
                <a:gd name="T17" fmla="*/ 69 h 118"/>
                <a:gd name="T18" fmla="*/ 224 w 604"/>
                <a:gd name="T19" fmla="*/ 62 h 118"/>
                <a:gd name="T20" fmla="*/ 270 w 604"/>
                <a:gd name="T21" fmla="*/ 57 h 118"/>
                <a:gd name="T22" fmla="*/ 319 w 604"/>
                <a:gd name="T23" fmla="*/ 53 h 118"/>
                <a:gd name="T24" fmla="*/ 369 w 604"/>
                <a:gd name="T25" fmla="*/ 52 h 118"/>
                <a:gd name="T26" fmla="*/ 422 w 604"/>
                <a:gd name="T27" fmla="*/ 53 h 118"/>
                <a:gd name="T28" fmla="*/ 476 w 604"/>
                <a:gd name="T29" fmla="*/ 58 h 118"/>
                <a:gd name="T30" fmla="*/ 531 w 604"/>
                <a:gd name="T31" fmla="*/ 66 h 118"/>
                <a:gd name="T32" fmla="*/ 587 w 604"/>
                <a:gd name="T33" fmla="*/ 78 h 118"/>
                <a:gd name="T34" fmla="*/ 604 w 604"/>
                <a:gd name="T35" fmla="*/ 0 h 118"/>
                <a:gd name="T36" fmla="*/ 600 w 604"/>
                <a:gd name="T37" fmla="*/ 0 h 118"/>
                <a:gd name="T38" fmla="*/ 587 w 604"/>
                <a:gd name="T39" fmla="*/ 0 h 118"/>
                <a:gd name="T40" fmla="*/ 566 w 604"/>
                <a:gd name="T41" fmla="*/ 0 h 118"/>
                <a:gd name="T42" fmla="*/ 540 w 604"/>
                <a:gd name="T43" fmla="*/ 1 h 118"/>
                <a:gd name="T44" fmla="*/ 507 w 604"/>
                <a:gd name="T45" fmla="*/ 2 h 118"/>
                <a:gd name="T46" fmla="*/ 470 w 604"/>
                <a:gd name="T47" fmla="*/ 3 h 118"/>
                <a:gd name="T48" fmla="*/ 428 w 604"/>
                <a:gd name="T49" fmla="*/ 6 h 118"/>
                <a:gd name="T50" fmla="*/ 383 w 604"/>
                <a:gd name="T51" fmla="*/ 8 h 118"/>
                <a:gd name="T52" fmla="*/ 335 w 604"/>
                <a:gd name="T53" fmla="*/ 12 h 118"/>
                <a:gd name="T54" fmla="*/ 285 w 604"/>
                <a:gd name="T55" fmla="*/ 16 h 118"/>
                <a:gd name="T56" fmla="*/ 235 w 604"/>
                <a:gd name="T57" fmla="*/ 21 h 118"/>
                <a:gd name="T58" fmla="*/ 186 w 604"/>
                <a:gd name="T59" fmla="*/ 28 h 118"/>
                <a:gd name="T60" fmla="*/ 136 w 604"/>
                <a:gd name="T61" fmla="*/ 36 h 118"/>
                <a:gd name="T62" fmla="*/ 88 w 604"/>
                <a:gd name="T63" fmla="*/ 45 h 118"/>
                <a:gd name="T64" fmla="*/ 42 w 604"/>
                <a:gd name="T65" fmla="*/ 55 h 118"/>
                <a:gd name="T66" fmla="*/ 0 w 604"/>
                <a:gd name="T67" fmla="*/ 67 h 118"/>
                <a:gd name="T68" fmla="*/ 0 w 604"/>
                <a:gd name="T6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42" name="Freeform 422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430 w 1017"/>
                <a:gd name="T1" fmla="*/ 326 h 337"/>
                <a:gd name="T2" fmla="*/ 432 w 1017"/>
                <a:gd name="T3" fmla="*/ 325 h 337"/>
                <a:gd name="T4" fmla="*/ 438 w 1017"/>
                <a:gd name="T5" fmla="*/ 323 h 337"/>
                <a:gd name="T6" fmla="*/ 447 w 1017"/>
                <a:gd name="T7" fmla="*/ 319 h 337"/>
                <a:gd name="T8" fmla="*/ 459 w 1017"/>
                <a:gd name="T9" fmla="*/ 314 h 337"/>
                <a:gd name="T10" fmla="*/ 474 w 1017"/>
                <a:gd name="T11" fmla="*/ 308 h 337"/>
                <a:gd name="T12" fmla="*/ 491 w 1017"/>
                <a:gd name="T13" fmla="*/ 301 h 337"/>
                <a:gd name="T14" fmla="*/ 509 w 1017"/>
                <a:gd name="T15" fmla="*/ 291 h 337"/>
                <a:gd name="T16" fmla="*/ 528 w 1017"/>
                <a:gd name="T17" fmla="*/ 282 h 337"/>
                <a:gd name="T18" fmla="*/ 549 w 1017"/>
                <a:gd name="T19" fmla="*/ 272 h 337"/>
                <a:gd name="T20" fmla="*/ 568 w 1017"/>
                <a:gd name="T21" fmla="*/ 260 h 337"/>
                <a:gd name="T22" fmla="*/ 587 w 1017"/>
                <a:gd name="T23" fmla="*/ 248 h 337"/>
                <a:gd name="T24" fmla="*/ 606 w 1017"/>
                <a:gd name="T25" fmla="*/ 235 h 337"/>
                <a:gd name="T26" fmla="*/ 623 w 1017"/>
                <a:gd name="T27" fmla="*/ 222 h 337"/>
                <a:gd name="T28" fmla="*/ 638 w 1017"/>
                <a:gd name="T29" fmla="*/ 208 h 337"/>
                <a:gd name="T30" fmla="*/ 651 w 1017"/>
                <a:gd name="T31" fmla="*/ 193 h 337"/>
                <a:gd name="T32" fmla="*/ 662 w 1017"/>
                <a:gd name="T33" fmla="*/ 179 h 337"/>
                <a:gd name="T34" fmla="*/ 0 w 1017"/>
                <a:gd name="T35" fmla="*/ 17 h 337"/>
                <a:gd name="T36" fmla="*/ 51 w 1017"/>
                <a:gd name="T37" fmla="*/ 0 h 337"/>
                <a:gd name="T38" fmla="*/ 1017 w 1017"/>
                <a:gd name="T39" fmla="*/ 237 h 337"/>
                <a:gd name="T40" fmla="*/ 977 w 1017"/>
                <a:gd name="T41" fmla="*/ 260 h 337"/>
                <a:gd name="T42" fmla="*/ 698 w 1017"/>
                <a:gd name="T43" fmla="*/ 188 h 337"/>
                <a:gd name="T44" fmla="*/ 697 w 1017"/>
                <a:gd name="T45" fmla="*/ 189 h 337"/>
                <a:gd name="T46" fmla="*/ 695 w 1017"/>
                <a:gd name="T47" fmla="*/ 192 h 337"/>
                <a:gd name="T48" fmla="*/ 691 w 1017"/>
                <a:gd name="T49" fmla="*/ 196 h 337"/>
                <a:gd name="T50" fmla="*/ 685 w 1017"/>
                <a:gd name="T51" fmla="*/ 202 h 337"/>
                <a:gd name="T52" fmla="*/ 678 w 1017"/>
                <a:gd name="T53" fmla="*/ 211 h 337"/>
                <a:gd name="T54" fmla="*/ 668 w 1017"/>
                <a:gd name="T55" fmla="*/ 219 h 337"/>
                <a:gd name="T56" fmla="*/ 657 w 1017"/>
                <a:gd name="T57" fmla="*/ 229 h 337"/>
                <a:gd name="T58" fmla="*/ 642 w 1017"/>
                <a:gd name="T59" fmla="*/ 239 h 337"/>
                <a:gd name="T60" fmla="*/ 626 w 1017"/>
                <a:gd name="T61" fmla="*/ 250 h 337"/>
                <a:gd name="T62" fmla="*/ 609 w 1017"/>
                <a:gd name="T63" fmla="*/ 263 h 337"/>
                <a:gd name="T64" fmla="*/ 587 w 1017"/>
                <a:gd name="T65" fmla="*/ 275 h 337"/>
                <a:gd name="T66" fmla="*/ 565 w 1017"/>
                <a:gd name="T67" fmla="*/ 287 h 337"/>
                <a:gd name="T68" fmla="*/ 540 w 1017"/>
                <a:gd name="T69" fmla="*/ 301 h 337"/>
                <a:gd name="T70" fmla="*/ 511 w 1017"/>
                <a:gd name="T71" fmla="*/ 313 h 337"/>
                <a:gd name="T72" fmla="*/ 480 w 1017"/>
                <a:gd name="T73" fmla="*/ 325 h 337"/>
                <a:gd name="T74" fmla="*/ 447 w 1017"/>
                <a:gd name="T75" fmla="*/ 337 h 337"/>
                <a:gd name="T76" fmla="*/ 430 w 1017"/>
                <a:gd name="T77" fmla="*/ 32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43" name="Freeform 423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1013 w 1036"/>
                <a:gd name="T3" fmla="*/ 303 h 303"/>
                <a:gd name="T4" fmla="*/ 1036 w 1036"/>
                <a:gd name="T5" fmla="*/ 303 h 303"/>
                <a:gd name="T6" fmla="*/ 31 w 1036"/>
                <a:gd name="T7" fmla="*/ 0 h 303"/>
                <a:gd name="T8" fmla="*/ 0 w 1036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44" name="Freeform 424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1 h 270"/>
                <a:gd name="T2" fmla="*/ 1001 w 1023"/>
                <a:gd name="T3" fmla="*/ 270 h 270"/>
                <a:gd name="T4" fmla="*/ 1023 w 1023"/>
                <a:gd name="T5" fmla="*/ 269 h 270"/>
                <a:gd name="T6" fmla="*/ 31 w 1023"/>
                <a:gd name="T7" fmla="*/ 0 h 270"/>
                <a:gd name="T8" fmla="*/ 0 w 1023"/>
                <a:gd name="T9" fmla="*/ 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45" name="Freeform 425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1009 w 1028"/>
                <a:gd name="T3" fmla="*/ 299 h 299"/>
                <a:gd name="T4" fmla="*/ 1028 w 1028"/>
                <a:gd name="T5" fmla="*/ 292 h 299"/>
                <a:gd name="T6" fmla="*/ 30 w 1028"/>
                <a:gd name="T7" fmla="*/ 0 h 299"/>
                <a:gd name="T8" fmla="*/ 0 w 1028"/>
                <a:gd name="T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312746" name="Group 426"/>
          <p:cNvGrpSpPr>
            <a:grpSpLocks/>
          </p:cNvGrpSpPr>
          <p:nvPr/>
        </p:nvGrpSpPr>
        <p:grpSpPr bwMode="auto">
          <a:xfrm>
            <a:off x="6948489" y="4926014"/>
            <a:ext cx="338137" cy="282575"/>
            <a:chOff x="3899" y="3264"/>
            <a:chExt cx="213" cy="178"/>
          </a:xfrm>
        </p:grpSpPr>
        <p:sp>
          <p:nvSpPr>
            <p:cNvPr id="312747" name="Freeform 427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539 w 1913"/>
                <a:gd name="T1" fmla="*/ 115 h 1606"/>
                <a:gd name="T2" fmla="*/ 544 w 1913"/>
                <a:gd name="T3" fmla="*/ 114 h 1606"/>
                <a:gd name="T4" fmla="*/ 555 w 1913"/>
                <a:gd name="T5" fmla="*/ 110 h 1606"/>
                <a:gd name="T6" fmla="*/ 574 w 1913"/>
                <a:gd name="T7" fmla="*/ 103 h 1606"/>
                <a:gd name="T8" fmla="*/ 602 w 1913"/>
                <a:gd name="T9" fmla="*/ 95 h 1606"/>
                <a:gd name="T10" fmla="*/ 636 w 1913"/>
                <a:gd name="T11" fmla="*/ 85 h 1606"/>
                <a:gd name="T12" fmla="*/ 679 w 1913"/>
                <a:gd name="T13" fmla="*/ 75 h 1606"/>
                <a:gd name="T14" fmla="*/ 730 w 1913"/>
                <a:gd name="T15" fmla="*/ 64 h 1606"/>
                <a:gd name="T16" fmla="*/ 789 w 1913"/>
                <a:gd name="T17" fmla="*/ 52 h 1606"/>
                <a:gd name="T18" fmla="*/ 855 w 1913"/>
                <a:gd name="T19" fmla="*/ 41 h 1606"/>
                <a:gd name="T20" fmla="*/ 929 w 1913"/>
                <a:gd name="T21" fmla="*/ 31 h 1606"/>
                <a:gd name="T22" fmla="*/ 1013 w 1913"/>
                <a:gd name="T23" fmla="*/ 21 h 1606"/>
                <a:gd name="T24" fmla="*/ 1103 w 1913"/>
                <a:gd name="T25" fmla="*/ 13 h 1606"/>
                <a:gd name="T26" fmla="*/ 1202 w 1913"/>
                <a:gd name="T27" fmla="*/ 6 h 1606"/>
                <a:gd name="T28" fmla="*/ 1309 w 1913"/>
                <a:gd name="T29" fmla="*/ 1 h 1606"/>
                <a:gd name="T30" fmla="*/ 1425 w 1913"/>
                <a:gd name="T31" fmla="*/ 0 h 1606"/>
                <a:gd name="T32" fmla="*/ 1548 w 1913"/>
                <a:gd name="T33" fmla="*/ 1 h 1606"/>
                <a:gd name="T34" fmla="*/ 1601 w 1913"/>
                <a:gd name="T35" fmla="*/ 221 h 1606"/>
                <a:gd name="T36" fmla="*/ 1620 w 1913"/>
                <a:gd name="T37" fmla="*/ 230 h 1606"/>
                <a:gd name="T38" fmla="*/ 1663 w 1913"/>
                <a:gd name="T39" fmla="*/ 260 h 1606"/>
                <a:gd name="T40" fmla="*/ 1709 w 1913"/>
                <a:gd name="T41" fmla="*/ 312 h 1606"/>
                <a:gd name="T42" fmla="*/ 1736 w 1913"/>
                <a:gd name="T43" fmla="*/ 388 h 1606"/>
                <a:gd name="T44" fmla="*/ 1849 w 1913"/>
                <a:gd name="T45" fmla="*/ 898 h 1606"/>
                <a:gd name="T46" fmla="*/ 1895 w 1913"/>
                <a:gd name="T47" fmla="*/ 1110 h 1606"/>
                <a:gd name="T48" fmla="*/ 1902 w 1913"/>
                <a:gd name="T49" fmla="*/ 1125 h 1606"/>
                <a:gd name="T50" fmla="*/ 1912 w 1913"/>
                <a:gd name="T51" fmla="*/ 1166 h 1606"/>
                <a:gd name="T52" fmla="*/ 1911 w 1913"/>
                <a:gd name="T53" fmla="*/ 1229 h 1606"/>
                <a:gd name="T54" fmla="*/ 1884 w 1913"/>
                <a:gd name="T55" fmla="*/ 1307 h 1606"/>
                <a:gd name="T56" fmla="*/ 0 w 1913"/>
                <a:gd name="T57" fmla="*/ 1258 h 1606"/>
                <a:gd name="T58" fmla="*/ 188 w 1913"/>
                <a:gd name="T59" fmla="*/ 1159 h 1606"/>
                <a:gd name="T60" fmla="*/ 189 w 1913"/>
                <a:gd name="T61" fmla="*/ 220 h 1606"/>
                <a:gd name="T62" fmla="*/ 198 w 1913"/>
                <a:gd name="T63" fmla="*/ 214 h 1606"/>
                <a:gd name="T64" fmla="*/ 218 w 1913"/>
                <a:gd name="T65" fmla="*/ 203 h 1606"/>
                <a:gd name="T66" fmla="*/ 245 w 1913"/>
                <a:gd name="T67" fmla="*/ 191 h 1606"/>
                <a:gd name="T68" fmla="*/ 281 w 1913"/>
                <a:gd name="T69" fmla="*/ 179 h 1606"/>
                <a:gd name="T70" fmla="*/ 326 w 1913"/>
                <a:gd name="T71" fmla="*/ 173 h 1606"/>
                <a:gd name="T72" fmla="*/ 378 w 1913"/>
                <a:gd name="T73" fmla="*/ 172 h 1606"/>
                <a:gd name="T74" fmla="*/ 439 w 1913"/>
                <a:gd name="T75" fmla="*/ 181 h 1606"/>
                <a:gd name="T76" fmla="*/ 518 w 1913"/>
                <a:gd name="T77" fmla="*/ 213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48" name="Freeform 428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609 w 614"/>
                <a:gd name="T1" fmla="*/ 26 h 697"/>
                <a:gd name="T2" fmla="*/ 606 w 614"/>
                <a:gd name="T3" fmla="*/ 25 h 697"/>
                <a:gd name="T4" fmla="*/ 596 w 614"/>
                <a:gd name="T5" fmla="*/ 23 h 697"/>
                <a:gd name="T6" fmla="*/ 581 w 614"/>
                <a:gd name="T7" fmla="*/ 18 h 697"/>
                <a:gd name="T8" fmla="*/ 559 w 614"/>
                <a:gd name="T9" fmla="*/ 14 h 697"/>
                <a:gd name="T10" fmla="*/ 534 w 614"/>
                <a:gd name="T11" fmla="*/ 10 h 697"/>
                <a:gd name="T12" fmla="*/ 503 w 614"/>
                <a:gd name="T13" fmla="*/ 6 h 697"/>
                <a:gd name="T14" fmla="*/ 469 w 614"/>
                <a:gd name="T15" fmla="*/ 3 h 697"/>
                <a:gd name="T16" fmla="*/ 430 w 614"/>
                <a:gd name="T17" fmla="*/ 1 h 697"/>
                <a:gd name="T18" fmla="*/ 388 w 614"/>
                <a:gd name="T19" fmla="*/ 0 h 697"/>
                <a:gd name="T20" fmla="*/ 344 w 614"/>
                <a:gd name="T21" fmla="*/ 2 h 697"/>
                <a:gd name="T22" fmla="*/ 297 w 614"/>
                <a:gd name="T23" fmla="*/ 6 h 697"/>
                <a:gd name="T24" fmla="*/ 247 w 614"/>
                <a:gd name="T25" fmla="*/ 14 h 697"/>
                <a:gd name="T26" fmla="*/ 197 w 614"/>
                <a:gd name="T27" fmla="*/ 25 h 697"/>
                <a:gd name="T28" fmla="*/ 145 w 614"/>
                <a:gd name="T29" fmla="*/ 40 h 697"/>
                <a:gd name="T30" fmla="*/ 92 w 614"/>
                <a:gd name="T31" fmla="*/ 58 h 697"/>
                <a:gd name="T32" fmla="*/ 39 w 614"/>
                <a:gd name="T33" fmla="*/ 83 h 697"/>
                <a:gd name="T34" fmla="*/ 35 w 614"/>
                <a:gd name="T35" fmla="*/ 96 h 697"/>
                <a:gd name="T36" fmla="*/ 26 w 614"/>
                <a:gd name="T37" fmla="*/ 134 h 697"/>
                <a:gd name="T38" fmla="*/ 15 w 614"/>
                <a:gd name="T39" fmla="*/ 192 h 697"/>
                <a:gd name="T40" fmla="*/ 5 w 614"/>
                <a:gd name="T41" fmla="*/ 268 h 697"/>
                <a:gd name="T42" fmla="*/ 0 w 614"/>
                <a:gd name="T43" fmla="*/ 358 h 697"/>
                <a:gd name="T44" fmla="*/ 4 w 614"/>
                <a:gd name="T45" fmla="*/ 459 h 697"/>
                <a:gd name="T46" fmla="*/ 19 w 614"/>
                <a:gd name="T47" fmla="*/ 568 h 697"/>
                <a:gd name="T48" fmla="*/ 50 w 614"/>
                <a:gd name="T49" fmla="*/ 679 h 697"/>
                <a:gd name="T50" fmla="*/ 54 w 614"/>
                <a:gd name="T51" fmla="*/ 679 h 697"/>
                <a:gd name="T52" fmla="*/ 62 w 614"/>
                <a:gd name="T53" fmla="*/ 678 h 697"/>
                <a:gd name="T54" fmla="*/ 75 w 614"/>
                <a:gd name="T55" fmla="*/ 676 h 697"/>
                <a:gd name="T56" fmla="*/ 93 w 614"/>
                <a:gd name="T57" fmla="*/ 675 h 697"/>
                <a:gd name="T58" fmla="*/ 117 w 614"/>
                <a:gd name="T59" fmla="*/ 673 h 697"/>
                <a:gd name="T60" fmla="*/ 144 w 614"/>
                <a:gd name="T61" fmla="*/ 671 h 697"/>
                <a:gd name="T62" fmla="*/ 177 w 614"/>
                <a:gd name="T63" fmla="*/ 670 h 697"/>
                <a:gd name="T64" fmla="*/ 212 w 614"/>
                <a:gd name="T65" fmla="*/ 669 h 697"/>
                <a:gd name="T66" fmla="*/ 252 w 614"/>
                <a:gd name="T67" fmla="*/ 668 h 697"/>
                <a:gd name="T68" fmla="*/ 295 w 614"/>
                <a:gd name="T69" fmla="*/ 669 h 697"/>
                <a:gd name="T70" fmla="*/ 342 w 614"/>
                <a:gd name="T71" fmla="*/ 670 h 697"/>
                <a:gd name="T72" fmla="*/ 391 w 614"/>
                <a:gd name="T73" fmla="*/ 672 h 697"/>
                <a:gd name="T74" fmla="*/ 443 w 614"/>
                <a:gd name="T75" fmla="*/ 676 h 697"/>
                <a:gd name="T76" fmla="*/ 498 w 614"/>
                <a:gd name="T77" fmla="*/ 681 h 697"/>
                <a:gd name="T78" fmla="*/ 555 w 614"/>
                <a:gd name="T79" fmla="*/ 688 h 697"/>
                <a:gd name="T80" fmla="*/ 614 w 614"/>
                <a:gd name="T81" fmla="*/ 697 h 697"/>
                <a:gd name="T82" fmla="*/ 611 w 614"/>
                <a:gd name="T83" fmla="*/ 676 h 697"/>
                <a:gd name="T84" fmla="*/ 605 w 614"/>
                <a:gd name="T85" fmla="*/ 621 h 697"/>
                <a:gd name="T86" fmla="*/ 596 w 614"/>
                <a:gd name="T87" fmla="*/ 538 h 697"/>
                <a:gd name="T88" fmla="*/ 589 w 614"/>
                <a:gd name="T89" fmla="*/ 438 h 697"/>
                <a:gd name="T90" fmla="*/ 584 w 614"/>
                <a:gd name="T91" fmla="*/ 327 h 697"/>
                <a:gd name="T92" fmla="*/ 584 w 614"/>
                <a:gd name="T93" fmla="*/ 217 h 697"/>
                <a:gd name="T94" fmla="*/ 592 w 614"/>
                <a:gd name="T95" fmla="*/ 114 h 697"/>
                <a:gd name="T96" fmla="*/ 609 w 614"/>
                <a:gd name="T97" fmla="*/ 26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49" name="Freeform 429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6 w 1014"/>
                <a:gd name="T1" fmla="*/ 523 h 693"/>
                <a:gd name="T2" fmla="*/ 0 w 1014"/>
                <a:gd name="T3" fmla="*/ 608 h 693"/>
                <a:gd name="T4" fmla="*/ 660 w 1014"/>
                <a:gd name="T5" fmla="*/ 693 h 693"/>
                <a:gd name="T6" fmla="*/ 665 w 1014"/>
                <a:gd name="T7" fmla="*/ 691 h 693"/>
                <a:gd name="T8" fmla="*/ 679 w 1014"/>
                <a:gd name="T9" fmla="*/ 683 h 693"/>
                <a:gd name="T10" fmla="*/ 700 w 1014"/>
                <a:gd name="T11" fmla="*/ 672 h 693"/>
                <a:gd name="T12" fmla="*/ 726 w 1014"/>
                <a:gd name="T13" fmla="*/ 657 h 693"/>
                <a:gd name="T14" fmla="*/ 758 w 1014"/>
                <a:gd name="T15" fmla="*/ 636 h 693"/>
                <a:gd name="T16" fmla="*/ 793 w 1014"/>
                <a:gd name="T17" fmla="*/ 611 h 693"/>
                <a:gd name="T18" fmla="*/ 829 w 1014"/>
                <a:gd name="T19" fmla="*/ 581 h 693"/>
                <a:gd name="T20" fmla="*/ 866 w 1014"/>
                <a:gd name="T21" fmla="*/ 546 h 693"/>
                <a:gd name="T22" fmla="*/ 902 w 1014"/>
                <a:gd name="T23" fmla="*/ 508 h 693"/>
                <a:gd name="T24" fmla="*/ 935 w 1014"/>
                <a:gd name="T25" fmla="*/ 465 h 693"/>
                <a:gd name="T26" fmla="*/ 964 w 1014"/>
                <a:gd name="T27" fmla="*/ 416 h 693"/>
                <a:gd name="T28" fmla="*/ 987 w 1014"/>
                <a:gd name="T29" fmla="*/ 362 h 693"/>
                <a:gd name="T30" fmla="*/ 1004 w 1014"/>
                <a:gd name="T31" fmla="*/ 305 h 693"/>
                <a:gd name="T32" fmla="*/ 1014 w 1014"/>
                <a:gd name="T33" fmla="*/ 242 h 693"/>
                <a:gd name="T34" fmla="*/ 1012 w 1014"/>
                <a:gd name="T35" fmla="*/ 175 h 693"/>
                <a:gd name="T36" fmla="*/ 1000 w 1014"/>
                <a:gd name="T37" fmla="*/ 103 h 693"/>
                <a:gd name="T38" fmla="*/ 998 w 1014"/>
                <a:gd name="T39" fmla="*/ 98 h 693"/>
                <a:gd name="T40" fmla="*/ 992 w 1014"/>
                <a:gd name="T41" fmla="*/ 87 h 693"/>
                <a:gd name="T42" fmla="*/ 981 w 1014"/>
                <a:gd name="T43" fmla="*/ 72 h 693"/>
                <a:gd name="T44" fmla="*/ 967 w 1014"/>
                <a:gd name="T45" fmla="*/ 53 h 693"/>
                <a:gd name="T46" fmla="*/ 948 w 1014"/>
                <a:gd name="T47" fmla="*/ 35 h 693"/>
                <a:gd name="T48" fmla="*/ 926 w 1014"/>
                <a:gd name="T49" fmla="*/ 19 h 693"/>
                <a:gd name="T50" fmla="*/ 900 w 1014"/>
                <a:gd name="T51" fmla="*/ 6 h 693"/>
                <a:gd name="T52" fmla="*/ 870 w 1014"/>
                <a:gd name="T53" fmla="*/ 0 h 693"/>
                <a:gd name="T54" fmla="*/ 874 w 1014"/>
                <a:gd name="T55" fmla="*/ 12 h 693"/>
                <a:gd name="T56" fmla="*/ 884 w 1014"/>
                <a:gd name="T57" fmla="*/ 41 h 693"/>
                <a:gd name="T58" fmla="*/ 896 w 1014"/>
                <a:gd name="T59" fmla="*/ 89 h 693"/>
                <a:gd name="T60" fmla="*/ 907 w 1014"/>
                <a:gd name="T61" fmla="*/ 151 h 693"/>
                <a:gd name="T62" fmla="*/ 910 w 1014"/>
                <a:gd name="T63" fmla="*/ 225 h 693"/>
                <a:gd name="T64" fmla="*/ 902 w 1014"/>
                <a:gd name="T65" fmla="*/ 307 h 693"/>
                <a:gd name="T66" fmla="*/ 878 w 1014"/>
                <a:gd name="T67" fmla="*/ 396 h 693"/>
                <a:gd name="T68" fmla="*/ 836 w 1014"/>
                <a:gd name="T69" fmla="*/ 489 h 693"/>
                <a:gd name="T70" fmla="*/ 835 w 1014"/>
                <a:gd name="T71" fmla="*/ 490 h 693"/>
                <a:gd name="T72" fmla="*/ 831 w 1014"/>
                <a:gd name="T73" fmla="*/ 493 h 693"/>
                <a:gd name="T74" fmla="*/ 825 w 1014"/>
                <a:gd name="T75" fmla="*/ 498 h 693"/>
                <a:gd name="T76" fmla="*/ 816 w 1014"/>
                <a:gd name="T77" fmla="*/ 506 h 693"/>
                <a:gd name="T78" fmla="*/ 805 w 1014"/>
                <a:gd name="T79" fmla="*/ 513 h 693"/>
                <a:gd name="T80" fmla="*/ 792 w 1014"/>
                <a:gd name="T81" fmla="*/ 521 h 693"/>
                <a:gd name="T82" fmla="*/ 775 w 1014"/>
                <a:gd name="T83" fmla="*/ 529 h 693"/>
                <a:gd name="T84" fmla="*/ 757 w 1014"/>
                <a:gd name="T85" fmla="*/ 537 h 693"/>
                <a:gd name="T86" fmla="*/ 737 w 1014"/>
                <a:gd name="T87" fmla="*/ 544 h 693"/>
                <a:gd name="T88" fmla="*/ 713 w 1014"/>
                <a:gd name="T89" fmla="*/ 552 h 693"/>
                <a:gd name="T90" fmla="*/ 688 w 1014"/>
                <a:gd name="T91" fmla="*/ 557 h 693"/>
                <a:gd name="T92" fmla="*/ 659 w 1014"/>
                <a:gd name="T93" fmla="*/ 561 h 693"/>
                <a:gd name="T94" fmla="*/ 630 w 1014"/>
                <a:gd name="T95" fmla="*/ 562 h 693"/>
                <a:gd name="T96" fmla="*/ 597 w 1014"/>
                <a:gd name="T97" fmla="*/ 561 h 693"/>
                <a:gd name="T98" fmla="*/ 562 w 1014"/>
                <a:gd name="T99" fmla="*/ 558 h 693"/>
                <a:gd name="T100" fmla="*/ 525 w 1014"/>
                <a:gd name="T101" fmla="*/ 551 h 693"/>
                <a:gd name="T102" fmla="*/ 525 w 1014"/>
                <a:gd name="T103" fmla="*/ 642 h 693"/>
                <a:gd name="T104" fmla="*/ 23 w 1014"/>
                <a:gd name="T105" fmla="*/ 590 h 693"/>
                <a:gd name="T106" fmla="*/ 6 w 1014"/>
                <a:gd name="T107" fmla="*/ 523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0" name="Freeform 430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745 w 745"/>
                <a:gd name="T1" fmla="*/ 86 h 240"/>
                <a:gd name="T2" fmla="*/ 11 w 745"/>
                <a:gd name="T3" fmla="*/ 0 h 240"/>
                <a:gd name="T4" fmla="*/ 0 w 745"/>
                <a:gd name="T5" fmla="*/ 86 h 240"/>
                <a:gd name="T6" fmla="*/ 722 w 745"/>
                <a:gd name="T7" fmla="*/ 240 h 240"/>
                <a:gd name="T8" fmla="*/ 745 w 745"/>
                <a:gd name="T9" fmla="*/ 8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1" name="Freeform 431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319 w 319"/>
                <a:gd name="T1" fmla="*/ 47 h 109"/>
                <a:gd name="T2" fmla="*/ 4 w 319"/>
                <a:gd name="T3" fmla="*/ 0 h 109"/>
                <a:gd name="T4" fmla="*/ 0 w 319"/>
                <a:gd name="T5" fmla="*/ 45 h 109"/>
                <a:gd name="T6" fmla="*/ 309 w 319"/>
                <a:gd name="T7" fmla="*/ 109 h 109"/>
                <a:gd name="T8" fmla="*/ 319 w 319"/>
                <a:gd name="T9" fmla="*/ 4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2" name="Freeform 432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213 w 213"/>
                <a:gd name="T1" fmla="*/ 37 h 81"/>
                <a:gd name="T2" fmla="*/ 0 w 213"/>
                <a:gd name="T3" fmla="*/ 0 h 81"/>
                <a:gd name="T4" fmla="*/ 2 w 213"/>
                <a:gd name="T5" fmla="*/ 39 h 81"/>
                <a:gd name="T6" fmla="*/ 206 w 213"/>
                <a:gd name="T7" fmla="*/ 81 h 81"/>
                <a:gd name="T8" fmla="*/ 213 w 213"/>
                <a:gd name="T9" fmla="*/ 3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3" name="Freeform 433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124 h 415"/>
                <a:gd name="T2" fmla="*/ 3 w 1254"/>
                <a:gd name="T3" fmla="*/ 124 h 415"/>
                <a:gd name="T4" fmla="*/ 10 w 1254"/>
                <a:gd name="T5" fmla="*/ 122 h 415"/>
                <a:gd name="T6" fmla="*/ 23 w 1254"/>
                <a:gd name="T7" fmla="*/ 120 h 415"/>
                <a:gd name="T8" fmla="*/ 40 w 1254"/>
                <a:gd name="T9" fmla="*/ 117 h 415"/>
                <a:gd name="T10" fmla="*/ 59 w 1254"/>
                <a:gd name="T11" fmla="*/ 114 h 415"/>
                <a:gd name="T12" fmla="*/ 81 w 1254"/>
                <a:gd name="T13" fmla="*/ 109 h 415"/>
                <a:gd name="T14" fmla="*/ 107 w 1254"/>
                <a:gd name="T15" fmla="*/ 103 h 415"/>
                <a:gd name="T16" fmla="*/ 133 w 1254"/>
                <a:gd name="T17" fmla="*/ 96 h 415"/>
                <a:gd name="T18" fmla="*/ 161 w 1254"/>
                <a:gd name="T19" fmla="*/ 89 h 415"/>
                <a:gd name="T20" fmla="*/ 188 w 1254"/>
                <a:gd name="T21" fmla="*/ 79 h 415"/>
                <a:gd name="T22" fmla="*/ 216 w 1254"/>
                <a:gd name="T23" fmla="*/ 69 h 415"/>
                <a:gd name="T24" fmla="*/ 243 w 1254"/>
                <a:gd name="T25" fmla="*/ 58 h 415"/>
                <a:gd name="T26" fmla="*/ 270 w 1254"/>
                <a:gd name="T27" fmla="*/ 45 h 415"/>
                <a:gd name="T28" fmla="*/ 293 w 1254"/>
                <a:gd name="T29" fmla="*/ 31 h 415"/>
                <a:gd name="T30" fmla="*/ 316 w 1254"/>
                <a:gd name="T31" fmla="*/ 16 h 415"/>
                <a:gd name="T32" fmla="*/ 334 w 1254"/>
                <a:gd name="T33" fmla="*/ 0 h 415"/>
                <a:gd name="T34" fmla="*/ 1254 w 1254"/>
                <a:gd name="T35" fmla="*/ 210 h 415"/>
                <a:gd name="T36" fmla="*/ 1252 w 1254"/>
                <a:gd name="T37" fmla="*/ 212 h 415"/>
                <a:gd name="T38" fmla="*/ 1247 w 1254"/>
                <a:gd name="T39" fmla="*/ 218 h 415"/>
                <a:gd name="T40" fmla="*/ 1239 w 1254"/>
                <a:gd name="T41" fmla="*/ 226 h 415"/>
                <a:gd name="T42" fmla="*/ 1227 w 1254"/>
                <a:gd name="T43" fmla="*/ 236 h 415"/>
                <a:gd name="T44" fmla="*/ 1213 w 1254"/>
                <a:gd name="T45" fmla="*/ 248 h 415"/>
                <a:gd name="T46" fmla="*/ 1197 w 1254"/>
                <a:gd name="T47" fmla="*/ 263 h 415"/>
                <a:gd name="T48" fmla="*/ 1180 w 1254"/>
                <a:gd name="T49" fmla="*/ 279 h 415"/>
                <a:gd name="T50" fmla="*/ 1159 w 1254"/>
                <a:gd name="T51" fmla="*/ 295 h 415"/>
                <a:gd name="T52" fmla="*/ 1138 w 1254"/>
                <a:gd name="T53" fmla="*/ 313 h 415"/>
                <a:gd name="T54" fmla="*/ 1116 w 1254"/>
                <a:gd name="T55" fmla="*/ 330 h 415"/>
                <a:gd name="T56" fmla="*/ 1092 w 1254"/>
                <a:gd name="T57" fmla="*/ 347 h 415"/>
                <a:gd name="T58" fmla="*/ 1068 w 1254"/>
                <a:gd name="T59" fmla="*/ 364 h 415"/>
                <a:gd name="T60" fmla="*/ 1043 w 1254"/>
                <a:gd name="T61" fmla="*/ 379 h 415"/>
                <a:gd name="T62" fmla="*/ 1019 w 1254"/>
                <a:gd name="T63" fmla="*/ 392 h 415"/>
                <a:gd name="T64" fmla="*/ 994 w 1254"/>
                <a:gd name="T65" fmla="*/ 405 h 415"/>
                <a:gd name="T66" fmla="*/ 971 w 1254"/>
                <a:gd name="T67" fmla="*/ 415 h 415"/>
                <a:gd name="T68" fmla="*/ 0 w 1254"/>
                <a:gd name="T69" fmla="*/ 12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4" name="Freeform 434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45 w 447"/>
                <a:gd name="T1" fmla="*/ 198 h 198"/>
                <a:gd name="T2" fmla="*/ 447 w 447"/>
                <a:gd name="T3" fmla="*/ 79 h 198"/>
                <a:gd name="T4" fmla="*/ 203 w 447"/>
                <a:gd name="T5" fmla="*/ 0 h 198"/>
                <a:gd name="T6" fmla="*/ 5 w 447"/>
                <a:gd name="T7" fmla="*/ 22 h 198"/>
                <a:gd name="T8" fmla="*/ 0 w 447"/>
                <a:gd name="T9" fmla="*/ 187 h 198"/>
                <a:gd name="T10" fmla="*/ 45 w 447"/>
                <a:gd name="T11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5" name="Freeform 435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238 w 238"/>
                <a:gd name="T1" fmla="*/ 22 h 947"/>
                <a:gd name="T2" fmla="*/ 237 w 238"/>
                <a:gd name="T3" fmla="*/ 21 h 947"/>
                <a:gd name="T4" fmla="*/ 233 w 238"/>
                <a:gd name="T5" fmla="*/ 19 h 947"/>
                <a:gd name="T6" fmla="*/ 226 w 238"/>
                <a:gd name="T7" fmla="*/ 17 h 947"/>
                <a:gd name="T8" fmla="*/ 217 w 238"/>
                <a:gd name="T9" fmla="*/ 14 h 947"/>
                <a:gd name="T10" fmla="*/ 206 w 238"/>
                <a:gd name="T11" fmla="*/ 10 h 947"/>
                <a:gd name="T12" fmla="*/ 194 w 238"/>
                <a:gd name="T13" fmla="*/ 7 h 947"/>
                <a:gd name="T14" fmla="*/ 180 w 238"/>
                <a:gd name="T15" fmla="*/ 4 h 947"/>
                <a:gd name="T16" fmla="*/ 164 w 238"/>
                <a:gd name="T17" fmla="*/ 1 h 947"/>
                <a:gd name="T18" fmla="*/ 146 w 238"/>
                <a:gd name="T19" fmla="*/ 0 h 947"/>
                <a:gd name="T20" fmla="*/ 127 w 238"/>
                <a:gd name="T21" fmla="*/ 0 h 947"/>
                <a:gd name="T22" fmla="*/ 108 w 238"/>
                <a:gd name="T23" fmla="*/ 2 h 947"/>
                <a:gd name="T24" fmla="*/ 87 w 238"/>
                <a:gd name="T25" fmla="*/ 5 h 947"/>
                <a:gd name="T26" fmla="*/ 66 w 238"/>
                <a:gd name="T27" fmla="*/ 11 h 947"/>
                <a:gd name="T28" fmla="*/ 44 w 238"/>
                <a:gd name="T29" fmla="*/ 19 h 947"/>
                <a:gd name="T30" fmla="*/ 22 w 238"/>
                <a:gd name="T31" fmla="*/ 30 h 947"/>
                <a:gd name="T32" fmla="*/ 0 w 238"/>
                <a:gd name="T33" fmla="*/ 45 h 947"/>
                <a:gd name="T34" fmla="*/ 0 w 238"/>
                <a:gd name="T35" fmla="*/ 947 h 947"/>
                <a:gd name="T36" fmla="*/ 1 w 238"/>
                <a:gd name="T37" fmla="*/ 947 h 947"/>
                <a:gd name="T38" fmla="*/ 6 w 238"/>
                <a:gd name="T39" fmla="*/ 947 h 947"/>
                <a:gd name="T40" fmla="*/ 13 w 238"/>
                <a:gd name="T41" fmla="*/ 946 h 947"/>
                <a:gd name="T42" fmla="*/ 22 w 238"/>
                <a:gd name="T43" fmla="*/ 945 h 947"/>
                <a:gd name="T44" fmla="*/ 33 w 238"/>
                <a:gd name="T45" fmla="*/ 943 h 947"/>
                <a:gd name="T46" fmla="*/ 47 w 238"/>
                <a:gd name="T47" fmla="*/ 941 h 947"/>
                <a:gd name="T48" fmla="*/ 62 w 238"/>
                <a:gd name="T49" fmla="*/ 938 h 947"/>
                <a:gd name="T50" fmla="*/ 78 w 238"/>
                <a:gd name="T51" fmla="*/ 934 h 947"/>
                <a:gd name="T52" fmla="*/ 96 w 238"/>
                <a:gd name="T53" fmla="*/ 928 h 947"/>
                <a:gd name="T54" fmla="*/ 115 w 238"/>
                <a:gd name="T55" fmla="*/ 922 h 947"/>
                <a:gd name="T56" fmla="*/ 135 w 238"/>
                <a:gd name="T57" fmla="*/ 915 h 947"/>
                <a:gd name="T58" fmla="*/ 155 w 238"/>
                <a:gd name="T59" fmla="*/ 906 h 947"/>
                <a:gd name="T60" fmla="*/ 176 w 238"/>
                <a:gd name="T61" fmla="*/ 896 h 947"/>
                <a:gd name="T62" fmla="*/ 197 w 238"/>
                <a:gd name="T63" fmla="*/ 884 h 947"/>
                <a:gd name="T64" fmla="*/ 217 w 238"/>
                <a:gd name="T65" fmla="*/ 871 h 947"/>
                <a:gd name="T66" fmla="*/ 238 w 238"/>
                <a:gd name="T67" fmla="*/ 856 h 947"/>
                <a:gd name="T68" fmla="*/ 238 w 238"/>
                <a:gd name="T69" fmla="*/ 22 h 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6" name="Freeform 436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203 w 203"/>
                <a:gd name="T1" fmla="*/ 18 h 799"/>
                <a:gd name="T2" fmla="*/ 202 w 203"/>
                <a:gd name="T3" fmla="*/ 17 h 799"/>
                <a:gd name="T4" fmla="*/ 199 w 203"/>
                <a:gd name="T5" fmla="*/ 16 h 799"/>
                <a:gd name="T6" fmla="*/ 193 w 203"/>
                <a:gd name="T7" fmla="*/ 14 h 799"/>
                <a:gd name="T8" fmla="*/ 186 w 203"/>
                <a:gd name="T9" fmla="*/ 11 h 799"/>
                <a:gd name="T10" fmla="*/ 177 w 203"/>
                <a:gd name="T11" fmla="*/ 8 h 799"/>
                <a:gd name="T12" fmla="*/ 166 w 203"/>
                <a:gd name="T13" fmla="*/ 5 h 799"/>
                <a:gd name="T14" fmla="*/ 153 w 203"/>
                <a:gd name="T15" fmla="*/ 3 h 799"/>
                <a:gd name="T16" fmla="*/ 140 w 203"/>
                <a:gd name="T17" fmla="*/ 1 h 799"/>
                <a:gd name="T18" fmla="*/ 125 w 203"/>
                <a:gd name="T19" fmla="*/ 0 h 799"/>
                <a:gd name="T20" fmla="*/ 109 w 203"/>
                <a:gd name="T21" fmla="*/ 0 h 799"/>
                <a:gd name="T22" fmla="*/ 92 w 203"/>
                <a:gd name="T23" fmla="*/ 1 h 799"/>
                <a:gd name="T24" fmla="*/ 74 w 203"/>
                <a:gd name="T25" fmla="*/ 4 h 799"/>
                <a:gd name="T26" fmla="*/ 57 w 203"/>
                <a:gd name="T27" fmla="*/ 9 h 799"/>
                <a:gd name="T28" fmla="*/ 37 w 203"/>
                <a:gd name="T29" fmla="*/ 16 h 799"/>
                <a:gd name="T30" fmla="*/ 19 w 203"/>
                <a:gd name="T31" fmla="*/ 26 h 799"/>
                <a:gd name="T32" fmla="*/ 0 w 203"/>
                <a:gd name="T33" fmla="*/ 38 h 799"/>
                <a:gd name="T34" fmla="*/ 0 w 203"/>
                <a:gd name="T35" fmla="*/ 799 h 799"/>
                <a:gd name="T36" fmla="*/ 1 w 203"/>
                <a:gd name="T37" fmla="*/ 799 h 799"/>
                <a:gd name="T38" fmla="*/ 5 w 203"/>
                <a:gd name="T39" fmla="*/ 799 h 799"/>
                <a:gd name="T40" fmla="*/ 11 w 203"/>
                <a:gd name="T41" fmla="*/ 798 h 799"/>
                <a:gd name="T42" fmla="*/ 19 w 203"/>
                <a:gd name="T43" fmla="*/ 797 h 799"/>
                <a:gd name="T44" fmla="*/ 28 w 203"/>
                <a:gd name="T45" fmla="*/ 796 h 799"/>
                <a:gd name="T46" fmla="*/ 41 w 203"/>
                <a:gd name="T47" fmla="*/ 794 h 799"/>
                <a:gd name="T48" fmla="*/ 53 w 203"/>
                <a:gd name="T49" fmla="*/ 791 h 799"/>
                <a:gd name="T50" fmla="*/ 67 w 203"/>
                <a:gd name="T51" fmla="*/ 786 h 799"/>
                <a:gd name="T52" fmla="*/ 82 w 203"/>
                <a:gd name="T53" fmla="*/ 782 h 799"/>
                <a:gd name="T54" fmla="*/ 99 w 203"/>
                <a:gd name="T55" fmla="*/ 777 h 799"/>
                <a:gd name="T56" fmla="*/ 116 w 203"/>
                <a:gd name="T57" fmla="*/ 771 h 799"/>
                <a:gd name="T58" fmla="*/ 133 w 203"/>
                <a:gd name="T59" fmla="*/ 763 h 799"/>
                <a:gd name="T60" fmla="*/ 150 w 203"/>
                <a:gd name="T61" fmla="*/ 755 h 799"/>
                <a:gd name="T62" fmla="*/ 169 w 203"/>
                <a:gd name="T63" fmla="*/ 745 h 799"/>
                <a:gd name="T64" fmla="*/ 186 w 203"/>
                <a:gd name="T65" fmla="*/ 733 h 799"/>
                <a:gd name="T66" fmla="*/ 203 w 203"/>
                <a:gd name="T67" fmla="*/ 720 h 799"/>
                <a:gd name="T68" fmla="*/ 203 w 203"/>
                <a:gd name="T69" fmla="*/ 18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7" name="Freeform 437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171 w 171"/>
                <a:gd name="T1" fmla="*/ 15 h 650"/>
                <a:gd name="T2" fmla="*/ 170 w 171"/>
                <a:gd name="T3" fmla="*/ 15 h 650"/>
                <a:gd name="T4" fmla="*/ 167 w 171"/>
                <a:gd name="T5" fmla="*/ 13 h 650"/>
                <a:gd name="T6" fmla="*/ 163 w 171"/>
                <a:gd name="T7" fmla="*/ 11 h 650"/>
                <a:gd name="T8" fmla="*/ 157 w 171"/>
                <a:gd name="T9" fmla="*/ 9 h 650"/>
                <a:gd name="T10" fmla="*/ 149 w 171"/>
                <a:gd name="T11" fmla="*/ 7 h 650"/>
                <a:gd name="T12" fmla="*/ 139 w 171"/>
                <a:gd name="T13" fmla="*/ 4 h 650"/>
                <a:gd name="T14" fmla="*/ 129 w 171"/>
                <a:gd name="T15" fmla="*/ 2 h 650"/>
                <a:gd name="T16" fmla="*/ 118 w 171"/>
                <a:gd name="T17" fmla="*/ 0 h 650"/>
                <a:gd name="T18" fmla="*/ 105 w 171"/>
                <a:gd name="T19" fmla="*/ 0 h 650"/>
                <a:gd name="T20" fmla="*/ 92 w 171"/>
                <a:gd name="T21" fmla="*/ 0 h 650"/>
                <a:gd name="T22" fmla="*/ 77 w 171"/>
                <a:gd name="T23" fmla="*/ 1 h 650"/>
                <a:gd name="T24" fmla="*/ 63 w 171"/>
                <a:gd name="T25" fmla="*/ 3 h 650"/>
                <a:gd name="T26" fmla="*/ 48 w 171"/>
                <a:gd name="T27" fmla="*/ 7 h 650"/>
                <a:gd name="T28" fmla="*/ 31 w 171"/>
                <a:gd name="T29" fmla="*/ 13 h 650"/>
                <a:gd name="T30" fmla="*/ 16 w 171"/>
                <a:gd name="T31" fmla="*/ 22 h 650"/>
                <a:gd name="T32" fmla="*/ 0 w 171"/>
                <a:gd name="T33" fmla="*/ 32 h 650"/>
                <a:gd name="T34" fmla="*/ 0 w 171"/>
                <a:gd name="T35" fmla="*/ 650 h 650"/>
                <a:gd name="T36" fmla="*/ 1 w 171"/>
                <a:gd name="T37" fmla="*/ 650 h 650"/>
                <a:gd name="T38" fmla="*/ 4 w 171"/>
                <a:gd name="T39" fmla="*/ 650 h 650"/>
                <a:gd name="T40" fmla="*/ 9 w 171"/>
                <a:gd name="T41" fmla="*/ 649 h 650"/>
                <a:gd name="T42" fmla="*/ 16 w 171"/>
                <a:gd name="T43" fmla="*/ 648 h 650"/>
                <a:gd name="T44" fmla="*/ 24 w 171"/>
                <a:gd name="T45" fmla="*/ 647 h 650"/>
                <a:gd name="T46" fmla="*/ 34 w 171"/>
                <a:gd name="T47" fmla="*/ 645 h 650"/>
                <a:gd name="T48" fmla="*/ 45 w 171"/>
                <a:gd name="T49" fmla="*/ 642 h 650"/>
                <a:gd name="T50" fmla="*/ 57 w 171"/>
                <a:gd name="T51" fmla="*/ 640 h 650"/>
                <a:gd name="T52" fmla="*/ 69 w 171"/>
                <a:gd name="T53" fmla="*/ 636 h 650"/>
                <a:gd name="T54" fmla="*/ 82 w 171"/>
                <a:gd name="T55" fmla="*/ 632 h 650"/>
                <a:gd name="T56" fmla="*/ 97 w 171"/>
                <a:gd name="T57" fmla="*/ 627 h 650"/>
                <a:gd name="T58" fmla="*/ 112 w 171"/>
                <a:gd name="T59" fmla="*/ 621 h 650"/>
                <a:gd name="T60" fmla="*/ 126 w 171"/>
                <a:gd name="T61" fmla="*/ 614 h 650"/>
                <a:gd name="T62" fmla="*/ 141 w 171"/>
                <a:gd name="T63" fmla="*/ 606 h 650"/>
                <a:gd name="T64" fmla="*/ 157 w 171"/>
                <a:gd name="T65" fmla="*/ 595 h 650"/>
                <a:gd name="T66" fmla="*/ 171 w 171"/>
                <a:gd name="T67" fmla="*/ 585 h 650"/>
                <a:gd name="T68" fmla="*/ 171 w 171"/>
                <a:gd name="T69" fmla="*/ 15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8" name="Freeform 438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138 w 138"/>
                <a:gd name="T1" fmla="*/ 14 h 502"/>
                <a:gd name="T2" fmla="*/ 135 w 138"/>
                <a:gd name="T3" fmla="*/ 13 h 502"/>
                <a:gd name="T4" fmla="*/ 126 w 138"/>
                <a:gd name="T5" fmla="*/ 8 h 502"/>
                <a:gd name="T6" fmla="*/ 113 w 138"/>
                <a:gd name="T7" fmla="*/ 4 h 502"/>
                <a:gd name="T8" fmla="*/ 96 w 138"/>
                <a:gd name="T9" fmla="*/ 1 h 502"/>
                <a:gd name="T10" fmla="*/ 74 w 138"/>
                <a:gd name="T11" fmla="*/ 0 h 502"/>
                <a:gd name="T12" fmla="*/ 51 w 138"/>
                <a:gd name="T13" fmla="*/ 3 h 502"/>
                <a:gd name="T14" fmla="*/ 25 w 138"/>
                <a:gd name="T15" fmla="*/ 12 h 502"/>
                <a:gd name="T16" fmla="*/ 0 w 138"/>
                <a:gd name="T17" fmla="*/ 26 h 502"/>
                <a:gd name="T18" fmla="*/ 0 w 138"/>
                <a:gd name="T19" fmla="*/ 502 h 502"/>
                <a:gd name="T20" fmla="*/ 3 w 138"/>
                <a:gd name="T21" fmla="*/ 502 h 502"/>
                <a:gd name="T22" fmla="*/ 13 w 138"/>
                <a:gd name="T23" fmla="*/ 501 h 502"/>
                <a:gd name="T24" fmla="*/ 28 w 138"/>
                <a:gd name="T25" fmla="*/ 499 h 502"/>
                <a:gd name="T26" fmla="*/ 46 w 138"/>
                <a:gd name="T27" fmla="*/ 494 h 502"/>
                <a:gd name="T28" fmla="*/ 67 w 138"/>
                <a:gd name="T29" fmla="*/ 488 h 502"/>
                <a:gd name="T30" fmla="*/ 91 w 138"/>
                <a:gd name="T31" fmla="*/ 479 h 502"/>
                <a:gd name="T32" fmla="*/ 114 w 138"/>
                <a:gd name="T33" fmla="*/ 467 h 502"/>
                <a:gd name="T34" fmla="*/ 138 w 138"/>
                <a:gd name="T35" fmla="*/ 450 h 502"/>
                <a:gd name="T36" fmla="*/ 138 w 138"/>
                <a:gd name="T37" fmla="*/ 14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9" name="Freeform 439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104 w 104"/>
                <a:gd name="T1" fmla="*/ 10 h 353"/>
                <a:gd name="T2" fmla="*/ 102 w 104"/>
                <a:gd name="T3" fmla="*/ 9 h 353"/>
                <a:gd name="T4" fmla="*/ 95 w 104"/>
                <a:gd name="T5" fmla="*/ 6 h 353"/>
                <a:gd name="T6" fmla="*/ 85 w 104"/>
                <a:gd name="T7" fmla="*/ 3 h 353"/>
                <a:gd name="T8" fmla="*/ 71 w 104"/>
                <a:gd name="T9" fmla="*/ 0 h 353"/>
                <a:gd name="T10" fmla="*/ 56 w 104"/>
                <a:gd name="T11" fmla="*/ 0 h 353"/>
                <a:gd name="T12" fmla="*/ 38 w 104"/>
                <a:gd name="T13" fmla="*/ 3 h 353"/>
                <a:gd name="T14" fmla="*/ 19 w 104"/>
                <a:gd name="T15" fmla="*/ 9 h 353"/>
                <a:gd name="T16" fmla="*/ 0 w 104"/>
                <a:gd name="T17" fmla="*/ 20 h 353"/>
                <a:gd name="T18" fmla="*/ 0 w 104"/>
                <a:gd name="T19" fmla="*/ 353 h 353"/>
                <a:gd name="T20" fmla="*/ 2 w 104"/>
                <a:gd name="T21" fmla="*/ 353 h 353"/>
                <a:gd name="T22" fmla="*/ 9 w 104"/>
                <a:gd name="T23" fmla="*/ 352 h 353"/>
                <a:gd name="T24" fmla="*/ 21 w 104"/>
                <a:gd name="T25" fmla="*/ 350 h 353"/>
                <a:gd name="T26" fmla="*/ 35 w 104"/>
                <a:gd name="T27" fmla="*/ 347 h 353"/>
                <a:gd name="T28" fmla="*/ 51 w 104"/>
                <a:gd name="T29" fmla="*/ 343 h 353"/>
                <a:gd name="T30" fmla="*/ 68 w 104"/>
                <a:gd name="T31" fmla="*/ 336 h 353"/>
                <a:gd name="T32" fmla="*/ 86 w 104"/>
                <a:gd name="T33" fmla="*/ 326 h 353"/>
                <a:gd name="T34" fmla="*/ 104 w 104"/>
                <a:gd name="T35" fmla="*/ 313 h 353"/>
                <a:gd name="T36" fmla="*/ 104 w 104"/>
                <a:gd name="T37" fmla="*/ 1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0" name="Freeform 440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72 w 72"/>
                <a:gd name="T1" fmla="*/ 6 h 204"/>
                <a:gd name="T2" fmla="*/ 69 w 72"/>
                <a:gd name="T3" fmla="*/ 5 h 204"/>
                <a:gd name="T4" fmla="*/ 65 w 72"/>
                <a:gd name="T5" fmla="*/ 4 h 204"/>
                <a:gd name="T6" fmla="*/ 58 w 72"/>
                <a:gd name="T7" fmla="*/ 2 h 204"/>
                <a:gd name="T8" fmla="*/ 49 w 72"/>
                <a:gd name="T9" fmla="*/ 0 h 204"/>
                <a:gd name="T10" fmla="*/ 39 w 72"/>
                <a:gd name="T11" fmla="*/ 0 h 204"/>
                <a:gd name="T12" fmla="*/ 27 w 72"/>
                <a:gd name="T13" fmla="*/ 1 h 204"/>
                <a:gd name="T14" fmla="*/ 13 w 72"/>
                <a:gd name="T15" fmla="*/ 6 h 204"/>
                <a:gd name="T16" fmla="*/ 0 w 72"/>
                <a:gd name="T17" fmla="*/ 13 h 204"/>
                <a:gd name="T18" fmla="*/ 0 w 72"/>
                <a:gd name="T19" fmla="*/ 204 h 204"/>
                <a:gd name="T20" fmla="*/ 2 w 72"/>
                <a:gd name="T21" fmla="*/ 204 h 204"/>
                <a:gd name="T22" fmla="*/ 6 w 72"/>
                <a:gd name="T23" fmla="*/ 203 h 204"/>
                <a:gd name="T24" fmla="*/ 15 w 72"/>
                <a:gd name="T25" fmla="*/ 202 h 204"/>
                <a:gd name="T26" fmla="*/ 24 w 72"/>
                <a:gd name="T27" fmla="*/ 200 h 204"/>
                <a:gd name="T28" fmla="*/ 35 w 72"/>
                <a:gd name="T29" fmla="*/ 197 h 204"/>
                <a:gd name="T30" fmla="*/ 47 w 72"/>
                <a:gd name="T31" fmla="*/ 192 h 204"/>
                <a:gd name="T32" fmla="*/ 59 w 72"/>
                <a:gd name="T33" fmla="*/ 185 h 204"/>
                <a:gd name="T34" fmla="*/ 72 w 72"/>
                <a:gd name="T35" fmla="*/ 177 h 204"/>
                <a:gd name="T36" fmla="*/ 72 w 72"/>
                <a:gd name="T37" fmla="*/ 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1" name="Freeform 441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52 w 104"/>
                <a:gd name="T1" fmla="*/ 104 h 104"/>
                <a:gd name="T2" fmla="*/ 62 w 104"/>
                <a:gd name="T3" fmla="*/ 103 h 104"/>
                <a:gd name="T4" fmla="*/ 73 w 104"/>
                <a:gd name="T5" fmla="*/ 100 h 104"/>
                <a:gd name="T6" fmla="*/ 81 w 104"/>
                <a:gd name="T7" fmla="*/ 95 h 104"/>
                <a:gd name="T8" fmla="*/ 89 w 104"/>
                <a:gd name="T9" fmla="*/ 89 h 104"/>
                <a:gd name="T10" fmla="*/ 95 w 104"/>
                <a:gd name="T11" fmla="*/ 81 h 104"/>
                <a:gd name="T12" fmla="*/ 100 w 104"/>
                <a:gd name="T13" fmla="*/ 72 h 104"/>
                <a:gd name="T14" fmla="*/ 103 w 104"/>
                <a:gd name="T15" fmla="*/ 62 h 104"/>
                <a:gd name="T16" fmla="*/ 104 w 104"/>
                <a:gd name="T17" fmla="*/ 52 h 104"/>
                <a:gd name="T18" fmla="*/ 103 w 104"/>
                <a:gd name="T19" fmla="*/ 41 h 104"/>
                <a:gd name="T20" fmla="*/ 100 w 104"/>
                <a:gd name="T21" fmla="*/ 31 h 104"/>
                <a:gd name="T22" fmla="*/ 95 w 104"/>
                <a:gd name="T23" fmla="*/ 22 h 104"/>
                <a:gd name="T24" fmla="*/ 89 w 104"/>
                <a:gd name="T25" fmla="*/ 15 h 104"/>
                <a:gd name="T26" fmla="*/ 81 w 104"/>
                <a:gd name="T27" fmla="*/ 8 h 104"/>
                <a:gd name="T28" fmla="*/ 73 w 104"/>
                <a:gd name="T29" fmla="*/ 4 h 104"/>
                <a:gd name="T30" fmla="*/ 62 w 104"/>
                <a:gd name="T31" fmla="*/ 1 h 104"/>
                <a:gd name="T32" fmla="*/ 52 w 104"/>
                <a:gd name="T33" fmla="*/ 0 h 104"/>
                <a:gd name="T34" fmla="*/ 42 w 104"/>
                <a:gd name="T35" fmla="*/ 1 h 104"/>
                <a:gd name="T36" fmla="*/ 32 w 104"/>
                <a:gd name="T37" fmla="*/ 4 h 104"/>
                <a:gd name="T38" fmla="*/ 24 w 104"/>
                <a:gd name="T39" fmla="*/ 8 h 104"/>
                <a:gd name="T40" fmla="*/ 16 w 104"/>
                <a:gd name="T41" fmla="*/ 15 h 104"/>
                <a:gd name="T42" fmla="*/ 9 w 104"/>
                <a:gd name="T43" fmla="*/ 22 h 104"/>
                <a:gd name="T44" fmla="*/ 4 w 104"/>
                <a:gd name="T45" fmla="*/ 31 h 104"/>
                <a:gd name="T46" fmla="*/ 1 w 104"/>
                <a:gd name="T47" fmla="*/ 41 h 104"/>
                <a:gd name="T48" fmla="*/ 0 w 104"/>
                <a:gd name="T49" fmla="*/ 52 h 104"/>
                <a:gd name="T50" fmla="*/ 1 w 104"/>
                <a:gd name="T51" fmla="*/ 62 h 104"/>
                <a:gd name="T52" fmla="*/ 4 w 104"/>
                <a:gd name="T53" fmla="*/ 72 h 104"/>
                <a:gd name="T54" fmla="*/ 9 w 104"/>
                <a:gd name="T55" fmla="*/ 81 h 104"/>
                <a:gd name="T56" fmla="*/ 16 w 104"/>
                <a:gd name="T57" fmla="*/ 89 h 104"/>
                <a:gd name="T58" fmla="*/ 24 w 104"/>
                <a:gd name="T59" fmla="*/ 95 h 104"/>
                <a:gd name="T60" fmla="*/ 32 w 104"/>
                <a:gd name="T61" fmla="*/ 100 h 104"/>
                <a:gd name="T62" fmla="*/ 42 w 104"/>
                <a:gd name="T63" fmla="*/ 103 h 104"/>
                <a:gd name="T64" fmla="*/ 52 w 104"/>
                <a:gd name="T6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2" name="Freeform 442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25 w 52"/>
                <a:gd name="T1" fmla="*/ 52 h 52"/>
                <a:gd name="T2" fmla="*/ 35 w 52"/>
                <a:gd name="T3" fmla="*/ 50 h 52"/>
                <a:gd name="T4" fmla="*/ 44 w 52"/>
                <a:gd name="T5" fmla="*/ 44 h 52"/>
                <a:gd name="T6" fmla="*/ 50 w 52"/>
                <a:gd name="T7" fmla="*/ 36 h 52"/>
                <a:gd name="T8" fmla="*/ 52 w 52"/>
                <a:gd name="T9" fmla="*/ 25 h 52"/>
                <a:gd name="T10" fmla="*/ 50 w 52"/>
                <a:gd name="T11" fmla="*/ 15 h 52"/>
                <a:gd name="T12" fmla="*/ 44 w 52"/>
                <a:gd name="T13" fmla="*/ 7 h 52"/>
                <a:gd name="T14" fmla="*/ 35 w 52"/>
                <a:gd name="T15" fmla="*/ 2 h 52"/>
                <a:gd name="T16" fmla="*/ 25 w 52"/>
                <a:gd name="T17" fmla="*/ 0 h 52"/>
                <a:gd name="T18" fmla="*/ 15 w 52"/>
                <a:gd name="T19" fmla="*/ 2 h 52"/>
                <a:gd name="T20" fmla="*/ 7 w 52"/>
                <a:gd name="T21" fmla="*/ 7 h 52"/>
                <a:gd name="T22" fmla="*/ 2 w 52"/>
                <a:gd name="T23" fmla="*/ 15 h 52"/>
                <a:gd name="T24" fmla="*/ 0 w 52"/>
                <a:gd name="T25" fmla="*/ 25 h 52"/>
                <a:gd name="T26" fmla="*/ 2 w 52"/>
                <a:gd name="T27" fmla="*/ 36 h 52"/>
                <a:gd name="T28" fmla="*/ 7 w 52"/>
                <a:gd name="T29" fmla="*/ 44 h 52"/>
                <a:gd name="T30" fmla="*/ 15 w 52"/>
                <a:gd name="T31" fmla="*/ 50 h 52"/>
                <a:gd name="T32" fmla="*/ 25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3" name="Freeform 443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27 w 52"/>
                <a:gd name="T1" fmla="*/ 52 h 52"/>
                <a:gd name="T2" fmla="*/ 37 w 52"/>
                <a:gd name="T3" fmla="*/ 50 h 52"/>
                <a:gd name="T4" fmla="*/ 45 w 52"/>
                <a:gd name="T5" fmla="*/ 45 h 52"/>
                <a:gd name="T6" fmla="*/ 50 w 52"/>
                <a:gd name="T7" fmla="*/ 37 h 52"/>
                <a:gd name="T8" fmla="*/ 52 w 52"/>
                <a:gd name="T9" fmla="*/ 26 h 52"/>
                <a:gd name="T10" fmla="*/ 50 w 52"/>
                <a:gd name="T11" fmla="*/ 16 h 52"/>
                <a:gd name="T12" fmla="*/ 45 w 52"/>
                <a:gd name="T13" fmla="*/ 8 h 52"/>
                <a:gd name="T14" fmla="*/ 37 w 52"/>
                <a:gd name="T15" fmla="*/ 2 h 52"/>
                <a:gd name="T16" fmla="*/ 27 w 52"/>
                <a:gd name="T17" fmla="*/ 0 h 52"/>
                <a:gd name="T18" fmla="*/ 17 w 52"/>
                <a:gd name="T19" fmla="*/ 2 h 52"/>
                <a:gd name="T20" fmla="*/ 8 w 52"/>
                <a:gd name="T21" fmla="*/ 8 h 52"/>
                <a:gd name="T22" fmla="*/ 2 w 52"/>
                <a:gd name="T23" fmla="*/ 16 h 52"/>
                <a:gd name="T24" fmla="*/ 0 w 52"/>
                <a:gd name="T25" fmla="*/ 26 h 52"/>
                <a:gd name="T26" fmla="*/ 2 w 52"/>
                <a:gd name="T27" fmla="*/ 37 h 52"/>
                <a:gd name="T28" fmla="*/ 8 w 52"/>
                <a:gd name="T29" fmla="*/ 45 h 52"/>
                <a:gd name="T30" fmla="*/ 17 w 52"/>
                <a:gd name="T31" fmla="*/ 50 h 52"/>
                <a:gd name="T32" fmla="*/ 27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4" name="Freeform 444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46 w 148"/>
                <a:gd name="T1" fmla="*/ 14 h 712"/>
                <a:gd name="T2" fmla="*/ 42 w 148"/>
                <a:gd name="T3" fmla="*/ 29 h 712"/>
                <a:gd name="T4" fmla="*/ 32 w 148"/>
                <a:gd name="T5" fmla="*/ 68 h 712"/>
                <a:gd name="T6" fmla="*/ 18 w 148"/>
                <a:gd name="T7" fmla="*/ 132 h 712"/>
                <a:gd name="T8" fmla="*/ 7 w 148"/>
                <a:gd name="T9" fmla="*/ 217 h 712"/>
                <a:gd name="T10" fmla="*/ 0 w 148"/>
                <a:gd name="T11" fmla="*/ 319 h 712"/>
                <a:gd name="T12" fmla="*/ 1 w 148"/>
                <a:gd name="T13" fmla="*/ 438 h 712"/>
                <a:gd name="T14" fmla="*/ 13 w 148"/>
                <a:gd name="T15" fmla="*/ 570 h 712"/>
                <a:gd name="T16" fmla="*/ 41 w 148"/>
                <a:gd name="T17" fmla="*/ 712 h 712"/>
                <a:gd name="T18" fmla="*/ 143 w 148"/>
                <a:gd name="T19" fmla="*/ 707 h 712"/>
                <a:gd name="T20" fmla="*/ 139 w 148"/>
                <a:gd name="T21" fmla="*/ 685 h 712"/>
                <a:gd name="T22" fmla="*/ 128 w 148"/>
                <a:gd name="T23" fmla="*/ 628 h 712"/>
                <a:gd name="T24" fmla="*/ 116 w 148"/>
                <a:gd name="T25" fmla="*/ 543 h 712"/>
                <a:gd name="T26" fmla="*/ 105 w 148"/>
                <a:gd name="T27" fmla="*/ 439 h 712"/>
                <a:gd name="T28" fmla="*/ 99 w 148"/>
                <a:gd name="T29" fmla="*/ 324 h 712"/>
                <a:gd name="T30" fmla="*/ 102 w 148"/>
                <a:gd name="T31" fmla="*/ 209 h 712"/>
                <a:gd name="T32" fmla="*/ 117 w 148"/>
                <a:gd name="T33" fmla="*/ 100 h 712"/>
                <a:gd name="T34" fmla="*/ 148 w 148"/>
                <a:gd name="T35" fmla="*/ 8 h 712"/>
                <a:gd name="T36" fmla="*/ 148 w 148"/>
                <a:gd name="T37" fmla="*/ 7 h 712"/>
                <a:gd name="T38" fmla="*/ 148 w 148"/>
                <a:gd name="T39" fmla="*/ 5 h 712"/>
                <a:gd name="T40" fmla="*/ 146 w 148"/>
                <a:gd name="T41" fmla="*/ 3 h 712"/>
                <a:gd name="T42" fmla="*/ 140 w 148"/>
                <a:gd name="T43" fmla="*/ 0 h 712"/>
                <a:gd name="T44" fmla="*/ 127 w 148"/>
                <a:gd name="T45" fmla="*/ 0 h 712"/>
                <a:gd name="T46" fmla="*/ 109 w 148"/>
                <a:gd name="T47" fmla="*/ 1 h 712"/>
                <a:gd name="T48" fmla="*/ 83 w 148"/>
                <a:gd name="T49" fmla="*/ 6 h 712"/>
                <a:gd name="T50" fmla="*/ 46 w 148"/>
                <a:gd name="T51" fmla="*/ 1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5" name="Freeform 445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201 w 201"/>
                <a:gd name="T1" fmla="*/ 5 h 795"/>
                <a:gd name="T2" fmla="*/ 196 w 201"/>
                <a:gd name="T3" fmla="*/ 10 h 795"/>
                <a:gd name="T4" fmla="*/ 183 w 201"/>
                <a:gd name="T5" fmla="*/ 31 h 795"/>
                <a:gd name="T6" fmla="*/ 165 w 201"/>
                <a:gd name="T7" fmla="*/ 73 h 795"/>
                <a:gd name="T8" fmla="*/ 148 w 201"/>
                <a:gd name="T9" fmla="*/ 140 h 795"/>
                <a:gd name="T10" fmla="*/ 134 w 201"/>
                <a:gd name="T11" fmla="*/ 240 h 795"/>
                <a:gd name="T12" fmla="*/ 127 w 201"/>
                <a:gd name="T13" fmla="*/ 379 h 795"/>
                <a:gd name="T14" fmla="*/ 131 w 201"/>
                <a:gd name="T15" fmla="*/ 561 h 795"/>
                <a:gd name="T16" fmla="*/ 150 w 201"/>
                <a:gd name="T17" fmla="*/ 795 h 795"/>
                <a:gd name="T18" fmla="*/ 37 w 201"/>
                <a:gd name="T19" fmla="*/ 795 h 795"/>
                <a:gd name="T20" fmla="*/ 33 w 201"/>
                <a:gd name="T21" fmla="*/ 771 h 795"/>
                <a:gd name="T22" fmla="*/ 24 w 201"/>
                <a:gd name="T23" fmla="*/ 707 h 795"/>
                <a:gd name="T24" fmla="*/ 13 w 201"/>
                <a:gd name="T25" fmla="*/ 611 h 795"/>
                <a:gd name="T26" fmla="*/ 3 w 201"/>
                <a:gd name="T27" fmla="*/ 493 h 795"/>
                <a:gd name="T28" fmla="*/ 0 w 201"/>
                <a:gd name="T29" fmla="*/ 363 h 795"/>
                <a:gd name="T30" fmla="*/ 7 w 201"/>
                <a:gd name="T31" fmla="*/ 231 h 795"/>
                <a:gd name="T32" fmla="*/ 28 w 201"/>
                <a:gd name="T33" fmla="*/ 107 h 795"/>
                <a:gd name="T34" fmla="*/ 66 w 201"/>
                <a:gd name="T35" fmla="*/ 0 h 795"/>
                <a:gd name="T36" fmla="*/ 201 w 201"/>
                <a:gd name="T37" fmla="*/ 5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6" name="Freeform 446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41 w 129"/>
                <a:gd name="T1" fmla="*/ 12 h 622"/>
                <a:gd name="T2" fmla="*/ 37 w 129"/>
                <a:gd name="T3" fmla="*/ 24 h 622"/>
                <a:gd name="T4" fmla="*/ 29 w 129"/>
                <a:gd name="T5" fmla="*/ 59 h 622"/>
                <a:gd name="T6" fmla="*/ 18 w 129"/>
                <a:gd name="T7" fmla="*/ 115 h 622"/>
                <a:gd name="T8" fmla="*/ 6 w 129"/>
                <a:gd name="T9" fmla="*/ 189 h 622"/>
                <a:gd name="T10" fmla="*/ 0 w 129"/>
                <a:gd name="T11" fmla="*/ 279 h 622"/>
                <a:gd name="T12" fmla="*/ 1 w 129"/>
                <a:gd name="T13" fmla="*/ 382 h 622"/>
                <a:gd name="T14" fmla="*/ 11 w 129"/>
                <a:gd name="T15" fmla="*/ 497 h 622"/>
                <a:gd name="T16" fmla="*/ 36 w 129"/>
                <a:gd name="T17" fmla="*/ 622 h 622"/>
                <a:gd name="T18" fmla="*/ 124 w 129"/>
                <a:gd name="T19" fmla="*/ 617 h 622"/>
                <a:gd name="T20" fmla="*/ 120 w 129"/>
                <a:gd name="T21" fmla="*/ 598 h 622"/>
                <a:gd name="T22" fmla="*/ 112 w 129"/>
                <a:gd name="T23" fmla="*/ 548 h 622"/>
                <a:gd name="T24" fmla="*/ 101 w 129"/>
                <a:gd name="T25" fmla="*/ 473 h 622"/>
                <a:gd name="T26" fmla="*/ 92 w 129"/>
                <a:gd name="T27" fmla="*/ 382 h 622"/>
                <a:gd name="T28" fmla="*/ 87 w 129"/>
                <a:gd name="T29" fmla="*/ 282 h 622"/>
                <a:gd name="T30" fmla="*/ 89 w 129"/>
                <a:gd name="T31" fmla="*/ 182 h 622"/>
                <a:gd name="T32" fmla="*/ 102 w 129"/>
                <a:gd name="T33" fmla="*/ 87 h 622"/>
                <a:gd name="T34" fmla="*/ 129 w 129"/>
                <a:gd name="T35" fmla="*/ 7 h 622"/>
                <a:gd name="T36" fmla="*/ 129 w 129"/>
                <a:gd name="T37" fmla="*/ 6 h 622"/>
                <a:gd name="T38" fmla="*/ 129 w 129"/>
                <a:gd name="T39" fmla="*/ 4 h 622"/>
                <a:gd name="T40" fmla="*/ 127 w 129"/>
                <a:gd name="T41" fmla="*/ 2 h 622"/>
                <a:gd name="T42" fmla="*/ 122 w 129"/>
                <a:gd name="T43" fmla="*/ 0 h 622"/>
                <a:gd name="T44" fmla="*/ 112 w 129"/>
                <a:gd name="T45" fmla="*/ 0 h 622"/>
                <a:gd name="T46" fmla="*/ 96 w 129"/>
                <a:gd name="T47" fmla="*/ 1 h 622"/>
                <a:gd name="T48" fmla="*/ 72 w 129"/>
                <a:gd name="T49" fmla="*/ 5 h 622"/>
                <a:gd name="T50" fmla="*/ 41 w 129"/>
                <a:gd name="T51" fmla="*/ 12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7" name="Freeform 447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35 w 110"/>
                <a:gd name="T1" fmla="*/ 10 h 531"/>
                <a:gd name="T2" fmla="*/ 32 w 110"/>
                <a:gd name="T3" fmla="*/ 20 h 531"/>
                <a:gd name="T4" fmla="*/ 24 w 110"/>
                <a:gd name="T5" fmla="*/ 50 h 531"/>
                <a:gd name="T6" fmla="*/ 15 w 110"/>
                <a:gd name="T7" fmla="*/ 98 h 531"/>
                <a:gd name="T8" fmla="*/ 5 w 110"/>
                <a:gd name="T9" fmla="*/ 160 h 531"/>
                <a:gd name="T10" fmla="*/ 0 w 110"/>
                <a:gd name="T11" fmla="*/ 237 h 531"/>
                <a:gd name="T12" fmla="*/ 1 w 110"/>
                <a:gd name="T13" fmla="*/ 326 h 531"/>
                <a:gd name="T14" fmla="*/ 10 w 110"/>
                <a:gd name="T15" fmla="*/ 424 h 531"/>
                <a:gd name="T16" fmla="*/ 31 w 110"/>
                <a:gd name="T17" fmla="*/ 531 h 531"/>
                <a:gd name="T18" fmla="*/ 106 w 110"/>
                <a:gd name="T19" fmla="*/ 525 h 531"/>
                <a:gd name="T20" fmla="*/ 103 w 110"/>
                <a:gd name="T21" fmla="*/ 510 h 531"/>
                <a:gd name="T22" fmla="*/ 96 w 110"/>
                <a:gd name="T23" fmla="*/ 467 h 531"/>
                <a:gd name="T24" fmla="*/ 87 w 110"/>
                <a:gd name="T25" fmla="*/ 404 h 531"/>
                <a:gd name="T26" fmla="*/ 79 w 110"/>
                <a:gd name="T27" fmla="*/ 326 h 531"/>
                <a:gd name="T28" fmla="*/ 74 w 110"/>
                <a:gd name="T29" fmla="*/ 241 h 531"/>
                <a:gd name="T30" fmla="*/ 76 w 110"/>
                <a:gd name="T31" fmla="*/ 155 h 531"/>
                <a:gd name="T32" fmla="*/ 87 w 110"/>
                <a:gd name="T33" fmla="*/ 74 h 531"/>
                <a:gd name="T34" fmla="*/ 110 w 110"/>
                <a:gd name="T35" fmla="*/ 6 h 531"/>
                <a:gd name="T36" fmla="*/ 110 w 110"/>
                <a:gd name="T37" fmla="*/ 5 h 531"/>
                <a:gd name="T38" fmla="*/ 110 w 110"/>
                <a:gd name="T39" fmla="*/ 4 h 531"/>
                <a:gd name="T40" fmla="*/ 108 w 110"/>
                <a:gd name="T41" fmla="*/ 2 h 531"/>
                <a:gd name="T42" fmla="*/ 104 w 110"/>
                <a:gd name="T43" fmla="*/ 0 h 531"/>
                <a:gd name="T44" fmla="*/ 95 w 110"/>
                <a:gd name="T45" fmla="*/ 0 h 531"/>
                <a:gd name="T46" fmla="*/ 82 w 110"/>
                <a:gd name="T47" fmla="*/ 1 h 531"/>
                <a:gd name="T48" fmla="*/ 62 w 110"/>
                <a:gd name="T49" fmla="*/ 4 h 531"/>
                <a:gd name="T50" fmla="*/ 35 w 110"/>
                <a:gd name="T51" fmla="*/ 1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8" name="Freeform 448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29 w 92"/>
                <a:gd name="T1" fmla="*/ 8 h 438"/>
                <a:gd name="T2" fmla="*/ 26 w 92"/>
                <a:gd name="T3" fmla="*/ 16 h 438"/>
                <a:gd name="T4" fmla="*/ 20 w 92"/>
                <a:gd name="T5" fmla="*/ 42 h 438"/>
                <a:gd name="T6" fmla="*/ 12 w 92"/>
                <a:gd name="T7" fmla="*/ 81 h 438"/>
                <a:gd name="T8" fmla="*/ 4 w 92"/>
                <a:gd name="T9" fmla="*/ 133 h 438"/>
                <a:gd name="T10" fmla="*/ 0 w 92"/>
                <a:gd name="T11" fmla="*/ 196 h 438"/>
                <a:gd name="T12" fmla="*/ 0 w 92"/>
                <a:gd name="T13" fmla="*/ 270 h 438"/>
                <a:gd name="T14" fmla="*/ 9 w 92"/>
                <a:gd name="T15" fmla="*/ 351 h 438"/>
                <a:gd name="T16" fmla="*/ 25 w 92"/>
                <a:gd name="T17" fmla="*/ 438 h 438"/>
                <a:gd name="T18" fmla="*/ 88 w 92"/>
                <a:gd name="T19" fmla="*/ 435 h 438"/>
                <a:gd name="T20" fmla="*/ 85 w 92"/>
                <a:gd name="T21" fmla="*/ 422 h 438"/>
                <a:gd name="T22" fmla="*/ 79 w 92"/>
                <a:gd name="T23" fmla="*/ 386 h 438"/>
                <a:gd name="T24" fmla="*/ 72 w 92"/>
                <a:gd name="T25" fmla="*/ 334 h 438"/>
                <a:gd name="T26" fmla="*/ 65 w 92"/>
                <a:gd name="T27" fmla="*/ 270 h 438"/>
                <a:gd name="T28" fmla="*/ 61 w 92"/>
                <a:gd name="T29" fmla="*/ 199 h 438"/>
                <a:gd name="T30" fmla="*/ 63 w 92"/>
                <a:gd name="T31" fmla="*/ 129 h 438"/>
                <a:gd name="T32" fmla="*/ 73 w 92"/>
                <a:gd name="T33" fmla="*/ 61 h 438"/>
                <a:gd name="T34" fmla="*/ 92 w 92"/>
                <a:gd name="T35" fmla="*/ 5 h 438"/>
                <a:gd name="T36" fmla="*/ 92 w 92"/>
                <a:gd name="T37" fmla="*/ 4 h 438"/>
                <a:gd name="T38" fmla="*/ 92 w 92"/>
                <a:gd name="T39" fmla="*/ 3 h 438"/>
                <a:gd name="T40" fmla="*/ 90 w 92"/>
                <a:gd name="T41" fmla="*/ 1 h 438"/>
                <a:gd name="T42" fmla="*/ 87 w 92"/>
                <a:gd name="T43" fmla="*/ 0 h 438"/>
                <a:gd name="T44" fmla="*/ 80 w 92"/>
                <a:gd name="T45" fmla="*/ 0 h 438"/>
                <a:gd name="T46" fmla="*/ 68 w 92"/>
                <a:gd name="T47" fmla="*/ 0 h 438"/>
                <a:gd name="T48" fmla="*/ 51 w 92"/>
                <a:gd name="T49" fmla="*/ 3 h 438"/>
                <a:gd name="T50" fmla="*/ 29 w 92"/>
                <a:gd name="T51" fmla="*/ 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9" name="Freeform 449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23 w 73"/>
                <a:gd name="T1" fmla="*/ 7 h 347"/>
                <a:gd name="T2" fmla="*/ 21 w 73"/>
                <a:gd name="T3" fmla="*/ 14 h 347"/>
                <a:gd name="T4" fmla="*/ 16 w 73"/>
                <a:gd name="T5" fmla="*/ 33 h 347"/>
                <a:gd name="T6" fmla="*/ 10 w 73"/>
                <a:gd name="T7" fmla="*/ 64 h 347"/>
                <a:gd name="T8" fmla="*/ 4 w 73"/>
                <a:gd name="T9" fmla="*/ 105 h 347"/>
                <a:gd name="T10" fmla="*/ 0 w 73"/>
                <a:gd name="T11" fmla="*/ 155 h 347"/>
                <a:gd name="T12" fmla="*/ 0 w 73"/>
                <a:gd name="T13" fmla="*/ 213 h 347"/>
                <a:gd name="T14" fmla="*/ 7 w 73"/>
                <a:gd name="T15" fmla="*/ 278 h 347"/>
                <a:gd name="T16" fmla="*/ 20 w 73"/>
                <a:gd name="T17" fmla="*/ 347 h 347"/>
                <a:gd name="T18" fmla="*/ 70 w 73"/>
                <a:gd name="T19" fmla="*/ 344 h 347"/>
                <a:gd name="T20" fmla="*/ 68 w 73"/>
                <a:gd name="T21" fmla="*/ 334 h 347"/>
                <a:gd name="T22" fmla="*/ 63 w 73"/>
                <a:gd name="T23" fmla="*/ 305 h 347"/>
                <a:gd name="T24" fmla="*/ 56 w 73"/>
                <a:gd name="T25" fmla="*/ 265 h 347"/>
                <a:gd name="T26" fmla="*/ 51 w 73"/>
                <a:gd name="T27" fmla="*/ 213 h 347"/>
                <a:gd name="T28" fmla="*/ 48 w 73"/>
                <a:gd name="T29" fmla="*/ 158 h 347"/>
                <a:gd name="T30" fmla="*/ 50 w 73"/>
                <a:gd name="T31" fmla="*/ 101 h 347"/>
                <a:gd name="T32" fmla="*/ 57 w 73"/>
                <a:gd name="T33" fmla="*/ 49 h 347"/>
                <a:gd name="T34" fmla="*/ 73 w 73"/>
                <a:gd name="T35" fmla="*/ 4 h 347"/>
                <a:gd name="T36" fmla="*/ 73 w 73"/>
                <a:gd name="T37" fmla="*/ 4 h 347"/>
                <a:gd name="T38" fmla="*/ 73 w 73"/>
                <a:gd name="T39" fmla="*/ 2 h 347"/>
                <a:gd name="T40" fmla="*/ 72 w 73"/>
                <a:gd name="T41" fmla="*/ 1 h 347"/>
                <a:gd name="T42" fmla="*/ 69 w 73"/>
                <a:gd name="T43" fmla="*/ 0 h 347"/>
                <a:gd name="T44" fmla="*/ 63 w 73"/>
                <a:gd name="T45" fmla="*/ 0 h 347"/>
                <a:gd name="T46" fmla="*/ 53 w 73"/>
                <a:gd name="T47" fmla="*/ 1 h 347"/>
                <a:gd name="T48" fmla="*/ 41 w 73"/>
                <a:gd name="T49" fmla="*/ 3 h 347"/>
                <a:gd name="T50" fmla="*/ 23 w 73"/>
                <a:gd name="T51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0" name="Freeform 450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16 w 52"/>
                <a:gd name="T1" fmla="*/ 5 h 256"/>
                <a:gd name="T2" fmla="*/ 15 w 52"/>
                <a:gd name="T3" fmla="*/ 10 h 256"/>
                <a:gd name="T4" fmla="*/ 11 w 52"/>
                <a:gd name="T5" fmla="*/ 24 h 256"/>
                <a:gd name="T6" fmla="*/ 6 w 52"/>
                <a:gd name="T7" fmla="*/ 47 h 256"/>
                <a:gd name="T8" fmla="*/ 2 w 52"/>
                <a:gd name="T9" fmla="*/ 77 h 256"/>
                <a:gd name="T10" fmla="*/ 0 w 52"/>
                <a:gd name="T11" fmla="*/ 115 h 256"/>
                <a:gd name="T12" fmla="*/ 0 w 52"/>
                <a:gd name="T13" fmla="*/ 157 h 256"/>
                <a:gd name="T14" fmla="*/ 4 w 52"/>
                <a:gd name="T15" fmla="*/ 205 h 256"/>
                <a:gd name="T16" fmla="*/ 14 w 52"/>
                <a:gd name="T17" fmla="*/ 256 h 256"/>
                <a:gd name="T18" fmla="*/ 50 w 52"/>
                <a:gd name="T19" fmla="*/ 254 h 256"/>
                <a:gd name="T20" fmla="*/ 49 w 52"/>
                <a:gd name="T21" fmla="*/ 247 h 256"/>
                <a:gd name="T22" fmla="*/ 45 w 52"/>
                <a:gd name="T23" fmla="*/ 226 h 256"/>
                <a:gd name="T24" fmla="*/ 41 w 52"/>
                <a:gd name="T25" fmla="*/ 195 h 256"/>
                <a:gd name="T26" fmla="*/ 37 w 52"/>
                <a:gd name="T27" fmla="*/ 157 h 256"/>
                <a:gd name="T28" fmla="*/ 35 w 52"/>
                <a:gd name="T29" fmla="*/ 116 h 256"/>
                <a:gd name="T30" fmla="*/ 36 w 52"/>
                <a:gd name="T31" fmla="*/ 74 h 256"/>
                <a:gd name="T32" fmla="*/ 41 w 52"/>
                <a:gd name="T33" fmla="*/ 35 h 256"/>
                <a:gd name="T34" fmla="*/ 52 w 52"/>
                <a:gd name="T35" fmla="*/ 3 h 256"/>
                <a:gd name="T36" fmla="*/ 52 w 52"/>
                <a:gd name="T37" fmla="*/ 3 h 256"/>
                <a:gd name="T38" fmla="*/ 52 w 52"/>
                <a:gd name="T39" fmla="*/ 2 h 256"/>
                <a:gd name="T40" fmla="*/ 51 w 52"/>
                <a:gd name="T41" fmla="*/ 1 h 256"/>
                <a:gd name="T42" fmla="*/ 49 w 52"/>
                <a:gd name="T43" fmla="*/ 0 h 256"/>
                <a:gd name="T44" fmla="*/ 45 w 52"/>
                <a:gd name="T45" fmla="*/ 0 h 256"/>
                <a:gd name="T46" fmla="*/ 39 w 52"/>
                <a:gd name="T47" fmla="*/ 0 h 256"/>
                <a:gd name="T48" fmla="*/ 29 w 52"/>
                <a:gd name="T49" fmla="*/ 2 h 256"/>
                <a:gd name="T50" fmla="*/ 16 w 52"/>
                <a:gd name="T51" fmla="*/ 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1" name="Freeform 451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176 w 176"/>
                <a:gd name="T1" fmla="*/ 5 h 693"/>
                <a:gd name="T2" fmla="*/ 172 w 176"/>
                <a:gd name="T3" fmla="*/ 10 h 693"/>
                <a:gd name="T4" fmla="*/ 159 w 176"/>
                <a:gd name="T5" fmla="*/ 28 h 693"/>
                <a:gd name="T6" fmla="*/ 144 w 176"/>
                <a:gd name="T7" fmla="*/ 63 h 693"/>
                <a:gd name="T8" fmla="*/ 129 w 176"/>
                <a:gd name="T9" fmla="*/ 123 h 693"/>
                <a:gd name="T10" fmla="*/ 117 w 176"/>
                <a:gd name="T11" fmla="*/ 210 h 693"/>
                <a:gd name="T12" fmla="*/ 110 w 176"/>
                <a:gd name="T13" fmla="*/ 331 h 693"/>
                <a:gd name="T14" fmla="*/ 115 w 176"/>
                <a:gd name="T15" fmla="*/ 490 h 693"/>
                <a:gd name="T16" fmla="*/ 131 w 176"/>
                <a:gd name="T17" fmla="*/ 693 h 693"/>
                <a:gd name="T18" fmla="*/ 32 w 176"/>
                <a:gd name="T19" fmla="*/ 693 h 693"/>
                <a:gd name="T20" fmla="*/ 29 w 176"/>
                <a:gd name="T21" fmla="*/ 673 h 693"/>
                <a:gd name="T22" fmla="*/ 20 w 176"/>
                <a:gd name="T23" fmla="*/ 617 h 693"/>
                <a:gd name="T24" fmla="*/ 11 w 176"/>
                <a:gd name="T25" fmla="*/ 533 h 693"/>
                <a:gd name="T26" fmla="*/ 3 w 176"/>
                <a:gd name="T27" fmla="*/ 430 h 693"/>
                <a:gd name="T28" fmla="*/ 0 w 176"/>
                <a:gd name="T29" fmla="*/ 317 h 693"/>
                <a:gd name="T30" fmla="*/ 6 w 176"/>
                <a:gd name="T31" fmla="*/ 202 h 693"/>
                <a:gd name="T32" fmla="*/ 23 w 176"/>
                <a:gd name="T33" fmla="*/ 93 h 693"/>
                <a:gd name="T34" fmla="*/ 57 w 176"/>
                <a:gd name="T35" fmla="*/ 0 h 693"/>
                <a:gd name="T36" fmla="*/ 176 w 176"/>
                <a:gd name="T37" fmla="*/ 5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2" name="Freeform 452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149 w 149"/>
                <a:gd name="T1" fmla="*/ 4 h 592"/>
                <a:gd name="T2" fmla="*/ 145 w 149"/>
                <a:gd name="T3" fmla="*/ 8 h 592"/>
                <a:gd name="T4" fmla="*/ 136 w 149"/>
                <a:gd name="T5" fmla="*/ 24 h 592"/>
                <a:gd name="T6" fmla="*/ 123 w 149"/>
                <a:gd name="T7" fmla="*/ 54 h 592"/>
                <a:gd name="T8" fmla="*/ 110 w 149"/>
                <a:gd name="T9" fmla="*/ 104 h 592"/>
                <a:gd name="T10" fmla="*/ 99 w 149"/>
                <a:gd name="T11" fmla="*/ 179 h 592"/>
                <a:gd name="T12" fmla="*/ 94 w 149"/>
                <a:gd name="T13" fmla="*/ 282 h 592"/>
                <a:gd name="T14" fmla="*/ 97 w 149"/>
                <a:gd name="T15" fmla="*/ 418 h 592"/>
                <a:gd name="T16" fmla="*/ 112 w 149"/>
                <a:gd name="T17" fmla="*/ 592 h 592"/>
                <a:gd name="T18" fmla="*/ 27 w 149"/>
                <a:gd name="T19" fmla="*/ 592 h 592"/>
                <a:gd name="T20" fmla="*/ 24 w 149"/>
                <a:gd name="T21" fmla="*/ 575 h 592"/>
                <a:gd name="T22" fmla="*/ 17 w 149"/>
                <a:gd name="T23" fmla="*/ 527 h 592"/>
                <a:gd name="T24" fmla="*/ 9 w 149"/>
                <a:gd name="T25" fmla="*/ 455 h 592"/>
                <a:gd name="T26" fmla="*/ 2 w 149"/>
                <a:gd name="T27" fmla="*/ 367 h 592"/>
                <a:gd name="T28" fmla="*/ 0 w 149"/>
                <a:gd name="T29" fmla="*/ 271 h 592"/>
                <a:gd name="T30" fmla="*/ 5 w 149"/>
                <a:gd name="T31" fmla="*/ 173 h 592"/>
                <a:gd name="T32" fmla="*/ 20 w 149"/>
                <a:gd name="T33" fmla="*/ 80 h 592"/>
                <a:gd name="T34" fmla="*/ 48 w 149"/>
                <a:gd name="T35" fmla="*/ 0 h 592"/>
                <a:gd name="T36" fmla="*/ 149 w 149"/>
                <a:gd name="T37" fmla="*/ 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3" name="Freeform 453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124 w 124"/>
                <a:gd name="T1" fmla="*/ 4 h 490"/>
                <a:gd name="T2" fmla="*/ 121 w 124"/>
                <a:gd name="T3" fmla="*/ 7 h 490"/>
                <a:gd name="T4" fmla="*/ 113 w 124"/>
                <a:gd name="T5" fmla="*/ 21 h 490"/>
                <a:gd name="T6" fmla="*/ 103 w 124"/>
                <a:gd name="T7" fmla="*/ 45 h 490"/>
                <a:gd name="T8" fmla="*/ 91 w 124"/>
                <a:gd name="T9" fmla="*/ 87 h 490"/>
                <a:gd name="T10" fmla="*/ 83 w 124"/>
                <a:gd name="T11" fmla="*/ 148 h 490"/>
                <a:gd name="T12" fmla="*/ 79 w 124"/>
                <a:gd name="T13" fmla="*/ 234 h 490"/>
                <a:gd name="T14" fmla="*/ 81 w 124"/>
                <a:gd name="T15" fmla="*/ 347 h 490"/>
                <a:gd name="T16" fmla="*/ 93 w 124"/>
                <a:gd name="T17" fmla="*/ 490 h 490"/>
                <a:gd name="T18" fmla="*/ 23 w 124"/>
                <a:gd name="T19" fmla="*/ 490 h 490"/>
                <a:gd name="T20" fmla="*/ 21 w 124"/>
                <a:gd name="T21" fmla="*/ 476 h 490"/>
                <a:gd name="T22" fmla="*/ 15 w 124"/>
                <a:gd name="T23" fmla="*/ 436 h 490"/>
                <a:gd name="T24" fmla="*/ 8 w 124"/>
                <a:gd name="T25" fmla="*/ 377 h 490"/>
                <a:gd name="T26" fmla="*/ 2 w 124"/>
                <a:gd name="T27" fmla="*/ 304 h 490"/>
                <a:gd name="T28" fmla="*/ 0 w 124"/>
                <a:gd name="T29" fmla="*/ 224 h 490"/>
                <a:gd name="T30" fmla="*/ 4 w 124"/>
                <a:gd name="T31" fmla="*/ 143 h 490"/>
                <a:gd name="T32" fmla="*/ 17 w 124"/>
                <a:gd name="T33" fmla="*/ 67 h 490"/>
                <a:gd name="T34" fmla="*/ 40 w 124"/>
                <a:gd name="T35" fmla="*/ 0 h 490"/>
                <a:gd name="T36" fmla="*/ 124 w 124"/>
                <a:gd name="T37" fmla="*/ 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4" name="Freeform 454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99 w 99"/>
                <a:gd name="T1" fmla="*/ 3 h 389"/>
                <a:gd name="T2" fmla="*/ 96 w 99"/>
                <a:gd name="T3" fmla="*/ 6 h 389"/>
                <a:gd name="T4" fmla="*/ 89 w 99"/>
                <a:gd name="T5" fmla="*/ 16 h 389"/>
                <a:gd name="T6" fmla="*/ 81 w 99"/>
                <a:gd name="T7" fmla="*/ 36 h 389"/>
                <a:gd name="T8" fmla="*/ 72 w 99"/>
                <a:gd name="T9" fmla="*/ 69 h 389"/>
                <a:gd name="T10" fmla="*/ 66 w 99"/>
                <a:gd name="T11" fmla="*/ 118 h 389"/>
                <a:gd name="T12" fmla="*/ 62 w 99"/>
                <a:gd name="T13" fmla="*/ 185 h 389"/>
                <a:gd name="T14" fmla="*/ 64 w 99"/>
                <a:gd name="T15" fmla="*/ 275 h 389"/>
                <a:gd name="T16" fmla="*/ 73 w 99"/>
                <a:gd name="T17" fmla="*/ 389 h 389"/>
                <a:gd name="T18" fmla="*/ 18 w 99"/>
                <a:gd name="T19" fmla="*/ 389 h 389"/>
                <a:gd name="T20" fmla="*/ 16 w 99"/>
                <a:gd name="T21" fmla="*/ 378 h 389"/>
                <a:gd name="T22" fmla="*/ 11 w 99"/>
                <a:gd name="T23" fmla="*/ 346 h 389"/>
                <a:gd name="T24" fmla="*/ 6 w 99"/>
                <a:gd name="T25" fmla="*/ 299 h 389"/>
                <a:gd name="T26" fmla="*/ 2 w 99"/>
                <a:gd name="T27" fmla="*/ 242 h 389"/>
                <a:gd name="T28" fmla="*/ 0 w 99"/>
                <a:gd name="T29" fmla="*/ 178 h 389"/>
                <a:gd name="T30" fmla="*/ 4 w 99"/>
                <a:gd name="T31" fmla="*/ 114 h 389"/>
                <a:gd name="T32" fmla="*/ 14 w 99"/>
                <a:gd name="T33" fmla="*/ 52 h 389"/>
                <a:gd name="T34" fmla="*/ 32 w 99"/>
                <a:gd name="T35" fmla="*/ 0 h 389"/>
                <a:gd name="T36" fmla="*/ 99 w 99"/>
                <a:gd name="T37" fmla="*/ 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5" name="Freeform 455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72 w 72"/>
                <a:gd name="T1" fmla="*/ 2 h 287"/>
                <a:gd name="T2" fmla="*/ 70 w 72"/>
                <a:gd name="T3" fmla="*/ 4 h 287"/>
                <a:gd name="T4" fmla="*/ 66 w 72"/>
                <a:gd name="T5" fmla="*/ 12 h 287"/>
                <a:gd name="T6" fmla="*/ 59 w 72"/>
                <a:gd name="T7" fmla="*/ 27 h 287"/>
                <a:gd name="T8" fmla="*/ 53 w 72"/>
                <a:gd name="T9" fmla="*/ 50 h 287"/>
                <a:gd name="T10" fmla="*/ 48 w 72"/>
                <a:gd name="T11" fmla="*/ 87 h 287"/>
                <a:gd name="T12" fmla="*/ 46 w 72"/>
                <a:gd name="T13" fmla="*/ 137 h 287"/>
                <a:gd name="T14" fmla="*/ 47 w 72"/>
                <a:gd name="T15" fmla="*/ 203 h 287"/>
                <a:gd name="T16" fmla="*/ 54 w 72"/>
                <a:gd name="T17" fmla="*/ 287 h 287"/>
                <a:gd name="T18" fmla="*/ 13 w 72"/>
                <a:gd name="T19" fmla="*/ 287 h 287"/>
                <a:gd name="T20" fmla="*/ 12 w 72"/>
                <a:gd name="T21" fmla="*/ 279 h 287"/>
                <a:gd name="T22" fmla="*/ 8 w 72"/>
                <a:gd name="T23" fmla="*/ 255 h 287"/>
                <a:gd name="T24" fmla="*/ 4 w 72"/>
                <a:gd name="T25" fmla="*/ 220 h 287"/>
                <a:gd name="T26" fmla="*/ 1 w 72"/>
                <a:gd name="T27" fmla="*/ 178 h 287"/>
                <a:gd name="T28" fmla="*/ 0 w 72"/>
                <a:gd name="T29" fmla="*/ 131 h 287"/>
                <a:gd name="T30" fmla="*/ 2 w 72"/>
                <a:gd name="T31" fmla="*/ 84 h 287"/>
                <a:gd name="T32" fmla="*/ 9 w 72"/>
                <a:gd name="T33" fmla="*/ 39 h 287"/>
                <a:gd name="T34" fmla="*/ 23 w 72"/>
                <a:gd name="T35" fmla="*/ 0 h 287"/>
                <a:gd name="T36" fmla="*/ 72 w 72"/>
                <a:gd name="T37" fmla="*/ 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6" name="Rectangle 456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7" name="Freeform 457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33 w 354"/>
                <a:gd name="T1" fmla="*/ 39 h 418"/>
                <a:gd name="T2" fmla="*/ 30 w 354"/>
                <a:gd name="T3" fmla="*/ 48 h 418"/>
                <a:gd name="T4" fmla="*/ 23 w 354"/>
                <a:gd name="T5" fmla="*/ 71 h 418"/>
                <a:gd name="T6" fmla="*/ 15 w 354"/>
                <a:gd name="T7" fmla="*/ 107 h 418"/>
                <a:gd name="T8" fmla="*/ 7 w 354"/>
                <a:gd name="T9" fmla="*/ 155 h 418"/>
                <a:gd name="T10" fmla="*/ 1 w 354"/>
                <a:gd name="T11" fmla="*/ 212 h 418"/>
                <a:gd name="T12" fmla="*/ 0 w 354"/>
                <a:gd name="T13" fmla="*/ 276 h 418"/>
                <a:gd name="T14" fmla="*/ 6 w 354"/>
                <a:gd name="T15" fmla="*/ 345 h 418"/>
                <a:gd name="T16" fmla="*/ 21 w 354"/>
                <a:gd name="T17" fmla="*/ 418 h 418"/>
                <a:gd name="T18" fmla="*/ 21 w 354"/>
                <a:gd name="T19" fmla="*/ 415 h 418"/>
                <a:gd name="T20" fmla="*/ 21 w 354"/>
                <a:gd name="T21" fmla="*/ 405 h 418"/>
                <a:gd name="T22" fmla="*/ 21 w 354"/>
                <a:gd name="T23" fmla="*/ 390 h 418"/>
                <a:gd name="T24" fmla="*/ 21 w 354"/>
                <a:gd name="T25" fmla="*/ 372 h 418"/>
                <a:gd name="T26" fmla="*/ 23 w 354"/>
                <a:gd name="T27" fmla="*/ 348 h 418"/>
                <a:gd name="T28" fmla="*/ 27 w 354"/>
                <a:gd name="T29" fmla="*/ 324 h 418"/>
                <a:gd name="T30" fmla="*/ 31 w 354"/>
                <a:gd name="T31" fmla="*/ 296 h 418"/>
                <a:gd name="T32" fmla="*/ 37 w 354"/>
                <a:gd name="T33" fmla="*/ 267 h 418"/>
                <a:gd name="T34" fmla="*/ 46 w 354"/>
                <a:gd name="T35" fmla="*/ 239 h 418"/>
                <a:gd name="T36" fmla="*/ 57 w 354"/>
                <a:gd name="T37" fmla="*/ 211 h 418"/>
                <a:gd name="T38" fmla="*/ 70 w 354"/>
                <a:gd name="T39" fmla="*/ 185 h 418"/>
                <a:gd name="T40" fmla="*/ 88 w 354"/>
                <a:gd name="T41" fmla="*/ 160 h 418"/>
                <a:gd name="T42" fmla="*/ 109 w 354"/>
                <a:gd name="T43" fmla="*/ 139 h 418"/>
                <a:gd name="T44" fmla="*/ 133 w 354"/>
                <a:gd name="T45" fmla="*/ 121 h 418"/>
                <a:gd name="T46" fmla="*/ 163 w 354"/>
                <a:gd name="T47" fmla="*/ 109 h 418"/>
                <a:gd name="T48" fmla="*/ 197 w 354"/>
                <a:gd name="T49" fmla="*/ 102 h 418"/>
                <a:gd name="T50" fmla="*/ 199 w 354"/>
                <a:gd name="T51" fmla="*/ 100 h 418"/>
                <a:gd name="T52" fmla="*/ 205 w 354"/>
                <a:gd name="T53" fmla="*/ 96 h 418"/>
                <a:gd name="T54" fmla="*/ 215 w 354"/>
                <a:gd name="T55" fmla="*/ 88 h 418"/>
                <a:gd name="T56" fmla="*/ 231 w 354"/>
                <a:gd name="T57" fmla="*/ 78 h 418"/>
                <a:gd name="T58" fmla="*/ 252 w 354"/>
                <a:gd name="T59" fmla="*/ 66 h 418"/>
                <a:gd name="T60" fmla="*/ 280 w 354"/>
                <a:gd name="T61" fmla="*/ 52 h 418"/>
                <a:gd name="T62" fmla="*/ 314 w 354"/>
                <a:gd name="T63" fmla="*/ 35 h 418"/>
                <a:gd name="T64" fmla="*/ 354 w 354"/>
                <a:gd name="T65" fmla="*/ 17 h 418"/>
                <a:gd name="T66" fmla="*/ 352 w 354"/>
                <a:gd name="T67" fmla="*/ 16 h 418"/>
                <a:gd name="T68" fmla="*/ 346 w 354"/>
                <a:gd name="T69" fmla="*/ 15 h 418"/>
                <a:gd name="T70" fmla="*/ 337 w 354"/>
                <a:gd name="T71" fmla="*/ 13 h 418"/>
                <a:gd name="T72" fmla="*/ 324 w 354"/>
                <a:gd name="T73" fmla="*/ 11 h 418"/>
                <a:gd name="T74" fmla="*/ 308 w 354"/>
                <a:gd name="T75" fmla="*/ 8 h 418"/>
                <a:gd name="T76" fmla="*/ 290 w 354"/>
                <a:gd name="T77" fmla="*/ 6 h 418"/>
                <a:gd name="T78" fmla="*/ 269 w 354"/>
                <a:gd name="T79" fmla="*/ 4 h 418"/>
                <a:gd name="T80" fmla="*/ 246 w 354"/>
                <a:gd name="T81" fmla="*/ 1 h 418"/>
                <a:gd name="T82" fmla="*/ 222 w 354"/>
                <a:gd name="T83" fmla="*/ 0 h 418"/>
                <a:gd name="T84" fmla="*/ 197 w 354"/>
                <a:gd name="T85" fmla="*/ 1 h 418"/>
                <a:gd name="T86" fmla="*/ 170 w 354"/>
                <a:gd name="T87" fmla="*/ 3 h 418"/>
                <a:gd name="T88" fmla="*/ 143 w 354"/>
                <a:gd name="T89" fmla="*/ 6 h 418"/>
                <a:gd name="T90" fmla="*/ 115 w 354"/>
                <a:gd name="T91" fmla="*/ 11 h 418"/>
                <a:gd name="T92" fmla="*/ 87 w 354"/>
                <a:gd name="T93" fmla="*/ 18 h 418"/>
                <a:gd name="T94" fmla="*/ 59 w 354"/>
                <a:gd name="T95" fmla="*/ 27 h 418"/>
                <a:gd name="T96" fmla="*/ 33 w 354"/>
                <a:gd name="T97" fmla="*/ 39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8" name="Freeform 458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8 h 79"/>
                <a:gd name="T16" fmla="*/ 51 w 290"/>
                <a:gd name="T17" fmla="*/ 12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8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5 h 79"/>
                <a:gd name="T36" fmla="*/ 281 w 290"/>
                <a:gd name="T37" fmla="*/ 44 h 79"/>
                <a:gd name="T38" fmla="*/ 274 w 290"/>
                <a:gd name="T39" fmla="*/ 42 h 79"/>
                <a:gd name="T40" fmla="*/ 263 w 290"/>
                <a:gd name="T41" fmla="*/ 39 h 79"/>
                <a:gd name="T42" fmla="*/ 249 w 290"/>
                <a:gd name="T43" fmla="*/ 35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2 h 79"/>
                <a:gd name="T52" fmla="*/ 144 w 290"/>
                <a:gd name="T53" fmla="*/ 21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9" name="Freeform 459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7 h 79"/>
                <a:gd name="T16" fmla="*/ 51 w 290"/>
                <a:gd name="T17" fmla="*/ 11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7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4 h 79"/>
                <a:gd name="T36" fmla="*/ 281 w 290"/>
                <a:gd name="T37" fmla="*/ 43 h 79"/>
                <a:gd name="T38" fmla="*/ 274 w 290"/>
                <a:gd name="T39" fmla="*/ 41 h 79"/>
                <a:gd name="T40" fmla="*/ 263 w 290"/>
                <a:gd name="T41" fmla="*/ 38 h 79"/>
                <a:gd name="T42" fmla="*/ 249 w 290"/>
                <a:gd name="T43" fmla="*/ 34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1 h 79"/>
                <a:gd name="T52" fmla="*/ 144 w 290"/>
                <a:gd name="T53" fmla="*/ 20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80" name="Freeform 460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840 h 868"/>
                <a:gd name="T4" fmla="*/ 142 w 469"/>
                <a:gd name="T5" fmla="*/ 868 h 868"/>
                <a:gd name="T6" fmla="*/ 136 w 469"/>
                <a:gd name="T7" fmla="*/ 755 h 868"/>
                <a:gd name="T8" fmla="*/ 469 w 469"/>
                <a:gd name="T9" fmla="*/ 806 h 868"/>
                <a:gd name="T10" fmla="*/ 463 w 469"/>
                <a:gd name="T11" fmla="*/ 761 h 868"/>
                <a:gd name="T12" fmla="*/ 232 w 469"/>
                <a:gd name="T13" fmla="*/ 732 h 868"/>
                <a:gd name="T14" fmla="*/ 226 w 469"/>
                <a:gd name="T15" fmla="*/ 635 h 868"/>
                <a:gd name="T16" fmla="*/ 68 w 469"/>
                <a:gd name="T17" fmla="*/ 635 h 868"/>
                <a:gd name="T18" fmla="*/ 64 w 469"/>
                <a:gd name="T19" fmla="*/ 623 h 868"/>
                <a:gd name="T20" fmla="*/ 53 w 469"/>
                <a:gd name="T21" fmla="*/ 587 h 868"/>
                <a:gd name="T22" fmla="*/ 39 w 469"/>
                <a:gd name="T23" fmla="*/ 530 h 868"/>
                <a:gd name="T24" fmla="*/ 25 w 469"/>
                <a:gd name="T25" fmla="*/ 455 h 868"/>
                <a:gd name="T26" fmla="*/ 14 w 469"/>
                <a:gd name="T27" fmla="*/ 365 h 868"/>
                <a:gd name="T28" fmla="*/ 10 w 469"/>
                <a:gd name="T29" fmla="*/ 262 h 868"/>
                <a:gd name="T30" fmla="*/ 19 w 469"/>
                <a:gd name="T31" fmla="*/ 149 h 868"/>
                <a:gd name="T32" fmla="*/ 40 w 469"/>
                <a:gd name="T33" fmla="*/ 29 h 868"/>
                <a:gd name="T34" fmla="*/ 0 w 469"/>
                <a:gd name="T35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81" name="Freeform 461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118 h 118"/>
                <a:gd name="T2" fmla="*/ 3 w 604"/>
                <a:gd name="T3" fmla="*/ 117 h 118"/>
                <a:gd name="T4" fmla="*/ 14 w 604"/>
                <a:gd name="T5" fmla="*/ 113 h 118"/>
                <a:gd name="T6" fmla="*/ 29 w 604"/>
                <a:gd name="T7" fmla="*/ 108 h 118"/>
                <a:gd name="T8" fmla="*/ 50 w 604"/>
                <a:gd name="T9" fmla="*/ 101 h 118"/>
                <a:gd name="T10" fmla="*/ 77 w 604"/>
                <a:gd name="T11" fmla="*/ 93 h 118"/>
                <a:gd name="T12" fmla="*/ 107 w 604"/>
                <a:gd name="T13" fmla="*/ 85 h 118"/>
                <a:gd name="T14" fmla="*/ 143 w 604"/>
                <a:gd name="T15" fmla="*/ 76 h 118"/>
                <a:gd name="T16" fmla="*/ 181 w 604"/>
                <a:gd name="T17" fmla="*/ 69 h 118"/>
                <a:gd name="T18" fmla="*/ 224 w 604"/>
                <a:gd name="T19" fmla="*/ 62 h 118"/>
                <a:gd name="T20" fmla="*/ 270 w 604"/>
                <a:gd name="T21" fmla="*/ 57 h 118"/>
                <a:gd name="T22" fmla="*/ 319 w 604"/>
                <a:gd name="T23" fmla="*/ 53 h 118"/>
                <a:gd name="T24" fmla="*/ 369 w 604"/>
                <a:gd name="T25" fmla="*/ 52 h 118"/>
                <a:gd name="T26" fmla="*/ 422 w 604"/>
                <a:gd name="T27" fmla="*/ 53 h 118"/>
                <a:gd name="T28" fmla="*/ 476 w 604"/>
                <a:gd name="T29" fmla="*/ 58 h 118"/>
                <a:gd name="T30" fmla="*/ 531 w 604"/>
                <a:gd name="T31" fmla="*/ 66 h 118"/>
                <a:gd name="T32" fmla="*/ 587 w 604"/>
                <a:gd name="T33" fmla="*/ 78 h 118"/>
                <a:gd name="T34" fmla="*/ 604 w 604"/>
                <a:gd name="T35" fmla="*/ 0 h 118"/>
                <a:gd name="T36" fmla="*/ 600 w 604"/>
                <a:gd name="T37" fmla="*/ 0 h 118"/>
                <a:gd name="T38" fmla="*/ 587 w 604"/>
                <a:gd name="T39" fmla="*/ 0 h 118"/>
                <a:gd name="T40" fmla="*/ 566 w 604"/>
                <a:gd name="T41" fmla="*/ 0 h 118"/>
                <a:gd name="T42" fmla="*/ 540 w 604"/>
                <a:gd name="T43" fmla="*/ 1 h 118"/>
                <a:gd name="T44" fmla="*/ 507 w 604"/>
                <a:gd name="T45" fmla="*/ 2 h 118"/>
                <a:gd name="T46" fmla="*/ 470 w 604"/>
                <a:gd name="T47" fmla="*/ 3 h 118"/>
                <a:gd name="T48" fmla="*/ 428 w 604"/>
                <a:gd name="T49" fmla="*/ 6 h 118"/>
                <a:gd name="T50" fmla="*/ 383 w 604"/>
                <a:gd name="T51" fmla="*/ 8 h 118"/>
                <a:gd name="T52" fmla="*/ 335 w 604"/>
                <a:gd name="T53" fmla="*/ 12 h 118"/>
                <a:gd name="T54" fmla="*/ 285 w 604"/>
                <a:gd name="T55" fmla="*/ 16 h 118"/>
                <a:gd name="T56" fmla="*/ 235 w 604"/>
                <a:gd name="T57" fmla="*/ 21 h 118"/>
                <a:gd name="T58" fmla="*/ 186 w 604"/>
                <a:gd name="T59" fmla="*/ 28 h 118"/>
                <a:gd name="T60" fmla="*/ 136 w 604"/>
                <a:gd name="T61" fmla="*/ 36 h 118"/>
                <a:gd name="T62" fmla="*/ 88 w 604"/>
                <a:gd name="T63" fmla="*/ 45 h 118"/>
                <a:gd name="T64" fmla="*/ 42 w 604"/>
                <a:gd name="T65" fmla="*/ 55 h 118"/>
                <a:gd name="T66" fmla="*/ 0 w 604"/>
                <a:gd name="T67" fmla="*/ 67 h 118"/>
                <a:gd name="T68" fmla="*/ 0 w 604"/>
                <a:gd name="T6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82" name="Freeform 462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430 w 1017"/>
                <a:gd name="T1" fmla="*/ 326 h 337"/>
                <a:gd name="T2" fmla="*/ 432 w 1017"/>
                <a:gd name="T3" fmla="*/ 325 h 337"/>
                <a:gd name="T4" fmla="*/ 438 w 1017"/>
                <a:gd name="T5" fmla="*/ 323 h 337"/>
                <a:gd name="T6" fmla="*/ 447 w 1017"/>
                <a:gd name="T7" fmla="*/ 319 h 337"/>
                <a:gd name="T8" fmla="*/ 459 w 1017"/>
                <a:gd name="T9" fmla="*/ 314 h 337"/>
                <a:gd name="T10" fmla="*/ 474 w 1017"/>
                <a:gd name="T11" fmla="*/ 308 h 337"/>
                <a:gd name="T12" fmla="*/ 491 w 1017"/>
                <a:gd name="T13" fmla="*/ 301 h 337"/>
                <a:gd name="T14" fmla="*/ 509 w 1017"/>
                <a:gd name="T15" fmla="*/ 291 h 337"/>
                <a:gd name="T16" fmla="*/ 528 w 1017"/>
                <a:gd name="T17" fmla="*/ 282 h 337"/>
                <a:gd name="T18" fmla="*/ 549 w 1017"/>
                <a:gd name="T19" fmla="*/ 272 h 337"/>
                <a:gd name="T20" fmla="*/ 568 w 1017"/>
                <a:gd name="T21" fmla="*/ 260 h 337"/>
                <a:gd name="T22" fmla="*/ 587 w 1017"/>
                <a:gd name="T23" fmla="*/ 248 h 337"/>
                <a:gd name="T24" fmla="*/ 606 w 1017"/>
                <a:gd name="T25" fmla="*/ 235 h 337"/>
                <a:gd name="T26" fmla="*/ 623 w 1017"/>
                <a:gd name="T27" fmla="*/ 222 h 337"/>
                <a:gd name="T28" fmla="*/ 638 w 1017"/>
                <a:gd name="T29" fmla="*/ 208 h 337"/>
                <a:gd name="T30" fmla="*/ 651 w 1017"/>
                <a:gd name="T31" fmla="*/ 193 h 337"/>
                <a:gd name="T32" fmla="*/ 662 w 1017"/>
                <a:gd name="T33" fmla="*/ 179 h 337"/>
                <a:gd name="T34" fmla="*/ 0 w 1017"/>
                <a:gd name="T35" fmla="*/ 17 h 337"/>
                <a:gd name="T36" fmla="*/ 51 w 1017"/>
                <a:gd name="T37" fmla="*/ 0 h 337"/>
                <a:gd name="T38" fmla="*/ 1017 w 1017"/>
                <a:gd name="T39" fmla="*/ 237 h 337"/>
                <a:gd name="T40" fmla="*/ 977 w 1017"/>
                <a:gd name="T41" fmla="*/ 260 h 337"/>
                <a:gd name="T42" fmla="*/ 698 w 1017"/>
                <a:gd name="T43" fmla="*/ 188 h 337"/>
                <a:gd name="T44" fmla="*/ 697 w 1017"/>
                <a:gd name="T45" fmla="*/ 189 h 337"/>
                <a:gd name="T46" fmla="*/ 695 w 1017"/>
                <a:gd name="T47" fmla="*/ 192 h 337"/>
                <a:gd name="T48" fmla="*/ 691 w 1017"/>
                <a:gd name="T49" fmla="*/ 196 h 337"/>
                <a:gd name="T50" fmla="*/ 685 w 1017"/>
                <a:gd name="T51" fmla="*/ 202 h 337"/>
                <a:gd name="T52" fmla="*/ 678 w 1017"/>
                <a:gd name="T53" fmla="*/ 211 h 337"/>
                <a:gd name="T54" fmla="*/ 668 w 1017"/>
                <a:gd name="T55" fmla="*/ 219 h 337"/>
                <a:gd name="T56" fmla="*/ 657 w 1017"/>
                <a:gd name="T57" fmla="*/ 229 h 337"/>
                <a:gd name="T58" fmla="*/ 642 w 1017"/>
                <a:gd name="T59" fmla="*/ 239 h 337"/>
                <a:gd name="T60" fmla="*/ 626 w 1017"/>
                <a:gd name="T61" fmla="*/ 250 h 337"/>
                <a:gd name="T62" fmla="*/ 609 w 1017"/>
                <a:gd name="T63" fmla="*/ 263 h 337"/>
                <a:gd name="T64" fmla="*/ 587 w 1017"/>
                <a:gd name="T65" fmla="*/ 275 h 337"/>
                <a:gd name="T66" fmla="*/ 565 w 1017"/>
                <a:gd name="T67" fmla="*/ 287 h 337"/>
                <a:gd name="T68" fmla="*/ 540 w 1017"/>
                <a:gd name="T69" fmla="*/ 301 h 337"/>
                <a:gd name="T70" fmla="*/ 511 w 1017"/>
                <a:gd name="T71" fmla="*/ 313 h 337"/>
                <a:gd name="T72" fmla="*/ 480 w 1017"/>
                <a:gd name="T73" fmla="*/ 325 h 337"/>
                <a:gd name="T74" fmla="*/ 447 w 1017"/>
                <a:gd name="T75" fmla="*/ 337 h 337"/>
                <a:gd name="T76" fmla="*/ 430 w 1017"/>
                <a:gd name="T77" fmla="*/ 32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83" name="Freeform 463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1013 w 1036"/>
                <a:gd name="T3" fmla="*/ 303 h 303"/>
                <a:gd name="T4" fmla="*/ 1036 w 1036"/>
                <a:gd name="T5" fmla="*/ 303 h 303"/>
                <a:gd name="T6" fmla="*/ 31 w 1036"/>
                <a:gd name="T7" fmla="*/ 0 h 303"/>
                <a:gd name="T8" fmla="*/ 0 w 1036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84" name="Freeform 464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1 h 270"/>
                <a:gd name="T2" fmla="*/ 1001 w 1023"/>
                <a:gd name="T3" fmla="*/ 270 h 270"/>
                <a:gd name="T4" fmla="*/ 1023 w 1023"/>
                <a:gd name="T5" fmla="*/ 269 h 270"/>
                <a:gd name="T6" fmla="*/ 31 w 1023"/>
                <a:gd name="T7" fmla="*/ 0 h 270"/>
                <a:gd name="T8" fmla="*/ 0 w 1023"/>
                <a:gd name="T9" fmla="*/ 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85" name="Freeform 465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1009 w 1028"/>
                <a:gd name="T3" fmla="*/ 299 h 299"/>
                <a:gd name="T4" fmla="*/ 1028 w 1028"/>
                <a:gd name="T5" fmla="*/ 292 h 299"/>
                <a:gd name="T6" fmla="*/ 30 w 1028"/>
                <a:gd name="T7" fmla="*/ 0 h 299"/>
                <a:gd name="T8" fmla="*/ 0 w 1028"/>
                <a:gd name="T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312786" name="Group 466"/>
          <p:cNvGrpSpPr>
            <a:grpSpLocks/>
          </p:cNvGrpSpPr>
          <p:nvPr/>
        </p:nvGrpSpPr>
        <p:grpSpPr bwMode="auto">
          <a:xfrm>
            <a:off x="7112000" y="4610101"/>
            <a:ext cx="338138" cy="282575"/>
            <a:chOff x="3899" y="3264"/>
            <a:chExt cx="213" cy="178"/>
          </a:xfrm>
        </p:grpSpPr>
        <p:sp>
          <p:nvSpPr>
            <p:cNvPr id="312787" name="Freeform 467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539 w 1913"/>
                <a:gd name="T1" fmla="*/ 115 h 1606"/>
                <a:gd name="T2" fmla="*/ 544 w 1913"/>
                <a:gd name="T3" fmla="*/ 114 h 1606"/>
                <a:gd name="T4" fmla="*/ 555 w 1913"/>
                <a:gd name="T5" fmla="*/ 110 h 1606"/>
                <a:gd name="T6" fmla="*/ 574 w 1913"/>
                <a:gd name="T7" fmla="*/ 103 h 1606"/>
                <a:gd name="T8" fmla="*/ 602 w 1913"/>
                <a:gd name="T9" fmla="*/ 95 h 1606"/>
                <a:gd name="T10" fmla="*/ 636 w 1913"/>
                <a:gd name="T11" fmla="*/ 85 h 1606"/>
                <a:gd name="T12" fmla="*/ 679 w 1913"/>
                <a:gd name="T13" fmla="*/ 75 h 1606"/>
                <a:gd name="T14" fmla="*/ 730 w 1913"/>
                <a:gd name="T15" fmla="*/ 64 h 1606"/>
                <a:gd name="T16" fmla="*/ 789 w 1913"/>
                <a:gd name="T17" fmla="*/ 52 h 1606"/>
                <a:gd name="T18" fmla="*/ 855 w 1913"/>
                <a:gd name="T19" fmla="*/ 41 h 1606"/>
                <a:gd name="T20" fmla="*/ 929 w 1913"/>
                <a:gd name="T21" fmla="*/ 31 h 1606"/>
                <a:gd name="T22" fmla="*/ 1013 w 1913"/>
                <a:gd name="T23" fmla="*/ 21 h 1606"/>
                <a:gd name="T24" fmla="*/ 1103 w 1913"/>
                <a:gd name="T25" fmla="*/ 13 h 1606"/>
                <a:gd name="T26" fmla="*/ 1202 w 1913"/>
                <a:gd name="T27" fmla="*/ 6 h 1606"/>
                <a:gd name="T28" fmla="*/ 1309 w 1913"/>
                <a:gd name="T29" fmla="*/ 1 h 1606"/>
                <a:gd name="T30" fmla="*/ 1425 w 1913"/>
                <a:gd name="T31" fmla="*/ 0 h 1606"/>
                <a:gd name="T32" fmla="*/ 1548 w 1913"/>
                <a:gd name="T33" fmla="*/ 1 h 1606"/>
                <a:gd name="T34" fmla="*/ 1601 w 1913"/>
                <a:gd name="T35" fmla="*/ 221 h 1606"/>
                <a:gd name="T36" fmla="*/ 1620 w 1913"/>
                <a:gd name="T37" fmla="*/ 230 h 1606"/>
                <a:gd name="T38" fmla="*/ 1663 w 1913"/>
                <a:gd name="T39" fmla="*/ 260 h 1606"/>
                <a:gd name="T40" fmla="*/ 1709 w 1913"/>
                <a:gd name="T41" fmla="*/ 312 h 1606"/>
                <a:gd name="T42" fmla="*/ 1736 w 1913"/>
                <a:gd name="T43" fmla="*/ 388 h 1606"/>
                <a:gd name="T44" fmla="*/ 1849 w 1913"/>
                <a:gd name="T45" fmla="*/ 898 h 1606"/>
                <a:gd name="T46" fmla="*/ 1895 w 1913"/>
                <a:gd name="T47" fmla="*/ 1110 h 1606"/>
                <a:gd name="T48" fmla="*/ 1902 w 1913"/>
                <a:gd name="T49" fmla="*/ 1125 h 1606"/>
                <a:gd name="T50" fmla="*/ 1912 w 1913"/>
                <a:gd name="T51" fmla="*/ 1166 h 1606"/>
                <a:gd name="T52" fmla="*/ 1911 w 1913"/>
                <a:gd name="T53" fmla="*/ 1229 h 1606"/>
                <a:gd name="T54" fmla="*/ 1884 w 1913"/>
                <a:gd name="T55" fmla="*/ 1307 h 1606"/>
                <a:gd name="T56" fmla="*/ 0 w 1913"/>
                <a:gd name="T57" fmla="*/ 1258 h 1606"/>
                <a:gd name="T58" fmla="*/ 188 w 1913"/>
                <a:gd name="T59" fmla="*/ 1159 h 1606"/>
                <a:gd name="T60" fmla="*/ 189 w 1913"/>
                <a:gd name="T61" fmla="*/ 220 h 1606"/>
                <a:gd name="T62" fmla="*/ 198 w 1913"/>
                <a:gd name="T63" fmla="*/ 214 h 1606"/>
                <a:gd name="T64" fmla="*/ 218 w 1913"/>
                <a:gd name="T65" fmla="*/ 203 h 1606"/>
                <a:gd name="T66" fmla="*/ 245 w 1913"/>
                <a:gd name="T67" fmla="*/ 191 h 1606"/>
                <a:gd name="T68" fmla="*/ 281 w 1913"/>
                <a:gd name="T69" fmla="*/ 179 h 1606"/>
                <a:gd name="T70" fmla="*/ 326 w 1913"/>
                <a:gd name="T71" fmla="*/ 173 h 1606"/>
                <a:gd name="T72" fmla="*/ 378 w 1913"/>
                <a:gd name="T73" fmla="*/ 172 h 1606"/>
                <a:gd name="T74" fmla="*/ 439 w 1913"/>
                <a:gd name="T75" fmla="*/ 181 h 1606"/>
                <a:gd name="T76" fmla="*/ 518 w 1913"/>
                <a:gd name="T77" fmla="*/ 213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88" name="Freeform 468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609 w 614"/>
                <a:gd name="T1" fmla="*/ 26 h 697"/>
                <a:gd name="T2" fmla="*/ 606 w 614"/>
                <a:gd name="T3" fmla="*/ 25 h 697"/>
                <a:gd name="T4" fmla="*/ 596 w 614"/>
                <a:gd name="T5" fmla="*/ 23 h 697"/>
                <a:gd name="T6" fmla="*/ 581 w 614"/>
                <a:gd name="T7" fmla="*/ 18 h 697"/>
                <a:gd name="T8" fmla="*/ 559 w 614"/>
                <a:gd name="T9" fmla="*/ 14 h 697"/>
                <a:gd name="T10" fmla="*/ 534 w 614"/>
                <a:gd name="T11" fmla="*/ 10 h 697"/>
                <a:gd name="T12" fmla="*/ 503 w 614"/>
                <a:gd name="T13" fmla="*/ 6 h 697"/>
                <a:gd name="T14" fmla="*/ 469 w 614"/>
                <a:gd name="T15" fmla="*/ 3 h 697"/>
                <a:gd name="T16" fmla="*/ 430 w 614"/>
                <a:gd name="T17" fmla="*/ 1 h 697"/>
                <a:gd name="T18" fmla="*/ 388 w 614"/>
                <a:gd name="T19" fmla="*/ 0 h 697"/>
                <a:gd name="T20" fmla="*/ 344 w 614"/>
                <a:gd name="T21" fmla="*/ 2 h 697"/>
                <a:gd name="T22" fmla="*/ 297 w 614"/>
                <a:gd name="T23" fmla="*/ 6 h 697"/>
                <a:gd name="T24" fmla="*/ 247 w 614"/>
                <a:gd name="T25" fmla="*/ 14 h 697"/>
                <a:gd name="T26" fmla="*/ 197 w 614"/>
                <a:gd name="T27" fmla="*/ 25 h 697"/>
                <a:gd name="T28" fmla="*/ 145 w 614"/>
                <a:gd name="T29" fmla="*/ 40 h 697"/>
                <a:gd name="T30" fmla="*/ 92 w 614"/>
                <a:gd name="T31" fmla="*/ 58 h 697"/>
                <a:gd name="T32" fmla="*/ 39 w 614"/>
                <a:gd name="T33" fmla="*/ 83 h 697"/>
                <a:gd name="T34" fmla="*/ 35 w 614"/>
                <a:gd name="T35" fmla="*/ 96 h 697"/>
                <a:gd name="T36" fmla="*/ 26 w 614"/>
                <a:gd name="T37" fmla="*/ 134 h 697"/>
                <a:gd name="T38" fmla="*/ 15 w 614"/>
                <a:gd name="T39" fmla="*/ 192 h 697"/>
                <a:gd name="T40" fmla="*/ 5 w 614"/>
                <a:gd name="T41" fmla="*/ 268 h 697"/>
                <a:gd name="T42" fmla="*/ 0 w 614"/>
                <a:gd name="T43" fmla="*/ 358 h 697"/>
                <a:gd name="T44" fmla="*/ 4 w 614"/>
                <a:gd name="T45" fmla="*/ 459 h 697"/>
                <a:gd name="T46" fmla="*/ 19 w 614"/>
                <a:gd name="T47" fmla="*/ 568 h 697"/>
                <a:gd name="T48" fmla="*/ 50 w 614"/>
                <a:gd name="T49" fmla="*/ 679 h 697"/>
                <a:gd name="T50" fmla="*/ 54 w 614"/>
                <a:gd name="T51" fmla="*/ 679 h 697"/>
                <a:gd name="T52" fmla="*/ 62 w 614"/>
                <a:gd name="T53" fmla="*/ 678 h 697"/>
                <a:gd name="T54" fmla="*/ 75 w 614"/>
                <a:gd name="T55" fmla="*/ 676 h 697"/>
                <a:gd name="T56" fmla="*/ 93 w 614"/>
                <a:gd name="T57" fmla="*/ 675 h 697"/>
                <a:gd name="T58" fmla="*/ 117 w 614"/>
                <a:gd name="T59" fmla="*/ 673 h 697"/>
                <a:gd name="T60" fmla="*/ 144 w 614"/>
                <a:gd name="T61" fmla="*/ 671 h 697"/>
                <a:gd name="T62" fmla="*/ 177 w 614"/>
                <a:gd name="T63" fmla="*/ 670 h 697"/>
                <a:gd name="T64" fmla="*/ 212 w 614"/>
                <a:gd name="T65" fmla="*/ 669 h 697"/>
                <a:gd name="T66" fmla="*/ 252 w 614"/>
                <a:gd name="T67" fmla="*/ 668 h 697"/>
                <a:gd name="T68" fmla="*/ 295 w 614"/>
                <a:gd name="T69" fmla="*/ 669 h 697"/>
                <a:gd name="T70" fmla="*/ 342 w 614"/>
                <a:gd name="T71" fmla="*/ 670 h 697"/>
                <a:gd name="T72" fmla="*/ 391 w 614"/>
                <a:gd name="T73" fmla="*/ 672 h 697"/>
                <a:gd name="T74" fmla="*/ 443 w 614"/>
                <a:gd name="T75" fmla="*/ 676 h 697"/>
                <a:gd name="T76" fmla="*/ 498 w 614"/>
                <a:gd name="T77" fmla="*/ 681 h 697"/>
                <a:gd name="T78" fmla="*/ 555 w 614"/>
                <a:gd name="T79" fmla="*/ 688 h 697"/>
                <a:gd name="T80" fmla="*/ 614 w 614"/>
                <a:gd name="T81" fmla="*/ 697 h 697"/>
                <a:gd name="T82" fmla="*/ 611 w 614"/>
                <a:gd name="T83" fmla="*/ 676 h 697"/>
                <a:gd name="T84" fmla="*/ 605 w 614"/>
                <a:gd name="T85" fmla="*/ 621 h 697"/>
                <a:gd name="T86" fmla="*/ 596 w 614"/>
                <a:gd name="T87" fmla="*/ 538 h 697"/>
                <a:gd name="T88" fmla="*/ 589 w 614"/>
                <a:gd name="T89" fmla="*/ 438 h 697"/>
                <a:gd name="T90" fmla="*/ 584 w 614"/>
                <a:gd name="T91" fmla="*/ 327 h 697"/>
                <a:gd name="T92" fmla="*/ 584 w 614"/>
                <a:gd name="T93" fmla="*/ 217 h 697"/>
                <a:gd name="T94" fmla="*/ 592 w 614"/>
                <a:gd name="T95" fmla="*/ 114 h 697"/>
                <a:gd name="T96" fmla="*/ 609 w 614"/>
                <a:gd name="T97" fmla="*/ 26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89" name="Freeform 469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6 w 1014"/>
                <a:gd name="T1" fmla="*/ 523 h 693"/>
                <a:gd name="T2" fmla="*/ 0 w 1014"/>
                <a:gd name="T3" fmla="*/ 608 h 693"/>
                <a:gd name="T4" fmla="*/ 660 w 1014"/>
                <a:gd name="T5" fmla="*/ 693 h 693"/>
                <a:gd name="T6" fmla="*/ 665 w 1014"/>
                <a:gd name="T7" fmla="*/ 691 h 693"/>
                <a:gd name="T8" fmla="*/ 679 w 1014"/>
                <a:gd name="T9" fmla="*/ 683 h 693"/>
                <a:gd name="T10" fmla="*/ 700 w 1014"/>
                <a:gd name="T11" fmla="*/ 672 h 693"/>
                <a:gd name="T12" fmla="*/ 726 w 1014"/>
                <a:gd name="T13" fmla="*/ 657 h 693"/>
                <a:gd name="T14" fmla="*/ 758 w 1014"/>
                <a:gd name="T15" fmla="*/ 636 h 693"/>
                <a:gd name="T16" fmla="*/ 793 w 1014"/>
                <a:gd name="T17" fmla="*/ 611 h 693"/>
                <a:gd name="T18" fmla="*/ 829 w 1014"/>
                <a:gd name="T19" fmla="*/ 581 h 693"/>
                <a:gd name="T20" fmla="*/ 866 w 1014"/>
                <a:gd name="T21" fmla="*/ 546 h 693"/>
                <a:gd name="T22" fmla="*/ 902 w 1014"/>
                <a:gd name="T23" fmla="*/ 508 h 693"/>
                <a:gd name="T24" fmla="*/ 935 w 1014"/>
                <a:gd name="T25" fmla="*/ 465 h 693"/>
                <a:gd name="T26" fmla="*/ 964 w 1014"/>
                <a:gd name="T27" fmla="*/ 416 h 693"/>
                <a:gd name="T28" fmla="*/ 987 w 1014"/>
                <a:gd name="T29" fmla="*/ 362 h 693"/>
                <a:gd name="T30" fmla="*/ 1004 w 1014"/>
                <a:gd name="T31" fmla="*/ 305 h 693"/>
                <a:gd name="T32" fmla="*/ 1014 w 1014"/>
                <a:gd name="T33" fmla="*/ 242 h 693"/>
                <a:gd name="T34" fmla="*/ 1012 w 1014"/>
                <a:gd name="T35" fmla="*/ 175 h 693"/>
                <a:gd name="T36" fmla="*/ 1000 w 1014"/>
                <a:gd name="T37" fmla="*/ 103 h 693"/>
                <a:gd name="T38" fmla="*/ 998 w 1014"/>
                <a:gd name="T39" fmla="*/ 98 h 693"/>
                <a:gd name="T40" fmla="*/ 992 w 1014"/>
                <a:gd name="T41" fmla="*/ 87 h 693"/>
                <a:gd name="T42" fmla="*/ 981 w 1014"/>
                <a:gd name="T43" fmla="*/ 72 h 693"/>
                <a:gd name="T44" fmla="*/ 967 w 1014"/>
                <a:gd name="T45" fmla="*/ 53 h 693"/>
                <a:gd name="T46" fmla="*/ 948 w 1014"/>
                <a:gd name="T47" fmla="*/ 35 h 693"/>
                <a:gd name="T48" fmla="*/ 926 w 1014"/>
                <a:gd name="T49" fmla="*/ 19 h 693"/>
                <a:gd name="T50" fmla="*/ 900 w 1014"/>
                <a:gd name="T51" fmla="*/ 6 h 693"/>
                <a:gd name="T52" fmla="*/ 870 w 1014"/>
                <a:gd name="T53" fmla="*/ 0 h 693"/>
                <a:gd name="T54" fmla="*/ 874 w 1014"/>
                <a:gd name="T55" fmla="*/ 12 h 693"/>
                <a:gd name="T56" fmla="*/ 884 w 1014"/>
                <a:gd name="T57" fmla="*/ 41 h 693"/>
                <a:gd name="T58" fmla="*/ 896 w 1014"/>
                <a:gd name="T59" fmla="*/ 89 h 693"/>
                <a:gd name="T60" fmla="*/ 907 w 1014"/>
                <a:gd name="T61" fmla="*/ 151 h 693"/>
                <a:gd name="T62" fmla="*/ 910 w 1014"/>
                <a:gd name="T63" fmla="*/ 225 h 693"/>
                <a:gd name="T64" fmla="*/ 902 w 1014"/>
                <a:gd name="T65" fmla="*/ 307 h 693"/>
                <a:gd name="T66" fmla="*/ 878 w 1014"/>
                <a:gd name="T67" fmla="*/ 396 h 693"/>
                <a:gd name="T68" fmla="*/ 836 w 1014"/>
                <a:gd name="T69" fmla="*/ 489 h 693"/>
                <a:gd name="T70" fmla="*/ 835 w 1014"/>
                <a:gd name="T71" fmla="*/ 490 h 693"/>
                <a:gd name="T72" fmla="*/ 831 w 1014"/>
                <a:gd name="T73" fmla="*/ 493 h 693"/>
                <a:gd name="T74" fmla="*/ 825 w 1014"/>
                <a:gd name="T75" fmla="*/ 498 h 693"/>
                <a:gd name="T76" fmla="*/ 816 w 1014"/>
                <a:gd name="T77" fmla="*/ 506 h 693"/>
                <a:gd name="T78" fmla="*/ 805 w 1014"/>
                <a:gd name="T79" fmla="*/ 513 h 693"/>
                <a:gd name="T80" fmla="*/ 792 w 1014"/>
                <a:gd name="T81" fmla="*/ 521 h 693"/>
                <a:gd name="T82" fmla="*/ 775 w 1014"/>
                <a:gd name="T83" fmla="*/ 529 h 693"/>
                <a:gd name="T84" fmla="*/ 757 w 1014"/>
                <a:gd name="T85" fmla="*/ 537 h 693"/>
                <a:gd name="T86" fmla="*/ 737 w 1014"/>
                <a:gd name="T87" fmla="*/ 544 h 693"/>
                <a:gd name="T88" fmla="*/ 713 w 1014"/>
                <a:gd name="T89" fmla="*/ 552 h 693"/>
                <a:gd name="T90" fmla="*/ 688 w 1014"/>
                <a:gd name="T91" fmla="*/ 557 h 693"/>
                <a:gd name="T92" fmla="*/ 659 w 1014"/>
                <a:gd name="T93" fmla="*/ 561 h 693"/>
                <a:gd name="T94" fmla="*/ 630 w 1014"/>
                <a:gd name="T95" fmla="*/ 562 h 693"/>
                <a:gd name="T96" fmla="*/ 597 w 1014"/>
                <a:gd name="T97" fmla="*/ 561 h 693"/>
                <a:gd name="T98" fmla="*/ 562 w 1014"/>
                <a:gd name="T99" fmla="*/ 558 h 693"/>
                <a:gd name="T100" fmla="*/ 525 w 1014"/>
                <a:gd name="T101" fmla="*/ 551 h 693"/>
                <a:gd name="T102" fmla="*/ 525 w 1014"/>
                <a:gd name="T103" fmla="*/ 642 h 693"/>
                <a:gd name="T104" fmla="*/ 23 w 1014"/>
                <a:gd name="T105" fmla="*/ 590 h 693"/>
                <a:gd name="T106" fmla="*/ 6 w 1014"/>
                <a:gd name="T107" fmla="*/ 523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0" name="Freeform 470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745 w 745"/>
                <a:gd name="T1" fmla="*/ 86 h 240"/>
                <a:gd name="T2" fmla="*/ 11 w 745"/>
                <a:gd name="T3" fmla="*/ 0 h 240"/>
                <a:gd name="T4" fmla="*/ 0 w 745"/>
                <a:gd name="T5" fmla="*/ 86 h 240"/>
                <a:gd name="T6" fmla="*/ 722 w 745"/>
                <a:gd name="T7" fmla="*/ 240 h 240"/>
                <a:gd name="T8" fmla="*/ 745 w 745"/>
                <a:gd name="T9" fmla="*/ 8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1" name="Freeform 471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319 w 319"/>
                <a:gd name="T1" fmla="*/ 47 h 109"/>
                <a:gd name="T2" fmla="*/ 4 w 319"/>
                <a:gd name="T3" fmla="*/ 0 h 109"/>
                <a:gd name="T4" fmla="*/ 0 w 319"/>
                <a:gd name="T5" fmla="*/ 45 h 109"/>
                <a:gd name="T6" fmla="*/ 309 w 319"/>
                <a:gd name="T7" fmla="*/ 109 h 109"/>
                <a:gd name="T8" fmla="*/ 319 w 319"/>
                <a:gd name="T9" fmla="*/ 4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2" name="Freeform 472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213 w 213"/>
                <a:gd name="T1" fmla="*/ 37 h 81"/>
                <a:gd name="T2" fmla="*/ 0 w 213"/>
                <a:gd name="T3" fmla="*/ 0 h 81"/>
                <a:gd name="T4" fmla="*/ 2 w 213"/>
                <a:gd name="T5" fmla="*/ 39 h 81"/>
                <a:gd name="T6" fmla="*/ 206 w 213"/>
                <a:gd name="T7" fmla="*/ 81 h 81"/>
                <a:gd name="T8" fmla="*/ 213 w 213"/>
                <a:gd name="T9" fmla="*/ 3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3" name="Freeform 473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124 h 415"/>
                <a:gd name="T2" fmla="*/ 3 w 1254"/>
                <a:gd name="T3" fmla="*/ 124 h 415"/>
                <a:gd name="T4" fmla="*/ 10 w 1254"/>
                <a:gd name="T5" fmla="*/ 122 h 415"/>
                <a:gd name="T6" fmla="*/ 23 w 1254"/>
                <a:gd name="T7" fmla="*/ 120 h 415"/>
                <a:gd name="T8" fmla="*/ 40 w 1254"/>
                <a:gd name="T9" fmla="*/ 117 h 415"/>
                <a:gd name="T10" fmla="*/ 59 w 1254"/>
                <a:gd name="T11" fmla="*/ 114 h 415"/>
                <a:gd name="T12" fmla="*/ 81 w 1254"/>
                <a:gd name="T13" fmla="*/ 109 h 415"/>
                <a:gd name="T14" fmla="*/ 107 w 1254"/>
                <a:gd name="T15" fmla="*/ 103 h 415"/>
                <a:gd name="T16" fmla="*/ 133 w 1254"/>
                <a:gd name="T17" fmla="*/ 96 h 415"/>
                <a:gd name="T18" fmla="*/ 161 w 1254"/>
                <a:gd name="T19" fmla="*/ 89 h 415"/>
                <a:gd name="T20" fmla="*/ 188 w 1254"/>
                <a:gd name="T21" fmla="*/ 79 h 415"/>
                <a:gd name="T22" fmla="*/ 216 w 1254"/>
                <a:gd name="T23" fmla="*/ 69 h 415"/>
                <a:gd name="T24" fmla="*/ 243 w 1254"/>
                <a:gd name="T25" fmla="*/ 58 h 415"/>
                <a:gd name="T26" fmla="*/ 270 w 1254"/>
                <a:gd name="T27" fmla="*/ 45 h 415"/>
                <a:gd name="T28" fmla="*/ 293 w 1254"/>
                <a:gd name="T29" fmla="*/ 31 h 415"/>
                <a:gd name="T30" fmla="*/ 316 w 1254"/>
                <a:gd name="T31" fmla="*/ 16 h 415"/>
                <a:gd name="T32" fmla="*/ 334 w 1254"/>
                <a:gd name="T33" fmla="*/ 0 h 415"/>
                <a:gd name="T34" fmla="*/ 1254 w 1254"/>
                <a:gd name="T35" fmla="*/ 210 h 415"/>
                <a:gd name="T36" fmla="*/ 1252 w 1254"/>
                <a:gd name="T37" fmla="*/ 212 h 415"/>
                <a:gd name="T38" fmla="*/ 1247 w 1254"/>
                <a:gd name="T39" fmla="*/ 218 h 415"/>
                <a:gd name="T40" fmla="*/ 1239 w 1254"/>
                <a:gd name="T41" fmla="*/ 226 h 415"/>
                <a:gd name="T42" fmla="*/ 1227 w 1254"/>
                <a:gd name="T43" fmla="*/ 236 h 415"/>
                <a:gd name="T44" fmla="*/ 1213 w 1254"/>
                <a:gd name="T45" fmla="*/ 248 h 415"/>
                <a:gd name="T46" fmla="*/ 1197 w 1254"/>
                <a:gd name="T47" fmla="*/ 263 h 415"/>
                <a:gd name="T48" fmla="*/ 1180 w 1254"/>
                <a:gd name="T49" fmla="*/ 279 h 415"/>
                <a:gd name="T50" fmla="*/ 1159 w 1254"/>
                <a:gd name="T51" fmla="*/ 295 h 415"/>
                <a:gd name="T52" fmla="*/ 1138 w 1254"/>
                <a:gd name="T53" fmla="*/ 313 h 415"/>
                <a:gd name="T54" fmla="*/ 1116 w 1254"/>
                <a:gd name="T55" fmla="*/ 330 h 415"/>
                <a:gd name="T56" fmla="*/ 1092 w 1254"/>
                <a:gd name="T57" fmla="*/ 347 h 415"/>
                <a:gd name="T58" fmla="*/ 1068 w 1254"/>
                <a:gd name="T59" fmla="*/ 364 h 415"/>
                <a:gd name="T60" fmla="*/ 1043 w 1254"/>
                <a:gd name="T61" fmla="*/ 379 h 415"/>
                <a:gd name="T62" fmla="*/ 1019 w 1254"/>
                <a:gd name="T63" fmla="*/ 392 h 415"/>
                <a:gd name="T64" fmla="*/ 994 w 1254"/>
                <a:gd name="T65" fmla="*/ 405 h 415"/>
                <a:gd name="T66" fmla="*/ 971 w 1254"/>
                <a:gd name="T67" fmla="*/ 415 h 415"/>
                <a:gd name="T68" fmla="*/ 0 w 1254"/>
                <a:gd name="T69" fmla="*/ 12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4" name="Freeform 474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45 w 447"/>
                <a:gd name="T1" fmla="*/ 198 h 198"/>
                <a:gd name="T2" fmla="*/ 447 w 447"/>
                <a:gd name="T3" fmla="*/ 79 h 198"/>
                <a:gd name="T4" fmla="*/ 203 w 447"/>
                <a:gd name="T5" fmla="*/ 0 h 198"/>
                <a:gd name="T6" fmla="*/ 5 w 447"/>
                <a:gd name="T7" fmla="*/ 22 h 198"/>
                <a:gd name="T8" fmla="*/ 0 w 447"/>
                <a:gd name="T9" fmla="*/ 187 h 198"/>
                <a:gd name="T10" fmla="*/ 45 w 447"/>
                <a:gd name="T11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5" name="Freeform 475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238 w 238"/>
                <a:gd name="T1" fmla="*/ 22 h 947"/>
                <a:gd name="T2" fmla="*/ 237 w 238"/>
                <a:gd name="T3" fmla="*/ 21 h 947"/>
                <a:gd name="T4" fmla="*/ 233 w 238"/>
                <a:gd name="T5" fmla="*/ 19 h 947"/>
                <a:gd name="T6" fmla="*/ 226 w 238"/>
                <a:gd name="T7" fmla="*/ 17 h 947"/>
                <a:gd name="T8" fmla="*/ 217 w 238"/>
                <a:gd name="T9" fmla="*/ 14 h 947"/>
                <a:gd name="T10" fmla="*/ 206 w 238"/>
                <a:gd name="T11" fmla="*/ 10 h 947"/>
                <a:gd name="T12" fmla="*/ 194 w 238"/>
                <a:gd name="T13" fmla="*/ 7 h 947"/>
                <a:gd name="T14" fmla="*/ 180 w 238"/>
                <a:gd name="T15" fmla="*/ 4 h 947"/>
                <a:gd name="T16" fmla="*/ 164 w 238"/>
                <a:gd name="T17" fmla="*/ 1 h 947"/>
                <a:gd name="T18" fmla="*/ 146 w 238"/>
                <a:gd name="T19" fmla="*/ 0 h 947"/>
                <a:gd name="T20" fmla="*/ 127 w 238"/>
                <a:gd name="T21" fmla="*/ 0 h 947"/>
                <a:gd name="T22" fmla="*/ 108 w 238"/>
                <a:gd name="T23" fmla="*/ 2 h 947"/>
                <a:gd name="T24" fmla="*/ 87 w 238"/>
                <a:gd name="T25" fmla="*/ 5 h 947"/>
                <a:gd name="T26" fmla="*/ 66 w 238"/>
                <a:gd name="T27" fmla="*/ 11 h 947"/>
                <a:gd name="T28" fmla="*/ 44 w 238"/>
                <a:gd name="T29" fmla="*/ 19 h 947"/>
                <a:gd name="T30" fmla="*/ 22 w 238"/>
                <a:gd name="T31" fmla="*/ 30 h 947"/>
                <a:gd name="T32" fmla="*/ 0 w 238"/>
                <a:gd name="T33" fmla="*/ 45 h 947"/>
                <a:gd name="T34" fmla="*/ 0 w 238"/>
                <a:gd name="T35" fmla="*/ 947 h 947"/>
                <a:gd name="T36" fmla="*/ 1 w 238"/>
                <a:gd name="T37" fmla="*/ 947 h 947"/>
                <a:gd name="T38" fmla="*/ 6 w 238"/>
                <a:gd name="T39" fmla="*/ 947 h 947"/>
                <a:gd name="T40" fmla="*/ 13 w 238"/>
                <a:gd name="T41" fmla="*/ 946 h 947"/>
                <a:gd name="T42" fmla="*/ 22 w 238"/>
                <a:gd name="T43" fmla="*/ 945 h 947"/>
                <a:gd name="T44" fmla="*/ 33 w 238"/>
                <a:gd name="T45" fmla="*/ 943 h 947"/>
                <a:gd name="T46" fmla="*/ 47 w 238"/>
                <a:gd name="T47" fmla="*/ 941 h 947"/>
                <a:gd name="T48" fmla="*/ 62 w 238"/>
                <a:gd name="T49" fmla="*/ 938 h 947"/>
                <a:gd name="T50" fmla="*/ 78 w 238"/>
                <a:gd name="T51" fmla="*/ 934 h 947"/>
                <a:gd name="T52" fmla="*/ 96 w 238"/>
                <a:gd name="T53" fmla="*/ 928 h 947"/>
                <a:gd name="T54" fmla="*/ 115 w 238"/>
                <a:gd name="T55" fmla="*/ 922 h 947"/>
                <a:gd name="T56" fmla="*/ 135 w 238"/>
                <a:gd name="T57" fmla="*/ 915 h 947"/>
                <a:gd name="T58" fmla="*/ 155 w 238"/>
                <a:gd name="T59" fmla="*/ 906 h 947"/>
                <a:gd name="T60" fmla="*/ 176 w 238"/>
                <a:gd name="T61" fmla="*/ 896 h 947"/>
                <a:gd name="T62" fmla="*/ 197 w 238"/>
                <a:gd name="T63" fmla="*/ 884 h 947"/>
                <a:gd name="T64" fmla="*/ 217 w 238"/>
                <a:gd name="T65" fmla="*/ 871 h 947"/>
                <a:gd name="T66" fmla="*/ 238 w 238"/>
                <a:gd name="T67" fmla="*/ 856 h 947"/>
                <a:gd name="T68" fmla="*/ 238 w 238"/>
                <a:gd name="T69" fmla="*/ 22 h 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6" name="Freeform 476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203 w 203"/>
                <a:gd name="T1" fmla="*/ 18 h 799"/>
                <a:gd name="T2" fmla="*/ 202 w 203"/>
                <a:gd name="T3" fmla="*/ 17 h 799"/>
                <a:gd name="T4" fmla="*/ 199 w 203"/>
                <a:gd name="T5" fmla="*/ 16 h 799"/>
                <a:gd name="T6" fmla="*/ 193 w 203"/>
                <a:gd name="T7" fmla="*/ 14 h 799"/>
                <a:gd name="T8" fmla="*/ 186 w 203"/>
                <a:gd name="T9" fmla="*/ 11 h 799"/>
                <a:gd name="T10" fmla="*/ 177 w 203"/>
                <a:gd name="T11" fmla="*/ 8 h 799"/>
                <a:gd name="T12" fmla="*/ 166 w 203"/>
                <a:gd name="T13" fmla="*/ 5 h 799"/>
                <a:gd name="T14" fmla="*/ 153 w 203"/>
                <a:gd name="T15" fmla="*/ 3 h 799"/>
                <a:gd name="T16" fmla="*/ 140 w 203"/>
                <a:gd name="T17" fmla="*/ 1 h 799"/>
                <a:gd name="T18" fmla="*/ 125 w 203"/>
                <a:gd name="T19" fmla="*/ 0 h 799"/>
                <a:gd name="T20" fmla="*/ 109 w 203"/>
                <a:gd name="T21" fmla="*/ 0 h 799"/>
                <a:gd name="T22" fmla="*/ 92 w 203"/>
                <a:gd name="T23" fmla="*/ 1 h 799"/>
                <a:gd name="T24" fmla="*/ 74 w 203"/>
                <a:gd name="T25" fmla="*/ 4 h 799"/>
                <a:gd name="T26" fmla="*/ 57 w 203"/>
                <a:gd name="T27" fmla="*/ 9 h 799"/>
                <a:gd name="T28" fmla="*/ 37 w 203"/>
                <a:gd name="T29" fmla="*/ 16 h 799"/>
                <a:gd name="T30" fmla="*/ 19 w 203"/>
                <a:gd name="T31" fmla="*/ 26 h 799"/>
                <a:gd name="T32" fmla="*/ 0 w 203"/>
                <a:gd name="T33" fmla="*/ 38 h 799"/>
                <a:gd name="T34" fmla="*/ 0 w 203"/>
                <a:gd name="T35" fmla="*/ 799 h 799"/>
                <a:gd name="T36" fmla="*/ 1 w 203"/>
                <a:gd name="T37" fmla="*/ 799 h 799"/>
                <a:gd name="T38" fmla="*/ 5 w 203"/>
                <a:gd name="T39" fmla="*/ 799 h 799"/>
                <a:gd name="T40" fmla="*/ 11 w 203"/>
                <a:gd name="T41" fmla="*/ 798 h 799"/>
                <a:gd name="T42" fmla="*/ 19 w 203"/>
                <a:gd name="T43" fmla="*/ 797 h 799"/>
                <a:gd name="T44" fmla="*/ 28 w 203"/>
                <a:gd name="T45" fmla="*/ 796 h 799"/>
                <a:gd name="T46" fmla="*/ 41 w 203"/>
                <a:gd name="T47" fmla="*/ 794 h 799"/>
                <a:gd name="T48" fmla="*/ 53 w 203"/>
                <a:gd name="T49" fmla="*/ 791 h 799"/>
                <a:gd name="T50" fmla="*/ 67 w 203"/>
                <a:gd name="T51" fmla="*/ 786 h 799"/>
                <a:gd name="T52" fmla="*/ 82 w 203"/>
                <a:gd name="T53" fmla="*/ 782 h 799"/>
                <a:gd name="T54" fmla="*/ 99 w 203"/>
                <a:gd name="T55" fmla="*/ 777 h 799"/>
                <a:gd name="T56" fmla="*/ 116 w 203"/>
                <a:gd name="T57" fmla="*/ 771 h 799"/>
                <a:gd name="T58" fmla="*/ 133 w 203"/>
                <a:gd name="T59" fmla="*/ 763 h 799"/>
                <a:gd name="T60" fmla="*/ 150 w 203"/>
                <a:gd name="T61" fmla="*/ 755 h 799"/>
                <a:gd name="T62" fmla="*/ 169 w 203"/>
                <a:gd name="T63" fmla="*/ 745 h 799"/>
                <a:gd name="T64" fmla="*/ 186 w 203"/>
                <a:gd name="T65" fmla="*/ 733 h 799"/>
                <a:gd name="T66" fmla="*/ 203 w 203"/>
                <a:gd name="T67" fmla="*/ 720 h 799"/>
                <a:gd name="T68" fmla="*/ 203 w 203"/>
                <a:gd name="T69" fmla="*/ 18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7" name="Freeform 477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171 w 171"/>
                <a:gd name="T1" fmla="*/ 15 h 650"/>
                <a:gd name="T2" fmla="*/ 170 w 171"/>
                <a:gd name="T3" fmla="*/ 15 h 650"/>
                <a:gd name="T4" fmla="*/ 167 w 171"/>
                <a:gd name="T5" fmla="*/ 13 h 650"/>
                <a:gd name="T6" fmla="*/ 163 w 171"/>
                <a:gd name="T7" fmla="*/ 11 h 650"/>
                <a:gd name="T8" fmla="*/ 157 w 171"/>
                <a:gd name="T9" fmla="*/ 9 h 650"/>
                <a:gd name="T10" fmla="*/ 149 w 171"/>
                <a:gd name="T11" fmla="*/ 7 h 650"/>
                <a:gd name="T12" fmla="*/ 139 w 171"/>
                <a:gd name="T13" fmla="*/ 4 h 650"/>
                <a:gd name="T14" fmla="*/ 129 w 171"/>
                <a:gd name="T15" fmla="*/ 2 h 650"/>
                <a:gd name="T16" fmla="*/ 118 w 171"/>
                <a:gd name="T17" fmla="*/ 0 h 650"/>
                <a:gd name="T18" fmla="*/ 105 w 171"/>
                <a:gd name="T19" fmla="*/ 0 h 650"/>
                <a:gd name="T20" fmla="*/ 92 w 171"/>
                <a:gd name="T21" fmla="*/ 0 h 650"/>
                <a:gd name="T22" fmla="*/ 77 w 171"/>
                <a:gd name="T23" fmla="*/ 1 h 650"/>
                <a:gd name="T24" fmla="*/ 63 w 171"/>
                <a:gd name="T25" fmla="*/ 3 h 650"/>
                <a:gd name="T26" fmla="*/ 48 w 171"/>
                <a:gd name="T27" fmla="*/ 7 h 650"/>
                <a:gd name="T28" fmla="*/ 31 w 171"/>
                <a:gd name="T29" fmla="*/ 13 h 650"/>
                <a:gd name="T30" fmla="*/ 16 w 171"/>
                <a:gd name="T31" fmla="*/ 22 h 650"/>
                <a:gd name="T32" fmla="*/ 0 w 171"/>
                <a:gd name="T33" fmla="*/ 32 h 650"/>
                <a:gd name="T34" fmla="*/ 0 w 171"/>
                <a:gd name="T35" fmla="*/ 650 h 650"/>
                <a:gd name="T36" fmla="*/ 1 w 171"/>
                <a:gd name="T37" fmla="*/ 650 h 650"/>
                <a:gd name="T38" fmla="*/ 4 w 171"/>
                <a:gd name="T39" fmla="*/ 650 h 650"/>
                <a:gd name="T40" fmla="*/ 9 w 171"/>
                <a:gd name="T41" fmla="*/ 649 h 650"/>
                <a:gd name="T42" fmla="*/ 16 w 171"/>
                <a:gd name="T43" fmla="*/ 648 h 650"/>
                <a:gd name="T44" fmla="*/ 24 w 171"/>
                <a:gd name="T45" fmla="*/ 647 h 650"/>
                <a:gd name="T46" fmla="*/ 34 w 171"/>
                <a:gd name="T47" fmla="*/ 645 h 650"/>
                <a:gd name="T48" fmla="*/ 45 w 171"/>
                <a:gd name="T49" fmla="*/ 642 h 650"/>
                <a:gd name="T50" fmla="*/ 57 w 171"/>
                <a:gd name="T51" fmla="*/ 640 h 650"/>
                <a:gd name="T52" fmla="*/ 69 w 171"/>
                <a:gd name="T53" fmla="*/ 636 h 650"/>
                <a:gd name="T54" fmla="*/ 82 w 171"/>
                <a:gd name="T55" fmla="*/ 632 h 650"/>
                <a:gd name="T56" fmla="*/ 97 w 171"/>
                <a:gd name="T57" fmla="*/ 627 h 650"/>
                <a:gd name="T58" fmla="*/ 112 w 171"/>
                <a:gd name="T59" fmla="*/ 621 h 650"/>
                <a:gd name="T60" fmla="*/ 126 w 171"/>
                <a:gd name="T61" fmla="*/ 614 h 650"/>
                <a:gd name="T62" fmla="*/ 141 w 171"/>
                <a:gd name="T63" fmla="*/ 606 h 650"/>
                <a:gd name="T64" fmla="*/ 157 w 171"/>
                <a:gd name="T65" fmla="*/ 595 h 650"/>
                <a:gd name="T66" fmla="*/ 171 w 171"/>
                <a:gd name="T67" fmla="*/ 585 h 650"/>
                <a:gd name="T68" fmla="*/ 171 w 171"/>
                <a:gd name="T69" fmla="*/ 15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8" name="Freeform 478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138 w 138"/>
                <a:gd name="T1" fmla="*/ 14 h 502"/>
                <a:gd name="T2" fmla="*/ 135 w 138"/>
                <a:gd name="T3" fmla="*/ 13 h 502"/>
                <a:gd name="T4" fmla="*/ 126 w 138"/>
                <a:gd name="T5" fmla="*/ 8 h 502"/>
                <a:gd name="T6" fmla="*/ 113 w 138"/>
                <a:gd name="T7" fmla="*/ 4 h 502"/>
                <a:gd name="T8" fmla="*/ 96 w 138"/>
                <a:gd name="T9" fmla="*/ 1 h 502"/>
                <a:gd name="T10" fmla="*/ 74 w 138"/>
                <a:gd name="T11" fmla="*/ 0 h 502"/>
                <a:gd name="T12" fmla="*/ 51 w 138"/>
                <a:gd name="T13" fmla="*/ 3 h 502"/>
                <a:gd name="T14" fmla="*/ 25 w 138"/>
                <a:gd name="T15" fmla="*/ 12 h 502"/>
                <a:gd name="T16" fmla="*/ 0 w 138"/>
                <a:gd name="T17" fmla="*/ 26 h 502"/>
                <a:gd name="T18" fmla="*/ 0 w 138"/>
                <a:gd name="T19" fmla="*/ 502 h 502"/>
                <a:gd name="T20" fmla="*/ 3 w 138"/>
                <a:gd name="T21" fmla="*/ 502 h 502"/>
                <a:gd name="T22" fmla="*/ 13 w 138"/>
                <a:gd name="T23" fmla="*/ 501 h 502"/>
                <a:gd name="T24" fmla="*/ 28 w 138"/>
                <a:gd name="T25" fmla="*/ 499 h 502"/>
                <a:gd name="T26" fmla="*/ 46 w 138"/>
                <a:gd name="T27" fmla="*/ 494 h 502"/>
                <a:gd name="T28" fmla="*/ 67 w 138"/>
                <a:gd name="T29" fmla="*/ 488 h 502"/>
                <a:gd name="T30" fmla="*/ 91 w 138"/>
                <a:gd name="T31" fmla="*/ 479 h 502"/>
                <a:gd name="T32" fmla="*/ 114 w 138"/>
                <a:gd name="T33" fmla="*/ 467 h 502"/>
                <a:gd name="T34" fmla="*/ 138 w 138"/>
                <a:gd name="T35" fmla="*/ 450 h 502"/>
                <a:gd name="T36" fmla="*/ 138 w 138"/>
                <a:gd name="T37" fmla="*/ 14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9" name="Freeform 479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104 w 104"/>
                <a:gd name="T1" fmla="*/ 10 h 353"/>
                <a:gd name="T2" fmla="*/ 102 w 104"/>
                <a:gd name="T3" fmla="*/ 9 h 353"/>
                <a:gd name="T4" fmla="*/ 95 w 104"/>
                <a:gd name="T5" fmla="*/ 6 h 353"/>
                <a:gd name="T6" fmla="*/ 85 w 104"/>
                <a:gd name="T7" fmla="*/ 3 h 353"/>
                <a:gd name="T8" fmla="*/ 71 w 104"/>
                <a:gd name="T9" fmla="*/ 0 h 353"/>
                <a:gd name="T10" fmla="*/ 56 w 104"/>
                <a:gd name="T11" fmla="*/ 0 h 353"/>
                <a:gd name="T12" fmla="*/ 38 w 104"/>
                <a:gd name="T13" fmla="*/ 3 h 353"/>
                <a:gd name="T14" fmla="*/ 19 w 104"/>
                <a:gd name="T15" fmla="*/ 9 h 353"/>
                <a:gd name="T16" fmla="*/ 0 w 104"/>
                <a:gd name="T17" fmla="*/ 20 h 353"/>
                <a:gd name="T18" fmla="*/ 0 w 104"/>
                <a:gd name="T19" fmla="*/ 353 h 353"/>
                <a:gd name="T20" fmla="*/ 2 w 104"/>
                <a:gd name="T21" fmla="*/ 353 h 353"/>
                <a:gd name="T22" fmla="*/ 9 w 104"/>
                <a:gd name="T23" fmla="*/ 352 h 353"/>
                <a:gd name="T24" fmla="*/ 21 w 104"/>
                <a:gd name="T25" fmla="*/ 350 h 353"/>
                <a:gd name="T26" fmla="*/ 35 w 104"/>
                <a:gd name="T27" fmla="*/ 347 h 353"/>
                <a:gd name="T28" fmla="*/ 51 w 104"/>
                <a:gd name="T29" fmla="*/ 343 h 353"/>
                <a:gd name="T30" fmla="*/ 68 w 104"/>
                <a:gd name="T31" fmla="*/ 336 h 353"/>
                <a:gd name="T32" fmla="*/ 86 w 104"/>
                <a:gd name="T33" fmla="*/ 326 h 353"/>
                <a:gd name="T34" fmla="*/ 104 w 104"/>
                <a:gd name="T35" fmla="*/ 313 h 353"/>
                <a:gd name="T36" fmla="*/ 104 w 104"/>
                <a:gd name="T37" fmla="*/ 1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0" name="Freeform 480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72 w 72"/>
                <a:gd name="T1" fmla="*/ 6 h 204"/>
                <a:gd name="T2" fmla="*/ 69 w 72"/>
                <a:gd name="T3" fmla="*/ 5 h 204"/>
                <a:gd name="T4" fmla="*/ 65 w 72"/>
                <a:gd name="T5" fmla="*/ 4 h 204"/>
                <a:gd name="T6" fmla="*/ 58 w 72"/>
                <a:gd name="T7" fmla="*/ 2 h 204"/>
                <a:gd name="T8" fmla="*/ 49 w 72"/>
                <a:gd name="T9" fmla="*/ 0 h 204"/>
                <a:gd name="T10" fmla="*/ 39 w 72"/>
                <a:gd name="T11" fmla="*/ 0 h 204"/>
                <a:gd name="T12" fmla="*/ 27 w 72"/>
                <a:gd name="T13" fmla="*/ 1 h 204"/>
                <a:gd name="T14" fmla="*/ 13 w 72"/>
                <a:gd name="T15" fmla="*/ 6 h 204"/>
                <a:gd name="T16" fmla="*/ 0 w 72"/>
                <a:gd name="T17" fmla="*/ 13 h 204"/>
                <a:gd name="T18" fmla="*/ 0 w 72"/>
                <a:gd name="T19" fmla="*/ 204 h 204"/>
                <a:gd name="T20" fmla="*/ 2 w 72"/>
                <a:gd name="T21" fmla="*/ 204 h 204"/>
                <a:gd name="T22" fmla="*/ 6 w 72"/>
                <a:gd name="T23" fmla="*/ 203 h 204"/>
                <a:gd name="T24" fmla="*/ 15 w 72"/>
                <a:gd name="T25" fmla="*/ 202 h 204"/>
                <a:gd name="T26" fmla="*/ 24 w 72"/>
                <a:gd name="T27" fmla="*/ 200 h 204"/>
                <a:gd name="T28" fmla="*/ 35 w 72"/>
                <a:gd name="T29" fmla="*/ 197 h 204"/>
                <a:gd name="T30" fmla="*/ 47 w 72"/>
                <a:gd name="T31" fmla="*/ 192 h 204"/>
                <a:gd name="T32" fmla="*/ 59 w 72"/>
                <a:gd name="T33" fmla="*/ 185 h 204"/>
                <a:gd name="T34" fmla="*/ 72 w 72"/>
                <a:gd name="T35" fmla="*/ 177 h 204"/>
                <a:gd name="T36" fmla="*/ 72 w 72"/>
                <a:gd name="T37" fmla="*/ 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1" name="Freeform 481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52 w 104"/>
                <a:gd name="T1" fmla="*/ 104 h 104"/>
                <a:gd name="T2" fmla="*/ 62 w 104"/>
                <a:gd name="T3" fmla="*/ 103 h 104"/>
                <a:gd name="T4" fmla="*/ 73 w 104"/>
                <a:gd name="T5" fmla="*/ 100 h 104"/>
                <a:gd name="T6" fmla="*/ 81 w 104"/>
                <a:gd name="T7" fmla="*/ 95 h 104"/>
                <a:gd name="T8" fmla="*/ 89 w 104"/>
                <a:gd name="T9" fmla="*/ 89 h 104"/>
                <a:gd name="T10" fmla="*/ 95 w 104"/>
                <a:gd name="T11" fmla="*/ 81 h 104"/>
                <a:gd name="T12" fmla="*/ 100 w 104"/>
                <a:gd name="T13" fmla="*/ 72 h 104"/>
                <a:gd name="T14" fmla="*/ 103 w 104"/>
                <a:gd name="T15" fmla="*/ 62 h 104"/>
                <a:gd name="T16" fmla="*/ 104 w 104"/>
                <a:gd name="T17" fmla="*/ 52 h 104"/>
                <a:gd name="T18" fmla="*/ 103 w 104"/>
                <a:gd name="T19" fmla="*/ 41 h 104"/>
                <a:gd name="T20" fmla="*/ 100 w 104"/>
                <a:gd name="T21" fmla="*/ 31 h 104"/>
                <a:gd name="T22" fmla="*/ 95 w 104"/>
                <a:gd name="T23" fmla="*/ 22 h 104"/>
                <a:gd name="T24" fmla="*/ 89 w 104"/>
                <a:gd name="T25" fmla="*/ 15 h 104"/>
                <a:gd name="T26" fmla="*/ 81 w 104"/>
                <a:gd name="T27" fmla="*/ 8 h 104"/>
                <a:gd name="T28" fmla="*/ 73 w 104"/>
                <a:gd name="T29" fmla="*/ 4 h 104"/>
                <a:gd name="T30" fmla="*/ 62 w 104"/>
                <a:gd name="T31" fmla="*/ 1 h 104"/>
                <a:gd name="T32" fmla="*/ 52 w 104"/>
                <a:gd name="T33" fmla="*/ 0 h 104"/>
                <a:gd name="T34" fmla="*/ 42 w 104"/>
                <a:gd name="T35" fmla="*/ 1 h 104"/>
                <a:gd name="T36" fmla="*/ 32 w 104"/>
                <a:gd name="T37" fmla="*/ 4 h 104"/>
                <a:gd name="T38" fmla="*/ 24 w 104"/>
                <a:gd name="T39" fmla="*/ 8 h 104"/>
                <a:gd name="T40" fmla="*/ 16 w 104"/>
                <a:gd name="T41" fmla="*/ 15 h 104"/>
                <a:gd name="T42" fmla="*/ 9 w 104"/>
                <a:gd name="T43" fmla="*/ 22 h 104"/>
                <a:gd name="T44" fmla="*/ 4 w 104"/>
                <a:gd name="T45" fmla="*/ 31 h 104"/>
                <a:gd name="T46" fmla="*/ 1 w 104"/>
                <a:gd name="T47" fmla="*/ 41 h 104"/>
                <a:gd name="T48" fmla="*/ 0 w 104"/>
                <a:gd name="T49" fmla="*/ 52 h 104"/>
                <a:gd name="T50" fmla="*/ 1 w 104"/>
                <a:gd name="T51" fmla="*/ 62 h 104"/>
                <a:gd name="T52" fmla="*/ 4 w 104"/>
                <a:gd name="T53" fmla="*/ 72 h 104"/>
                <a:gd name="T54" fmla="*/ 9 w 104"/>
                <a:gd name="T55" fmla="*/ 81 h 104"/>
                <a:gd name="T56" fmla="*/ 16 w 104"/>
                <a:gd name="T57" fmla="*/ 89 h 104"/>
                <a:gd name="T58" fmla="*/ 24 w 104"/>
                <a:gd name="T59" fmla="*/ 95 h 104"/>
                <a:gd name="T60" fmla="*/ 32 w 104"/>
                <a:gd name="T61" fmla="*/ 100 h 104"/>
                <a:gd name="T62" fmla="*/ 42 w 104"/>
                <a:gd name="T63" fmla="*/ 103 h 104"/>
                <a:gd name="T64" fmla="*/ 52 w 104"/>
                <a:gd name="T6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2" name="Freeform 482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25 w 52"/>
                <a:gd name="T1" fmla="*/ 52 h 52"/>
                <a:gd name="T2" fmla="*/ 35 w 52"/>
                <a:gd name="T3" fmla="*/ 50 h 52"/>
                <a:gd name="T4" fmla="*/ 44 w 52"/>
                <a:gd name="T5" fmla="*/ 44 h 52"/>
                <a:gd name="T6" fmla="*/ 50 w 52"/>
                <a:gd name="T7" fmla="*/ 36 h 52"/>
                <a:gd name="T8" fmla="*/ 52 w 52"/>
                <a:gd name="T9" fmla="*/ 25 h 52"/>
                <a:gd name="T10" fmla="*/ 50 w 52"/>
                <a:gd name="T11" fmla="*/ 15 h 52"/>
                <a:gd name="T12" fmla="*/ 44 w 52"/>
                <a:gd name="T13" fmla="*/ 7 h 52"/>
                <a:gd name="T14" fmla="*/ 35 w 52"/>
                <a:gd name="T15" fmla="*/ 2 h 52"/>
                <a:gd name="T16" fmla="*/ 25 w 52"/>
                <a:gd name="T17" fmla="*/ 0 h 52"/>
                <a:gd name="T18" fmla="*/ 15 w 52"/>
                <a:gd name="T19" fmla="*/ 2 h 52"/>
                <a:gd name="T20" fmla="*/ 7 w 52"/>
                <a:gd name="T21" fmla="*/ 7 h 52"/>
                <a:gd name="T22" fmla="*/ 2 w 52"/>
                <a:gd name="T23" fmla="*/ 15 h 52"/>
                <a:gd name="T24" fmla="*/ 0 w 52"/>
                <a:gd name="T25" fmla="*/ 25 h 52"/>
                <a:gd name="T26" fmla="*/ 2 w 52"/>
                <a:gd name="T27" fmla="*/ 36 h 52"/>
                <a:gd name="T28" fmla="*/ 7 w 52"/>
                <a:gd name="T29" fmla="*/ 44 h 52"/>
                <a:gd name="T30" fmla="*/ 15 w 52"/>
                <a:gd name="T31" fmla="*/ 50 h 52"/>
                <a:gd name="T32" fmla="*/ 25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3" name="Freeform 483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27 w 52"/>
                <a:gd name="T1" fmla="*/ 52 h 52"/>
                <a:gd name="T2" fmla="*/ 37 w 52"/>
                <a:gd name="T3" fmla="*/ 50 h 52"/>
                <a:gd name="T4" fmla="*/ 45 w 52"/>
                <a:gd name="T5" fmla="*/ 45 h 52"/>
                <a:gd name="T6" fmla="*/ 50 w 52"/>
                <a:gd name="T7" fmla="*/ 37 h 52"/>
                <a:gd name="T8" fmla="*/ 52 w 52"/>
                <a:gd name="T9" fmla="*/ 26 h 52"/>
                <a:gd name="T10" fmla="*/ 50 w 52"/>
                <a:gd name="T11" fmla="*/ 16 h 52"/>
                <a:gd name="T12" fmla="*/ 45 w 52"/>
                <a:gd name="T13" fmla="*/ 8 h 52"/>
                <a:gd name="T14" fmla="*/ 37 w 52"/>
                <a:gd name="T15" fmla="*/ 2 h 52"/>
                <a:gd name="T16" fmla="*/ 27 w 52"/>
                <a:gd name="T17" fmla="*/ 0 h 52"/>
                <a:gd name="T18" fmla="*/ 17 w 52"/>
                <a:gd name="T19" fmla="*/ 2 h 52"/>
                <a:gd name="T20" fmla="*/ 8 w 52"/>
                <a:gd name="T21" fmla="*/ 8 h 52"/>
                <a:gd name="T22" fmla="*/ 2 w 52"/>
                <a:gd name="T23" fmla="*/ 16 h 52"/>
                <a:gd name="T24" fmla="*/ 0 w 52"/>
                <a:gd name="T25" fmla="*/ 26 h 52"/>
                <a:gd name="T26" fmla="*/ 2 w 52"/>
                <a:gd name="T27" fmla="*/ 37 h 52"/>
                <a:gd name="T28" fmla="*/ 8 w 52"/>
                <a:gd name="T29" fmla="*/ 45 h 52"/>
                <a:gd name="T30" fmla="*/ 17 w 52"/>
                <a:gd name="T31" fmla="*/ 50 h 52"/>
                <a:gd name="T32" fmla="*/ 27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4" name="Freeform 484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46 w 148"/>
                <a:gd name="T1" fmla="*/ 14 h 712"/>
                <a:gd name="T2" fmla="*/ 42 w 148"/>
                <a:gd name="T3" fmla="*/ 29 h 712"/>
                <a:gd name="T4" fmla="*/ 32 w 148"/>
                <a:gd name="T5" fmla="*/ 68 h 712"/>
                <a:gd name="T6" fmla="*/ 18 w 148"/>
                <a:gd name="T7" fmla="*/ 132 h 712"/>
                <a:gd name="T8" fmla="*/ 7 w 148"/>
                <a:gd name="T9" fmla="*/ 217 h 712"/>
                <a:gd name="T10" fmla="*/ 0 w 148"/>
                <a:gd name="T11" fmla="*/ 319 h 712"/>
                <a:gd name="T12" fmla="*/ 1 w 148"/>
                <a:gd name="T13" fmla="*/ 438 h 712"/>
                <a:gd name="T14" fmla="*/ 13 w 148"/>
                <a:gd name="T15" fmla="*/ 570 h 712"/>
                <a:gd name="T16" fmla="*/ 41 w 148"/>
                <a:gd name="T17" fmla="*/ 712 h 712"/>
                <a:gd name="T18" fmla="*/ 143 w 148"/>
                <a:gd name="T19" fmla="*/ 707 h 712"/>
                <a:gd name="T20" fmla="*/ 139 w 148"/>
                <a:gd name="T21" fmla="*/ 685 h 712"/>
                <a:gd name="T22" fmla="*/ 128 w 148"/>
                <a:gd name="T23" fmla="*/ 628 h 712"/>
                <a:gd name="T24" fmla="*/ 116 w 148"/>
                <a:gd name="T25" fmla="*/ 543 h 712"/>
                <a:gd name="T26" fmla="*/ 105 w 148"/>
                <a:gd name="T27" fmla="*/ 439 h 712"/>
                <a:gd name="T28" fmla="*/ 99 w 148"/>
                <a:gd name="T29" fmla="*/ 324 h 712"/>
                <a:gd name="T30" fmla="*/ 102 w 148"/>
                <a:gd name="T31" fmla="*/ 209 h 712"/>
                <a:gd name="T32" fmla="*/ 117 w 148"/>
                <a:gd name="T33" fmla="*/ 100 h 712"/>
                <a:gd name="T34" fmla="*/ 148 w 148"/>
                <a:gd name="T35" fmla="*/ 8 h 712"/>
                <a:gd name="T36" fmla="*/ 148 w 148"/>
                <a:gd name="T37" fmla="*/ 7 h 712"/>
                <a:gd name="T38" fmla="*/ 148 w 148"/>
                <a:gd name="T39" fmla="*/ 5 h 712"/>
                <a:gd name="T40" fmla="*/ 146 w 148"/>
                <a:gd name="T41" fmla="*/ 3 h 712"/>
                <a:gd name="T42" fmla="*/ 140 w 148"/>
                <a:gd name="T43" fmla="*/ 0 h 712"/>
                <a:gd name="T44" fmla="*/ 127 w 148"/>
                <a:gd name="T45" fmla="*/ 0 h 712"/>
                <a:gd name="T46" fmla="*/ 109 w 148"/>
                <a:gd name="T47" fmla="*/ 1 h 712"/>
                <a:gd name="T48" fmla="*/ 83 w 148"/>
                <a:gd name="T49" fmla="*/ 6 h 712"/>
                <a:gd name="T50" fmla="*/ 46 w 148"/>
                <a:gd name="T51" fmla="*/ 1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5" name="Freeform 485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201 w 201"/>
                <a:gd name="T1" fmla="*/ 5 h 795"/>
                <a:gd name="T2" fmla="*/ 196 w 201"/>
                <a:gd name="T3" fmla="*/ 10 h 795"/>
                <a:gd name="T4" fmla="*/ 183 w 201"/>
                <a:gd name="T5" fmla="*/ 31 h 795"/>
                <a:gd name="T6" fmla="*/ 165 w 201"/>
                <a:gd name="T7" fmla="*/ 73 h 795"/>
                <a:gd name="T8" fmla="*/ 148 w 201"/>
                <a:gd name="T9" fmla="*/ 140 h 795"/>
                <a:gd name="T10" fmla="*/ 134 w 201"/>
                <a:gd name="T11" fmla="*/ 240 h 795"/>
                <a:gd name="T12" fmla="*/ 127 w 201"/>
                <a:gd name="T13" fmla="*/ 379 h 795"/>
                <a:gd name="T14" fmla="*/ 131 w 201"/>
                <a:gd name="T15" fmla="*/ 561 h 795"/>
                <a:gd name="T16" fmla="*/ 150 w 201"/>
                <a:gd name="T17" fmla="*/ 795 h 795"/>
                <a:gd name="T18" fmla="*/ 37 w 201"/>
                <a:gd name="T19" fmla="*/ 795 h 795"/>
                <a:gd name="T20" fmla="*/ 33 w 201"/>
                <a:gd name="T21" fmla="*/ 771 h 795"/>
                <a:gd name="T22" fmla="*/ 24 w 201"/>
                <a:gd name="T23" fmla="*/ 707 h 795"/>
                <a:gd name="T24" fmla="*/ 13 w 201"/>
                <a:gd name="T25" fmla="*/ 611 h 795"/>
                <a:gd name="T26" fmla="*/ 3 w 201"/>
                <a:gd name="T27" fmla="*/ 493 h 795"/>
                <a:gd name="T28" fmla="*/ 0 w 201"/>
                <a:gd name="T29" fmla="*/ 363 h 795"/>
                <a:gd name="T30" fmla="*/ 7 w 201"/>
                <a:gd name="T31" fmla="*/ 231 h 795"/>
                <a:gd name="T32" fmla="*/ 28 w 201"/>
                <a:gd name="T33" fmla="*/ 107 h 795"/>
                <a:gd name="T34" fmla="*/ 66 w 201"/>
                <a:gd name="T35" fmla="*/ 0 h 795"/>
                <a:gd name="T36" fmla="*/ 201 w 201"/>
                <a:gd name="T37" fmla="*/ 5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6" name="Freeform 486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41 w 129"/>
                <a:gd name="T1" fmla="*/ 12 h 622"/>
                <a:gd name="T2" fmla="*/ 37 w 129"/>
                <a:gd name="T3" fmla="*/ 24 h 622"/>
                <a:gd name="T4" fmla="*/ 29 w 129"/>
                <a:gd name="T5" fmla="*/ 59 h 622"/>
                <a:gd name="T6" fmla="*/ 18 w 129"/>
                <a:gd name="T7" fmla="*/ 115 h 622"/>
                <a:gd name="T8" fmla="*/ 6 w 129"/>
                <a:gd name="T9" fmla="*/ 189 h 622"/>
                <a:gd name="T10" fmla="*/ 0 w 129"/>
                <a:gd name="T11" fmla="*/ 279 h 622"/>
                <a:gd name="T12" fmla="*/ 1 w 129"/>
                <a:gd name="T13" fmla="*/ 382 h 622"/>
                <a:gd name="T14" fmla="*/ 11 w 129"/>
                <a:gd name="T15" fmla="*/ 497 h 622"/>
                <a:gd name="T16" fmla="*/ 36 w 129"/>
                <a:gd name="T17" fmla="*/ 622 h 622"/>
                <a:gd name="T18" fmla="*/ 124 w 129"/>
                <a:gd name="T19" fmla="*/ 617 h 622"/>
                <a:gd name="T20" fmla="*/ 120 w 129"/>
                <a:gd name="T21" fmla="*/ 598 h 622"/>
                <a:gd name="T22" fmla="*/ 112 w 129"/>
                <a:gd name="T23" fmla="*/ 548 h 622"/>
                <a:gd name="T24" fmla="*/ 101 w 129"/>
                <a:gd name="T25" fmla="*/ 473 h 622"/>
                <a:gd name="T26" fmla="*/ 92 w 129"/>
                <a:gd name="T27" fmla="*/ 382 h 622"/>
                <a:gd name="T28" fmla="*/ 87 w 129"/>
                <a:gd name="T29" fmla="*/ 282 h 622"/>
                <a:gd name="T30" fmla="*/ 89 w 129"/>
                <a:gd name="T31" fmla="*/ 182 h 622"/>
                <a:gd name="T32" fmla="*/ 102 w 129"/>
                <a:gd name="T33" fmla="*/ 87 h 622"/>
                <a:gd name="T34" fmla="*/ 129 w 129"/>
                <a:gd name="T35" fmla="*/ 7 h 622"/>
                <a:gd name="T36" fmla="*/ 129 w 129"/>
                <a:gd name="T37" fmla="*/ 6 h 622"/>
                <a:gd name="T38" fmla="*/ 129 w 129"/>
                <a:gd name="T39" fmla="*/ 4 h 622"/>
                <a:gd name="T40" fmla="*/ 127 w 129"/>
                <a:gd name="T41" fmla="*/ 2 h 622"/>
                <a:gd name="T42" fmla="*/ 122 w 129"/>
                <a:gd name="T43" fmla="*/ 0 h 622"/>
                <a:gd name="T44" fmla="*/ 112 w 129"/>
                <a:gd name="T45" fmla="*/ 0 h 622"/>
                <a:gd name="T46" fmla="*/ 96 w 129"/>
                <a:gd name="T47" fmla="*/ 1 h 622"/>
                <a:gd name="T48" fmla="*/ 72 w 129"/>
                <a:gd name="T49" fmla="*/ 5 h 622"/>
                <a:gd name="T50" fmla="*/ 41 w 129"/>
                <a:gd name="T51" fmla="*/ 12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7" name="Freeform 487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35 w 110"/>
                <a:gd name="T1" fmla="*/ 10 h 531"/>
                <a:gd name="T2" fmla="*/ 32 w 110"/>
                <a:gd name="T3" fmla="*/ 20 h 531"/>
                <a:gd name="T4" fmla="*/ 24 w 110"/>
                <a:gd name="T5" fmla="*/ 50 h 531"/>
                <a:gd name="T6" fmla="*/ 15 w 110"/>
                <a:gd name="T7" fmla="*/ 98 h 531"/>
                <a:gd name="T8" fmla="*/ 5 w 110"/>
                <a:gd name="T9" fmla="*/ 160 h 531"/>
                <a:gd name="T10" fmla="*/ 0 w 110"/>
                <a:gd name="T11" fmla="*/ 237 h 531"/>
                <a:gd name="T12" fmla="*/ 1 w 110"/>
                <a:gd name="T13" fmla="*/ 326 h 531"/>
                <a:gd name="T14" fmla="*/ 10 w 110"/>
                <a:gd name="T15" fmla="*/ 424 h 531"/>
                <a:gd name="T16" fmla="*/ 31 w 110"/>
                <a:gd name="T17" fmla="*/ 531 h 531"/>
                <a:gd name="T18" fmla="*/ 106 w 110"/>
                <a:gd name="T19" fmla="*/ 525 h 531"/>
                <a:gd name="T20" fmla="*/ 103 w 110"/>
                <a:gd name="T21" fmla="*/ 510 h 531"/>
                <a:gd name="T22" fmla="*/ 96 w 110"/>
                <a:gd name="T23" fmla="*/ 467 h 531"/>
                <a:gd name="T24" fmla="*/ 87 w 110"/>
                <a:gd name="T25" fmla="*/ 404 h 531"/>
                <a:gd name="T26" fmla="*/ 79 w 110"/>
                <a:gd name="T27" fmla="*/ 326 h 531"/>
                <a:gd name="T28" fmla="*/ 74 w 110"/>
                <a:gd name="T29" fmla="*/ 241 h 531"/>
                <a:gd name="T30" fmla="*/ 76 w 110"/>
                <a:gd name="T31" fmla="*/ 155 h 531"/>
                <a:gd name="T32" fmla="*/ 87 w 110"/>
                <a:gd name="T33" fmla="*/ 74 h 531"/>
                <a:gd name="T34" fmla="*/ 110 w 110"/>
                <a:gd name="T35" fmla="*/ 6 h 531"/>
                <a:gd name="T36" fmla="*/ 110 w 110"/>
                <a:gd name="T37" fmla="*/ 5 h 531"/>
                <a:gd name="T38" fmla="*/ 110 w 110"/>
                <a:gd name="T39" fmla="*/ 4 h 531"/>
                <a:gd name="T40" fmla="*/ 108 w 110"/>
                <a:gd name="T41" fmla="*/ 2 h 531"/>
                <a:gd name="T42" fmla="*/ 104 w 110"/>
                <a:gd name="T43" fmla="*/ 0 h 531"/>
                <a:gd name="T44" fmla="*/ 95 w 110"/>
                <a:gd name="T45" fmla="*/ 0 h 531"/>
                <a:gd name="T46" fmla="*/ 82 w 110"/>
                <a:gd name="T47" fmla="*/ 1 h 531"/>
                <a:gd name="T48" fmla="*/ 62 w 110"/>
                <a:gd name="T49" fmla="*/ 4 h 531"/>
                <a:gd name="T50" fmla="*/ 35 w 110"/>
                <a:gd name="T51" fmla="*/ 1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8" name="Freeform 488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29 w 92"/>
                <a:gd name="T1" fmla="*/ 8 h 438"/>
                <a:gd name="T2" fmla="*/ 26 w 92"/>
                <a:gd name="T3" fmla="*/ 16 h 438"/>
                <a:gd name="T4" fmla="*/ 20 w 92"/>
                <a:gd name="T5" fmla="*/ 42 h 438"/>
                <a:gd name="T6" fmla="*/ 12 w 92"/>
                <a:gd name="T7" fmla="*/ 81 h 438"/>
                <a:gd name="T8" fmla="*/ 4 w 92"/>
                <a:gd name="T9" fmla="*/ 133 h 438"/>
                <a:gd name="T10" fmla="*/ 0 w 92"/>
                <a:gd name="T11" fmla="*/ 196 h 438"/>
                <a:gd name="T12" fmla="*/ 0 w 92"/>
                <a:gd name="T13" fmla="*/ 270 h 438"/>
                <a:gd name="T14" fmla="*/ 9 w 92"/>
                <a:gd name="T15" fmla="*/ 351 h 438"/>
                <a:gd name="T16" fmla="*/ 25 w 92"/>
                <a:gd name="T17" fmla="*/ 438 h 438"/>
                <a:gd name="T18" fmla="*/ 88 w 92"/>
                <a:gd name="T19" fmla="*/ 435 h 438"/>
                <a:gd name="T20" fmla="*/ 85 w 92"/>
                <a:gd name="T21" fmla="*/ 422 h 438"/>
                <a:gd name="T22" fmla="*/ 79 w 92"/>
                <a:gd name="T23" fmla="*/ 386 h 438"/>
                <a:gd name="T24" fmla="*/ 72 w 92"/>
                <a:gd name="T25" fmla="*/ 334 h 438"/>
                <a:gd name="T26" fmla="*/ 65 w 92"/>
                <a:gd name="T27" fmla="*/ 270 h 438"/>
                <a:gd name="T28" fmla="*/ 61 w 92"/>
                <a:gd name="T29" fmla="*/ 199 h 438"/>
                <a:gd name="T30" fmla="*/ 63 w 92"/>
                <a:gd name="T31" fmla="*/ 129 h 438"/>
                <a:gd name="T32" fmla="*/ 73 w 92"/>
                <a:gd name="T33" fmla="*/ 61 h 438"/>
                <a:gd name="T34" fmla="*/ 92 w 92"/>
                <a:gd name="T35" fmla="*/ 5 h 438"/>
                <a:gd name="T36" fmla="*/ 92 w 92"/>
                <a:gd name="T37" fmla="*/ 4 h 438"/>
                <a:gd name="T38" fmla="*/ 92 w 92"/>
                <a:gd name="T39" fmla="*/ 3 h 438"/>
                <a:gd name="T40" fmla="*/ 90 w 92"/>
                <a:gd name="T41" fmla="*/ 1 h 438"/>
                <a:gd name="T42" fmla="*/ 87 w 92"/>
                <a:gd name="T43" fmla="*/ 0 h 438"/>
                <a:gd name="T44" fmla="*/ 80 w 92"/>
                <a:gd name="T45" fmla="*/ 0 h 438"/>
                <a:gd name="T46" fmla="*/ 68 w 92"/>
                <a:gd name="T47" fmla="*/ 0 h 438"/>
                <a:gd name="T48" fmla="*/ 51 w 92"/>
                <a:gd name="T49" fmla="*/ 3 h 438"/>
                <a:gd name="T50" fmla="*/ 29 w 92"/>
                <a:gd name="T51" fmla="*/ 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9" name="Freeform 489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23 w 73"/>
                <a:gd name="T1" fmla="*/ 7 h 347"/>
                <a:gd name="T2" fmla="*/ 21 w 73"/>
                <a:gd name="T3" fmla="*/ 14 h 347"/>
                <a:gd name="T4" fmla="*/ 16 w 73"/>
                <a:gd name="T5" fmla="*/ 33 h 347"/>
                <a:gd name="T6" fmla="*/ 10 w 73"/>
                <a:gd name="T7" fmla="*/ 64 h 347"/>
                <a:gd name="T8" fmla="*/ 4 w 73"/>
                <a:gd name="T9" fmla="*/ 105 h 347"/>
                <a:gd name="T10" fmla="*/ 0 w 73"/>
                <a:gd name="T11" fmla="*/ 155 h 347"/>
                <a:gd name="T12" fmla="*/ 0 w 73"/>
                <a:gd name="T13" fmla="*/ 213 h 347"/>
                <a:gd name="T14" fmla="*/ 7 w 73"/>
                <a:gd name="T15" fmla="*/ 278 h 347"/>
                <a:gd name="T16" fmla="*/ 20 w 73"/>
                <a:gd name="T17" fmla="*/ 347 h 347"/>
                <a:gd name="T18" fmla="*/ 70 w 73"/>
                <a:gd name="T19" fmla="*/ 344 h 347"/>
                <a:gd name="T20" fmla="*/ 68 w 73"/>
                <a:gd name="T21" fmla="*/ 334 h 347"/>
                <a:gd name="T22" fmla="*/ 63 w 73"/>
                <a:gd name="T23" fmla="*/ 305 h 347"/>
                <a:gd name="T24" fmla="*/ 56 w 73"/>
                <a:gd name="T25" fmla="*/ 265 h 347"/>
                <a:gd name="T26" fmla="*/ 51 w 73"/>
                <a:gd name="T27" fmla="*/ 213 h 347"/>
                <a:gd name="T28" fmla="*/ 48 w 73"/>
                <a:gd name="T29" fmla="*/ 158 h 347"/>
                <a:gd name="T30" fmla="*/ 50 w 73"/>
                <a:gd name="T31" fmla="*/ 101 h 347"/>
                <a:gd name="T32" fmla="*/ 57 w 73"/>
                <a:gd name="T33" fmla="*/ 49 h 347"/>
                <a:gd name="T34" fmla="*/ 73 w 73"/>
                <a:gd name="T35" fmla="*/ 4 h 347"/>
                <a:gd name="T36" fmla="*/ 73 w 73"/>
                <a:gd name="T37" fmla="*/ 4 h 347"/>
                <a:gd name="T38" fmla="*/ 73 w 73"/>
                <a:gd name="T39" fmla="*/ 2 h 347"/>
                <a:gd name="T40" fmla="*/ 72 w 73"/>
                <a:gd name="T41" fmla="*/ 1 h 347"/>
                <a:gd name="T42" fmla="*/ 69 w 73"/>
                <a:gd name="T43" fmla="*/ 0 h 347"/>
                <a:gd name="T44" fmla="*/ 63 w 73"/>
                <a:gd name="T45" fmla="*/ 0 h 347"/>
                <a:gd name="T46" fmla="*/ 53 w 73"/>
                <a:gd name="T47" fmla="*/ 1 h 347"/>
                <a:gd name="T48" fmla="*/ 41 w 73"/>
                <a:gd name="T49" fmla="*/ 3 h 347"/>
                <a:gd name="T50" fmla="*/ 23 w 73"/>
                <a:gd name="T51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0" name="Freeform 490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16 w 52"/>
                <a:gd name="T1" fmla="*/ 5 h 256"/>
                <a:gd name="T2" fmla="*/ 15 w 52"/>
                <a:gd name="T3" fmla="*/ 10 h 256"/>
                <a:gd name="T4" fmla="*/ 11 w 52"/>
                <a:gd name="T5" fmla="*/ 24 h 256"/>
                <a:gd name="T6" fmla="*/ 6 w 52"/>
                <a:gd name="T7" fmla="*/ 47 h 256"/>
                <a:gd name="T8" fmla="*/ 2 w 52"/>
                <a:gd name="T9" fmla="*/ 77 h 256"/>
                <a:gd name="T10" fmla="*/ 0 w 52"/>
                <a:gd name="T11" fmla="*/ 115 h 256"/>
                <a:gd name="T12" fmla="*/ 0 w 52"/>
                <a:gd name="T13" fmla="*/ 157 h 256"/>
                <a:gd name="T14" fmla="*/ 4 w 52"/>
                <a:gd name="T15" fmla="*/ 205 h 256"/>
                <a:gd name="T16" fmla="*/ 14 w 52"/>
                <a:gd name="T17" fmla="*/ 256 h 256"/>
                <a:gd name="T18" fmla="*/ 50 w 52"/>
                <a:gd name="T19" fmla="*/ 254 h 256"/>
                <a:gd name="T20" fmla="*/ 49 w 52"/>
                <a:gd name="T21" fmla="*/ 247 h 256"/>
                <a:gd name="T22" fmla="*/ 45 w 52"/>
                <a:gd name="T23" fmla="*/ 226 h 256"/>
                <a:gd name="T24" fmla="*/ 41 w 52"/>
                <a:gd name="T25" fmla="*/ 195 h 256"/>
                <a:gd name="T26" fmla="*/ 37 w 52"/>
                <a:gd name="T27" fmla="*/ 157 h 256"/>
                <a:gd name="T28" fmla="*/ 35 w 52"/>
                <a:gd name="T29" fmla="*/ 116 h 256"/>
                <a:gd name="T30" fmla="*/ 36 w 52"/>
                <a:gd name="T31" fmla="*/ 74 h 256"/>
                <a:gd name="T32" fmla="*/ 41 w 52"/>
                <a:gd name="T33" fmla="*/ 35 h 256"/>
                <a:gd name="T34" fmla="*/ 52 w 52"/>
                <a:gd name="T35" fmla="*/ 3 h 256"/>
                <a:gd name="T36" fmla="*/ 52 w 52"/>
                <a:gd name="T37" fmla="*/ 3 h 256"/>
                <a:gd name="T38" fmla="*/ 52 w 52"/>
                <a:gd name="T39" fmla="*/ 2 h 256"/>
                <a:gd name="T40" fmla="*/ 51 w 52"/>
                <a:gd name="T41" fmla="*/ 1 h 256"/>
                <a:gd name="T42" fmla="*/ 49 w 52"/>
                <a:gd name="T43" fmla="*/ 0 h 256"/>
                <a:gd name="T44" fmla="*/ 45 w 52"/>
                <a:gd name="T45" fmla="*/ 0 h 256"/>
                <a:gd name="T46" fmla="*/ 39 w 52"/>
                <a:gd name="T47" fmla="*/ 0 h 256"/>
                <a:gd name="T48" fmla="*/ 29 w 52"/>
                <a:gd name="T49" fmla="*/ 2 h 256"/>
                <a:gd name="T50" fmla="*/ 16 w 52"/>
                <a:gd name="T51" fmla="*/ 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1" name="Freeform 491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176 w 176"/>
                <a:gd name="T1" fmla="*/ 5 h 693"/>
                <a:gd name="T2" fmla="*/ 172 w 176"/>
                <a:gd name="T3" fmla="*/ 10 h 693"/>
                <a:gd name="T4" fmla="*/ 159 w 176"/>
                <a:gd name="T5" fmla="*/ 28 h 693"/>
                <a:gd name="T6" fmla="*/ 144 w 176"/>
                <a:gd name="T7" fmla="*/ 63 h 693"/>
                <a:gd name="T8" fmla="*/ 129 w 176"/>
                <a:gd name="T9" fmla="*/ 123 h 693"/>
                <a:gd name="T10" fmla="*/ 117 w 176"/>
                <a:gd name="T11" fmla="*/ 210 h 693"/>
                <a:gd name="T12" fmla="*/ 110 w 176"/>
                <a:gd name="T13" fmla="*/ 331 h 693"/>
                <a:gd name="T14" fmla="*/ 115 w 176"/>
                <a:gd name="T15" fmla="*/ 490 h 693"/>
                <a:gd name="T16" fmla="*/ 131 w 176"/>
                <a:gd name="T17" fmla="*/ 693 h 693"/>
                <a:gd name="T18" fmla="*/ 32 w 176"/>
                <a:gd name="T19" fmla="*/ 693 h 693"/>
                <a:gd name="T20" fmla="*/ 29 w 176"/>
                <a:gd name="T21" fmla="*/ 673 h 693"/>
                <a:gd name="T22" fmla="*/ 20 w 176"/>
                <a:gd name="T23" fmla="*/ 617 h 693"/>
                <a:gd name="T24" fmla="*/ 11 w 176"/>
                <a:gd name="T25" fmla="*/ 533 h 693"/>
                <a:gd name="T26" fmla="*/ 3 w 176"/>
                <a:gd name="T27" fmla="*/ 430 h 693"/>
                <a:gd name="T28" fmla="*/ 0 w 176"/>
                <a:gd name="T29" fmla="*/ 317 h 693"/>
                <a:gd name="T30" fmla="*/ 6 w 176"/>
                <a:gd name="T31" fmla="*/ 202 h 693"/>
                <a:gd name="T32" fmla="*/ 23 w 176"/>
                <a:gd name="T33" fmla="*/ 93 h 693"/>
                <a:gd name="T34" fmla="*/ 57 w 176"/>
                <a:gd name="T35" fmla="*/ 0 h 693"/>
                <a:gd name="T36" fmla="*/ 176 w 176"/>
                <a:gd name="T37" fmla="*/ 5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2" name="Freeform 492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149 w 149"/>
                <a:gd name="T1" fmla="*/ 4 h 592"/>
                <a:gd name="T2" fmla="*/ 145 w 149"/>
                <a:gd name="T3" fmla="*/ 8 h 592"/>
                <a:gd name="T4" fmla="*/ 136 w 149"/>
                <a:gd name="T5" fmla="*/ 24 h 592"/>
                <a:gd name="T6" fmla="*/ 123 w 149"/>
                <a:gd name="T7" fmla="*/ 54 h 592"/>
                <a:gd name="T8" fmla="*/ 110 w 149"/>
                <a:gd name="T9" fmla="*/ 104 h 592"/>
                <a:gd name="T10" fmla="*/ 99 w 149"/>
                <a:gd name="T11" fmla="*/ 179 h 592"/>
                <a:gd name="T12" fmla="*/ 94 w 149"/>
                <a:gd name="T13" fmla="*/ 282 h 592"/>
                <a:gd name="T14" fmla="*/ 97 w 149"/>
                <a:gd name="T15" fmla="*/ 418 h 592"/>
                <a:gd name="T16" fmla="*/ 112 w 149"/>
                <a:gd name="T17" fmla="*/ 592 h 592"/>
                <a:gd name="T18" fmla="*/ 27 w 149"/>
                <a:gd name="T19" fmla="*/ 592 h 592"/>
                <a:gd name="T20" fmla="*/ 24 w 149"/>
                <a:gd name="T21" fmla="*/ 575 h 592"/>
                <a:gd name="T22" fmla="*/ 17 w 149"/>
                <a:gd name="T23" fmla="*/ 527 h 592"/>
                <a:gd name="T24" fmla="*/ 9 w 149"/>
                <a:gd name="T25" fmla="*/ 455 h 592"/>
                <a:gd name="T26" fmla="*/ 2 w 149"/>
                <a:gd name="T27" fmla="*/ 367 h 592"/>
                <a:gd name="T28" fmla="*/ 0 w 149"/>
                <a:gd name="T29" fmla="*/ 271 h 592"/>
                <a:gd name="T30" fmla="*/ 5 w 149"/>
                <a:gd name="T31" fmla="*/ 173 h 592"/>
                <a:gd name="T32" fmla="*/ 20 w 149"/>
                <a:gd name="T33" fmla="*/ 80 h 592"/>
                <a:gd name="T34" fmla="*/ 48 w 149"/>
                <a:gd name="T35" fmla="*/ 0 h 592"/>
                <a:gd name="T36" fmla="*/ 149 w 149"/>
                <a:gd name="T37" fmla="*/ 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3" name="Freeform 493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124 w 124"/>
                <a:gd name="T1" fmla="*/ 4 h 490"/>
                <a:gd name="T2" fmla="*/ 121 w 124"/>
                <a:gd name="T3" fmla="*/ 7 h 490"/>
                <a:gd name="T4" fmla="*/ 113 w 124"/>
                <a:gd name="T5" fmla="*/ 21 h 490"/>
                <a:gd name="T6" fmla="*/ 103 w 124"/>
                <a:gd name="T7" fmla="*/ 45 h 490"/>
                <a:gd name="T8" fmla="*/ 91 w 124"/>
                <a:gd name="T9" fmla="*/ 87 h 490"/>
                <a:gd name="T10" fmla="*/ 83 w 124"/>
                <a:gd name="T11" fmla="*/ 148 h 490"/>
                <a:gd name="T12" fmla="*/ 79 w 124"/>
                <a:gd name="T13" fmla="*/ 234 h 490"/>
                <a:gd name="T14" fmla="*/ 81 w 124"/>
                <a:gd name="T15" fmla="*/ 347 h 490"/>
                <a:gd name="T16" fmla="*/ 93 w 124"/>
                <a:gd name="T17" fmla="*/ 490 h 490"/>
                <a:gd name="T18" fmla="*/ 23 w 124"/>
                <a:gd name="T19" fmla="*/ 490 h 490"/>
                <a:gd name="T20" fmla="*/ 21 w 124"/>
                <a:gd name="T21" fmla="*/ 476 h 490"/>
                <a:gd name="T22" fmla="*/ 15 w 124"/>
                <a:gd name="T23" fmla="*/ 436 h 490"/>
                <a:gd name="T24" fmla="*/ 8 w 124"/>
                <a:gd name="T25" fmla="*/ 377 h 490"/>
                <a:gd name="T26" fmla="*/ 2 w 124"/>
                <a:gd name="T27" fmla="*/ 304 h 490"/>
                <a:gd name="T28" fmla="*/ 0 w 124"/>
                <a:gd name="T29" fmla="*/ 224 h 490"/>
                <a:gd name="T30" fmla="*/ 4 w 124"/>
                <a:gd name="T31" fmla="*/ 143 h 490"/>
                <a:gd name="T32" fmla="*/ 17 w 124"/>
                <a:gd name="T33" fmla="*/ 67 h 490"/>
                <a:gd name="T34" fmla="*/ 40 w 124"/>
                <a:gd name="T35" fmla="*/ 0 h 490"/>
                <a:gd name="T36" fmla="*/ 124 w 124"/>
                <a:gd name="T37" fmla="*/ 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4" name="Freeform 494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99 w 99"/>
                <a:gd name="T1" fmla="*/ 3 h 389"/>
                <a:gd name="T2" fmla="*/ 96 w 99"/>
                <a:gd name="T3" fmla="*/ 6 h 389"/>
                <a:gd name="T4" fmla="*/ 89 w 99"/>
                <a:gd name="T5" fmla="*/ 16 h 389"/>
                <a:gd name="T6" fmla="*/ 81 w 99"/>
                <a:gd name="T7" fmla="*/ 36 h 389"/>
                <a:gd name="T8" fmla="*/ 72 w 99"/>
                <a:gd name="T9" fmla="*/ 69 h 389"/>
                <a:gd name="T10" fmla="*/ 66 w 99"/>
                <a:gd name="T11" fmla="*/ 118 h 389"/>
                <a:gd name="T12" fmla="*/ 62 w 99"/>
                <a:gd name="T13" fmla="*/ 185 h 389"/>
                <a:gd name="T14" fmla="*/ 64 w 99"/>
                <a:gd name="T15" fmla="*/ 275 h 389"/>
                <a:gd name="T16" fmla="*/ 73 w 99"/>
                <a:gd name="T17" fmla="*/ 389 h 389"/>
                <a:gd name="T18" fmla="*/ 18 w 99"/>
                <a:gd name="T19" fmla="*/ 389 h 389"/>
                <a:gd name="T20" fmla="*/ 16 w 99"/>
                <a:gd name="T21" fmla="*/ 378 h 389"/>
                <a:gd name="T22" fmla="*/ 11 w 99"/>
                <a:gd name="T23" fmla="*/ 346 h 389"/>
                <a:gd name="T24" fmla="*/ 6 w 99"/>
                <a:gd name="T25" fmla="*/ 299 h 389"/>
                <a:gd name="T26" fmla="*/ 2 w 99"/>
                <a:gd name="T27" fmla="*/ 242 h 389"/>
                <a:gd name="T28" fmla="*/ 0 w 99"/>
                <a:gd name="T29" fmla="*/ 178 h 389"/>
                <a:gd name="T30" fmla="*/ 4 w 99"/>
                <a:gd name="T31" fmla="*/ 114 h 389"/>
                <a:gd name="T32" fmla="*/ 14 w 99"/>
                <a:gd name="T33" fmla="*/ 52 h 389"/>
                <a:gd name="T34" fmla="*/ 32 w 99"/>
                <a:gd name="T35" fmla="*/ 0 h 389"/>
                <a:gd name="T36" fmla="*/ 99 w 99"/>
                <a:gd name="T37" fmla="*/ 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5" name="Freeform 495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72 w 72"/>
                <a:gd name="T1" fmla="*/ 2 h 287"/>
                <a:gd name="T2" fmla="*/ 70 w 72"/>
                <a:gd name="T3" fmla="*/ 4 h 287"/>
                <a:gd name="T4" fmla="*/ 66 w 72"/>
                <a:gd name="T5" fmla="*/ 12 h 287"/>
                <a:gd name="T6" fmla="*/ 59 w 72"/>
                <a:gd name="T7" fmla="*/ 27 h 287"/>
                <a:gd name="T8" fmla="*/ 53 w 72"/>
                <a:gd name="T9" fmla="*/ 50 h 287"/>
                <a:gd name="T10" fmla="*/ 48 w 72"/>
                <a:gd name="T11" fmla="*/ 87 h 287"/>
                <a:gd name="T12" fmla="*/ 46 w 72"/>
                <a:gd name="T13" fmla="*/ 137 h 287"/>
                <a:gd name="T14" fmla="*/ 47 w 72"/>
                <a:gd name="T15" fmla="*/ 203 h 287"/>
                <a:gd name="T16" fmla="*/ 54 w 72"/>
                <a:gd name="T17" fmla="*/ 287 h 287"/>
                <a:gd name="T18" fmla="*/ 13 w 72"/>
                <a:gd name="T19" fmla="*/ 287 h 287"/>
                <a:gd name="T20" fmla="*/ 12 w 72"/>
                <a:gd name="T21" fmla="*/ 279 h 287"/>
                <a:gd name="T22" fmla="*/ 8 w 72"/>
                <a:gd name="T23" fmla="*/ 255 h 287"/>
                <a:gd name="T24" fmla="*/ 4 w 72"/>
                <a:gd name="T25" fmla="*/ 220 h 287"/>
                <a:gd name="T26" fmla="*/ 1 w 72"/>
                <a:gd name="T27" fmla="*/ 178 h 287"/>
                <a:gd name="T28" fmla="*/ 0 w 72"/>
                <a:gd name="T29" fmla="*/ 131 h 287"/>
                <a:gd name="T30" fmla="*/ 2 w 72"/>
                <a:gd name="T31" fmla="*/ 84 h 287"/>
                <a:gd name="T32" fmla="*/ 9 w 72"/>
                <a:gd name="T33" fmla="*/ 39 h 287"/>
                <a:gd name="T34" fmla="*/ 23 w 72"/>
                <a:gd name="T35" fmla="*/ 0 h 287"/>
                <a:gd name="T36" fmla="*/ 72 w 72"/>
                <a:gd name="T37" fmla="*/ 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6" name="Rectangle 496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7" name="Freeform 497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33 w 354"/>
                <a:gd name="T1" fmla="*/ 39 h 418"/>
                <a:gd name="T2" fmla="*/ 30 w 354"/>
                <a:gd name="T3" fmla="*/ 48 h 418"/>
                <a:gd name="T4" fmla="*/ 23 w 354"/>
                <a:gd name="T5" fmla="*/ 71 h 418"/>
                <a:gd name="T6" fmla="*/ 15 w 354"/>
                <a:gd name="T7" fmla="*/ 107 h 418"/>
                <a:gd name="T8" fmla="*/ 7 w 354"/>
                <a:gd name="T9" fmla="*/ 155 h 418"/>
                <a:gd name="T10" fmla="*/ 1 w 354"/>
                <a:gd name="T11" fmla="*/ 212 h 418"/>
                <a:gd name="T12" fmla="*/ 0 w 354"/>
                <a:gd name="T13" fmla="*/ 276 h 418"/>
                <a:gd name="T14" fmla="*/ 6 w 354"/>
                <a:gd name="T15" fmla="*/ 345 h 418"/>
                <a:gd name="T16" fmla="*/ 21 w 354"/>
                <a:gd name="T17" fmla="*/ 418 h 418"/>
                <a:gd name="T18" fmla="*/ 21 w 354"/>
                <a:gd name="T19" fmla="*/ 415 h 418"/>
                <a:gd name="T20" fmla="*/ 21 w 354"/>
                <a:gd name="T21" fmla="*/ 405 h 418"/>
                <a:gd name="T22" fmla="*/ 21 w 354"/>
                <a:gd name="T23" fmla="*/ 390 h 418"/>
                <a:gd name="T24" fmla="*/ 21 w 354"/>
                <a:gd name="T25" fmla="*/ 372 h 418"/>
                <a:gd name="T26" fmla="*/ 23 w 354"/>
                <a:gd name="T27" fmla="*/ 348 h 418"/>
                <a:gd name="T28" fmla="*/ 27 w 354"/>
                <a:gd name="T29" fmla="*/ 324 h 418"/>
                <a:gd name="T30" fmla="*/ 31 w 354"/>
                <a:gd name="T31" fmla="*/ 296 h 418"/>
                <a:gd name="T32" fmla="*/ 37 w 354"/>
                <a:gd name="T33" fmla="*/ 267 h 418"/>
                <a:gd name="T34" fmla="*/ 46 w 354"/>
                <a:gd name="T35" fmla="*/ 239 h 418"/>
                <a:gd name="T36" fmla="*/ 57 w 354"/>
                <a:gd name="T37" fmla="*/ 211 h 418"/>
                <a:gd name="T38" fmla="*/ 70 w 354"/>
                <a:gd name="T39" fmla="*/ 185 h 418"/>
                <a:gd name="T40" fmla="*/ 88 w 354"/>
                <a:gd name="T41" fmla="*/ 160 h 418"/>
                <a:gd name="T42" fmla="*/ 109 w 354"/>
                <a:gd name="T43" fmla="*/ 139 h 418"/>
                <a:gd name="T44" fmla="*/ 133 w 354"/>
                <a:gd name="T45" fmla="*/ 121 h 418"/>
                <a:gd name="T46" fmla="*/ 163 w 354"/>
                <a:gd name="T47" fmla="*/ 109 h 418"/>
                <a:gd name="T48" fmla="*/ 197 w 354"/>
                <a:gd name="T49" fmla="*/ 102 h 418"/>
                <a:gd name="T50" fmla="*/ 199 w 354"/>
                <a:gd name="T51" fmla="*/ 100 h 418"/>
                <a:gd name="T52" fmla="*/ 205 w 354"/>
                <a:gd name="T53" fmla="*/ 96 h 418"/>
                <a:gd name="T54" fmla="*/ 215 w 354"/>
                <a:gd name="T55" fmla="*/ 88 h 418"/>
                <a:gd name="T56" fmla="*/ 231 w 354"/>
                <a:gd name="T57" fmla="*/ 78 h 418"/>
                <a:gd name="T58" fmla="*/ 252 w 354"/>
                <a:gd name="T59" fmla="*/ 66 h 418"/>
                <a:gd name="T60" fmla="*/ 280 w 354"/>
                <a:gd name="T61" fmla="*/ 52 h 418"/>
                <a:gd name="T62" fmla="*/ 314 w 354"/>
                <a:gd name="T63" fmla="*/ 35 h 418"/>
                <a:gd name="T64" fmla="*/ 354 w 354"/>
                <a:gd name="T65" fmla="*/ 17 h 418"/>
                <a:gd name="T66" fmla="*/ 352 w 354"/>
                <a:gd name="T67" fmla="*/ 16 h 418"/>
                <a:gd name="T68" fmla="*/ 346 w 354"/>
                <a:gd name="T69" fmla="*/ 15 h 418"/>
                <a:gd name="T70" fmla="*/ 337 w 354"/>
                <a:gd name="T71" fmla="*/ 13 h 418"/>
                <a:gd name="T72" fmla="*/ 324 w 354"/>
                <a:gd name="T73" fmla="*/ 11 h 418"/>
                <a:gd name="T74" fmla="*/ 308 w 354"/>
                <a:gd name="T75" fmla="*/ 8 h 418"/>
                <a:gd name="T76" fmla="*/ 290 w 354"/>
                <a:gd name="T77" fmla="*/ 6 h 418"/>
                <a:gd name="T78" fmla="*/ 269 w 354"/>
                <a:gd name="T79" fmla="*/ 4 h 418"/>
                <a:gd name="T80" fmla="*/ 246 w 354"/>
                <a:gd name="T81" fmla="*/ 1 h 418"/>
                <a:gd name="T82" fmla="*/ 222 w 354"/>
                <a:gd name="T83" fmla="*/ 0 h 418"/>
                <a:gd name="T84" fmla="*/ 197 w 354"/>
                <a:gd name="T85" fmla="*/ 1 h 418"/>
                <a:gd name="T86" fmla="*/ 170 w 354"/>
                <a:gd name="T87" fmla="*/ 3 h 418"/>
                <a:gd name="T88" fmla="*/ 143 w 354"/>
                <a:gd name="T89" fmla="*/ 6 h 418"/>
                <a:gd name="T90" fmla="*/ 115 w 354"/>
                <a:gd name="T91" fmla="*/ 11 h 418"/>
                <a:gd name="T92" fmla="*/ 87 w 354"/>
                <a:gd name="T93" fmla="*/ 18 h 418"/>
                <a:gd name="T94" fmla="*/ 59 w 354"/>
                <a:gd name="T95" fmla="*/ 27 h 418"/>
                <a:gd name="T96" fmla="*/ 33 w 354"/>
                <a:gd name="T97" fmla="*/ 39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8" name="Freeform 498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8 h 79"/>
                <a:gd name="T16" fmla="*/ 51 w 290"/>
                <a:gd name="T17" fmla="*/ 12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8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5 h 79"/>
                <a:gd name="T36" fmla="*/ 281 w 290"/>
                <a:gd name="T37" fmla="*/ 44 h 79"/>
                <a:gd name="T38" fmla="*/ 274 w 290"/>
                <a:gd name="T39" fmla="*/ 42 h 79"/>
                <a:gd name="T40" fmla="*/ 263 w 290"/>
                <a:gd name="T41" fmla="*/ 39 h 79"/>
                <a:gd name="T42" fmla="*/ 249 w 290"/>
                <a:gd name="T43" fmla="*/ 35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2 h 79"/>
                <a:gd name="T52" fmla="*/ 144 w 290"/>
                <a:gd name="T53" fmla="*/ 21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9" name="Freeform 499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7 h 79"/>
                <a:gd name="T16" fmla="*/ 51 w 290"/>
                <a:gd name="T17" fmla="*/ 11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7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4 h 79"/>
                <a:gd name="T36" fmla="*/ 281 w 290"/>
                <a:gd name="T37" fmla="*/ 43 h 79"/>
                <a:gd name="T38" fmla="*/ 274 w 290"/>
                <a:gd name="T39" fmla="*/ 41 h 79"/>
                <a:gd name="T40" fmla="*/ 263 w 290"/>
                <a:gd name="T41" fmla="*/ 38 h 79"/>
                <a:gd name="T42" fmla="*/ 249 w 290"/>
                <a:gd name="T43" fmla="*/ 34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1 h 79"/>
                <a:gd name="T52" fmla="*/ 144 w 290"/>
                <a:gd name="T53" fmla="*/ 20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20" name="Freeform 500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840 h 868"/>
                <a:gd name="T4" fmla="*/ 142 w 469"/>
                <a:gd name="T5" fmla="*/ 868 h 868"/>
                <a:gd name="T6" fmla="*/ 136 w 469"/>
                <a:gd name="T7" fmla="*/ 755 h 868"/>
                <a:gd name="T8" fmla="*/ 469 w 469"/>
                <a:gd name="T9" fmla="*/ 806 h 868"/>
                <a:gd name="T10" fmla="*/ 463 w 469"/>
                <a:gd name="T11" fmla="*/ 761 h 868"/>
                <a:gd name="T12" fmla="*/ 232 w 469"/>
                <a:gd name="T13" fmla="*/ 732 h 868"/>
                <a:gd name="T14" fmla="*/ 226 w 469"/>
                <a:gd name="T15" fmla="*/ 635 h 868"/>
                <a:gd name="T16" fmla="*/ 68 w 469"/>
                <a:gd name="T17" fmla="*/ 635 h 868"/>
                <a:gd name="T18" fmla="*/ 64 w 469"/>
                <a:gd name="T19" fmla="*/ 623 h 868"/>
                <a:gd name="T20" fmla="*/ 53 w 469"/>
                <a:gd name="T21" fmla="*/ 587 h 868"/>
                <a:gd name="T22" fmla="*/ 39 w 469"/>
                <a:gd name="T23" fmla="*/ 530 h 868"/>
                <a:gd name="T24" fmla="*/ 25 w 469"/>
                <a:gd name="T25" fmla="*/ 455 h 868"/>
                <a:gd name="T26" fmla="*/ 14 w 469"/>
                <a:gd name="T27" fmla="*/ 365 h 868"/>
                <a:gd name="T28" fmla="*/ 10 w 469"/>
                <a:gd name="T29" fmla="*/ 262 h 868"/>
                <a:gd name="T30" fmla="*/ 19 w 469"/>
                <a:gd name="T31" fmla="*/ 149 h 868"/>
                <a:gd name="T32" fmla="*/ 40 w 469"/>
                <a:gd name="T33" fmla="*/ 29 h 868"/>
                <a:gd name="T34" fmla="*/ 0 w 469"/>
                <a:gd name="T35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21" name="Freeform 501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118 h 118"/>
                <a:gd name="T2" fmla="*/ 3 w 604"/>
                <a:gd name="T3" fmla="*/ 117 h 118"/>
                <a:gd name="T4" fmla="*/ 14 w 604"/>
                <a:gd name="T5" fmla="*/ 113 h 118"/>
                <a:gd name="T6" fmla="*/ 29 w 604"/>
                <a:gd name="T7" fmla="*/ 108 h 118"/>
                <a:gd name="T8" fmla="*/ 50 w 604"/>
                <a:gd name="T9" fmla="*/ 101 h 118"/>
                <a:gd name="T10" fmla="*/ 77 w 604"/>
                <a:gd name="T11" fmla="*/ 93 h 118"/>
                <a:gd name="T12" fmla="*/ 107 w 604"/>
                <a:gd name="T13" fmla="*/ 85 h 118"/>
                <a:gd name="T14" fmla="*/ 143 w 604"/>
                <a:gd name="T15" fmla="*/ 76 h 118"/>
                <a:gd name="T16" fmla="*/ 181 w 604"/>
                <a:gd name="T17" fmla="*/ 69 h 118"/>
                <a:gd name="T18" fmla="*/ 224 w 604"/>
                <a:gd name="T19" fmla="*/ 62 h 118"/>
                <a:gd name="T20" fmla="*/ 270 w 604"/>
                <a:gd name="T21" fmla="*/ 57 h 118"/>
                <a:gd name="T22" fmla="*/ 319 w 604"/>
                <a:gd name="T23" fmla="*/ 53 h 118"/>
                <a:gd name="T24" fmla="*/ 369 w 604"/>
                <a:gd name="T25" fmla="*/ 52 h 118"/>
                <a:gd name="T26" fmla="*/ 422 w 604"/>
                <a:gd name="T27" fmla="*/ 53 h 118"/>
                <a:gd name="T28" fmla="*/ 476 w 604"/>
                <a:gd name="T29" fmla="*/ 58 h 118"/>
                <a:gd name="T30" fmla="*/ 531 w 604"/>
                <a:gd name="T31" fmla="*/ 66 h 118"/>
                <a:gd name="T32" fmla="*/ 587 w 604"/>
                <a:gd name="T33" fmla="*/ 78 h 118"/>
                <a:gd name="T34" fmla="*/ 604 w 604"/>
                <a:gd name="T35" fmla="*/ 0 h 118"/>
                <a:gd name="T36" fmla="*/ 600 w 604"/>
                <a:gd name="T37" fmla="*/ 0 h 118"/>
                <a:gd name="T38" fmla="*/ 587 w 604"/>
                <a:gd name="T39" fmla="*/ 0 h 118"/>
                <a:gd name="T40" fmla="*/ 566 w 604"/>
                <a:gd name="T41" fmla="*/ 0 h 118"/>
                <a:gd name="T42" fmla="*/ 540 w 604"/>
                <a:gd name="T43" fmla="*/ 1 h 118"/>
                <a:gd name="T44" fmla="*/ 507 w 604"/>
                <a:gd name="T45" fmla="*/ 2 h 118"/>
                <a:gd name="T46" fmla="*/ 470 w 604"/>
                <a:gd name="T47" fmla="*/ 3 h 118"/>
                <a:gd name="T48" fmla="*/ 428 w 604"/>
                <a:gd name="T49" fmla="*/ 6 h 118"/>
                <a:gd name="T50" fmla="*/ 383 w 604"/>
                <a:gd name="T51" fmla="*/ 8 h 118"/>
                <a:gd name="T52" fmla="*/ 335 w 604"/>
                <a:gd name="T53" fmla="*/ 12 h 118"/>
                <a:gd name="T54" fmla="*/ 285 w 604"/>
                <a:gd name="T55" fmla="*/ 16 h 118"/>
                <a:gd name="T56" fmla="*/ 235 w 604"/>
                <a:gd name="T57" fmla="*/ 21 h 118"/>
                <a:gd name="T58" fmla="*/ 186 w 604"/>
                <a:gd name="T59" fmla="*/ 28 h 118"/>
                <a:gd name="T60" fmla="*/ 136 w 604"/>
                <a:gd name="T61" fmla="*/ 36 h 118"/>
                <a:gd name="T62" fmla="*/ 88 w 604"/>
                <a:gd name="T63" fmla="*/ 45 h 118"/>
                <a:gd name="T64" fmla="*/ 42 w 604"/>
                <a:gd name="T65" fmla="*/ 55 h 118"/>
                <a:gd name="T66" fmla="*/ 0 w 604"/>
                <a:gd name="T67" fmla="*/ 67 h 118"/>
                <a:gd name="T68" fmla="*/ 0 w 604"/>
                <a:gd name="T6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22" name="Freeform 502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430 w 1017"/>
                <a:gd name="T1" fmla="*/ 326 h 337"/>
                <a:gd name="T2" fmla="*/ 432 w 1017"/>
                <a:gd name="T3" fmla="*/ 325 h 337"/>
                <a:gd name="T4" fmla="*/ 438 w 1017"/>
                <a:gd name="T5" fmla="*/ 323 h 337"/>
                <a:gd name="T6" fmla="*/ 447 w 1017"/>
                <a:gd name="T7" fmla="*/ 319 h 337"/>
                <a:gd name="T8" fmla="*/ 459 w 1017"/>
                <a:gd name="T9" fmla="*/ 314 h 337"/>
                <a:gd name="T10" fmla="*/ 474 w 1017"/>
                <a:gd name="T11" fmla="*/ 308 h 337"/>
                <a:gd name="T12" fmla="*/ 491 w 1017"/>
                <a:gd name="T13" fmla="*/ 301 h 337"/>
                <a:gd name="T14" fmla="*/ 509 w 1017"/>
                <a:gd name="T15" fmla="*/ 291 h 337"/>
                <a:gd name="T16" fmla="*/ 528 w 1017"/>
                <a:gd name="T17" fmla="*/ 282 h 337"/>
                <a:gd name="T18" fmla="*/ 549 w 1017"/>
                <a:gd name="T19" fmla="*/ 272 h 337"/>
                <a:gd name="T20" fmla="*/ 568 w 1017"/>
                <a:gd name="T21" fmla="*/ 260 h 337"/>
                <a:gd name="T22" fmla="*/ 587 w 1017"/>
                <a:gd name="T23" fmla="*/ 248 h 337"/>
                <a:gd name="T24" fmla="*/ 606 w 1017"/>
                <a:gd name="T25" fmla="*/ 235 h 337"/>
                <a:gd name="T26" fmla="*/ 623 w 1017"/>
                <a:gd name="T27" fmla="*/ 222 h 337"/>
                <a:gd name="T28" fmla="*/ 638 w 1017"/>
                <a:gd name="T29" fmla="*/ 208 h 337"/>
                <a:gd name="T30" fmla="*/ 651 w 1017"/>
                <a:gd name="T31" fmla="*/ 193 h 337"/>
                <a:gd name="T32" fmla="*/ 662 w 1017"/>
                <a:gd name="T33" fmla="*/ 179 h 337"/>
                <a:gd name="T34" fmla="*/ 0 w 1017"/>
                <a:gd name="T35" fmla="*/ 17 h 337"/>
                <a:gd name="T36" fmla="*/ 51 w 1017"/>
                <a:gd name="T37" fmla="*/ 0 h 337"/>
                <a:gd name="T38" fmla="*/ 1017 w 1017"/>
                <a:gd name="T39" fmla="*/ 237 h 337"/>
                <a:gd name="T40" fmla="*/ 977 w 1017"/>
                <a:gd name="T41" fmla="*/ 260 h 337"/>
                <a:gd name="T42" fmla="*/ 698 w 1017"/>
                <a:gd name="T43" fmla="*/ 188 h 337"/>
                <a:gd name="T44" fmla="*/ 697 w 1017"/>
                <a:gd name="T45" fmla="*/ 189 h 337"/>
                <a:gd name="T46" fmla="*/ 695 w 1017"/>
                <a:gd name="T47" fmla="*/ 192 h 337"/>
                <a:gd name="T48" fmla="*/ 691 w 1017"/>
                <a:gd name="T49" fmla="*/ 196 h 337"/>
                <a:gd name="T50" fmla="*/ 685 w 1017"/>
                <a:gd name="T51" fmla="*/ 202 h 337"/>
                <a:gd name="T52" fmla="*/ 678 w 1017"/>
                <a:gd name="T53" fmla="*/ 211 h 337"/>
                <a:gd name="T54" fmla="*/ 668 w 1017"/>
                <a:gd name="T55" fmla="*/ 219 h 337"/>
                <a:gd name="T56" fmla="*/ 657 w 1017"/>
                <a:gd name="T57" fmla="*/ 229 h 337"/>
                <a:gd name="T58" fmla="*/ 642 w 1017"/>
                <a:gd name="T59" fmla="*/ 239 h 337"/>
                <a:gd name="T60" fmla="*/ 626 w 1017"/>
                <a:gd name="T61" fmla="*/ 250 h 337"/>
                <a:gd name="T62" fmla="*/ 609 w 1017"/>
                <a:gd name="T63" fmla="*/ 263 h 337"/>
                <a:gd name="T64" fmla="*/ 587 w 1017"/>
                <a:gd name="T65" fmla="*/ 275 h 337"/>
                <a:gd name="T66" fmla="*/ 565 w 1017"/>
                <a:gd name="T67" fmla="*/ 287 h 337"/>
                <a:gd name="T68" fmla="*/ 540 w 1017"/>
                <a:gd name="T69" fmla="*/ 301 h 337"/>
                <a:gd name="T70" fmla="*/ 511 w 1017"/>
                <a:gd name="T71" fmla="*/ 313 h 337"/>
                <a:gd name="T72" fmla="*/ 480 w 1017"/>
                <a:gd name="T73" fmla="*/ 325 h 337"/>
                <a:gd name="T74" fmla="*/ 447 w 1017"/>
                <a:gd name="T75" fmla="*/ 337 h 337"/>
                <a:gd name="T76" fmla="*/ 430 w 1017"/>
                <a:gd name="T77" fmla="*/ 32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23" name="Freeform 503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1013 w 1036"/>
                <a:gd name="T3" fmla="*/ 303 h 303"/>
                <a:gd name="T4" fmla="*/ 1036 w 1036"/>
                <a:gd name="T5" fmla="*/ 303 h 303"/>
                <a:gd name="T6" fmla="*/ 31 w 1036"/>
                <a:gd name="T7" fmla="*/ 0 h 303"/>
                <a:gd name="T8" fmla="*/ 0 w 1036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24" name="Freeform 504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1 h 270"/>
                <a:gd name="T2" fmla="*/ 1001 w 1023"/>
                <a:gd name="T3" fmla="*/ 270 h 270"/>
                <a:gd name="T4" fmla="*/ 1023 w 1023"/>
                <a:gd name="T5" fmla="*/ 269 h 270"/>
                <a:gd name="T6" fmla="*/ 31 w 1023"/>
                <a:gd name="T7" fmla="*/ 0 h 270"/>
                <a:gd name="T8" fmla="*/ 0 w 1023"/>
                <a:gd name="T9" fmla="*/ 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25" name="Freeform 505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1009 w 1028"/>
                <a:gd name="T3" fmla="*/ 299 h 299"/>
                <a:gd name="T4" fmla="*/ 1028 w 1028"/>
                <a:gd name="T5" fmla="*/ 292 h 299"/>
                <a:gd name="T6" fmla="*/ 30 w 1028"/>
                <a:gd name="T7" fmla="*/ 0 h 299"/>
                <a:gd name="T8" fmla="*/ 0 w 1028"/>
                <a:gd name="T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312826" name="Group 506"/>
          <p:cNvGrpSpPr>
            <a:grpSpLocks/>
          </p:cNvGrpSpPr>
          <p:nvPr/>
        </p:nvGrpSpPr>
        <p:grpSpPr bwMode="auto">
          <a:xfrm>
            <a:off x="7316789" y="3178176"/>
            <a:ext cx="338137" cy="282575"/>
            <a:chOff x="3899" y="3264"/>
            <a:chExt cx="213" cy="178"/>
          </a:xfrm>
        </p:grpSpPr>
        <p:sp>
          <p:nvSpPr>
            <p:cNvPr id="312827" name="Freeform 507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539 w 1913"/>
                <a:gd name="T1" fmla="*/ 115 h 1606"/>
                <a:gd name="T2" fmla="*/ 544 w 1913"/>
                <a:gd name="T3" fmla="*/ 114 h 1606"/>
                <a:gd name="T4" fmla="*/ 555 w 1913"/>
                <a:gd name="T5" fmla="*/ 110 h 1606"/>
                <a:gd name="T6" fmla="*/ 574 w 1913"/>
                <a:gd name="T7" fmla="*/ 103 h 1606"/>
                <a:gd name="T8" fmla="*/ 602 w 1913"/>
                <a:gd name="T9" fmla="*/ 95 h 1606"/>
                <a:gd name="T10" fmla="*/ 636 w 1913"/>
                <a:gd name="T11" fmla="*/ 85 h 1606"/>
                <a:gd name="T12" fmla="*/ 679 w 1913"/>
                <a:gd name="T13" fmla="*/ 75 h 1606"/>
                <a:gd name="T14" fmla="*/ 730 w 1913"/>
                <a:gd name="T15" fmla="*/ 64 h 1606"/>
                <a:gd name="T16" fmla="*/ 789 w 1913"/>
                <a:gd name="T17" fmla="*/ 52 h 1606"/>
                <a:gd name="T18" fmla="*/ 855 w 1913"/>
                <a:gd name="T19" fmla="*/ 41 h 1606"/>
                <a:gd name="T20" fmla="*/ 929 w 1913"/>
                <a:gd name="T21" fmla="*/ 31 h 1606"/>
                <a:gd name="T22" fmla="*/ 1013 w 1913"/>
                <a:gd name="T23" fmla="*/ 21 h 1606"/>
                <a:gd name="T24" fmla="*/ 1103 w 1913"/>
                <a:gd name="T25" fmla="*/ 13 h 1606"/>
                <a:gd name="T26" fmla="*/ 1202 w 1913"/>
                <a:gd name="T27" fmla="*/ 6 h 1606"/>
                <a:gd name="T28" fmla="*/ 1309 w 1913"/>
                <a:gd name="T29" fmla="*/ 1 h 1606"/>
                <a:gd name="T30" fmla="*/ 1425 w 1913"/>
                <a:gd name="T31" fmla="*/ 0 h 1606"/>
                <a:gd name="T32" fmla="*/ 1548 w 1913"/>
                <a:gd name="T33" fmla="*/ 1 h 1606"/>
                <a:gd name="T34" fmla="*/ 1601 w 1913"/>
                <a:gd name="T35" fmla="*/ 221 h 1606"/>
                <a:gd name="T36" fmla="*/ 1620 w 1913"/>
                <a:gd name="T37" fmla="*/ 230 h 1606"/>
                <a:gd name="T38" fmla="*/ 1663 w 1913"/>
                <a:gd name="T39" fmla="*/ 260 h 1606"/>
                <a:gd name="T40" fmla="*/ 1709 w 1913"/>
                <a:gd name="T41" fmla="*/ 312 h 1606"/>
                <a:gd name="T42" fmla="*/ 1736 w 1913"/>
                <a:gd name="T43" fmla="*/ 388 h 1606"/>
                <a:gd name="T44" fmla="*/ 1849 w 1913"/>
                <a:gd name="T45" fmla="*/ 898 h 1606"/>
                <a:gd name="T46" fmla="*/ 1895 w 1913"/>
                <a:gd name="T47" fmla="*/ 1110 h 1606"/>
                <a:gd name="T48" fmla="*/ 1902 w 1913"/>
                <a:gd name="T49" fmla="*/ 1125 h 1606"/>
                <a:gd name="T50" fmla="*/ 1912 w 1913"/>
                <a:gd name="T51" fmla="*/ 1166 h 1606"/>
                <a:gd name="T52" fmla="*/ 1911 w 1913"/>
                <a:gd name="T53" fmla="*/ 1229 h 1606"/>
                <a:gd name="T54" fmla="*/ 1884 w 1913"/>
                <a:gd name="T55" fmla="*/ 1307 h 1606"/>
                <a:gd name="T56" fmla="*/ 0 w 1913"/>
                <a:gd name="T57" fmla="*/ 1258 h 1606"/>
                <a:gd name="T58" fmla="*/ 188 w 1913"/>
                <a:gd name="T59" fmla="*/ 1159 h 1606"/>
                <a:gd name="T60" fmla="*/ 189 w 1913"/>
                <a:gd name="T61" fmla="*/ 220 h 1606"/>
                <a:gd name="T62" fmla="*/ 198 w 1913"/>
                <a:gd name="T63" fmla="*/ 214 h 1606"/>
                <a:gd name="T64" fmla="*/ 218 w 1913"/>
                <a:gd name="T65" fmla="*/ 203 h 1606"/>
                <a:gd name="T66" fmla="*/ 245 w 1913"/>
                <a:gd name="T67" fmla="*/ 191 h 1606"/>
                <a:gd name="T68" fmla="*/ 281 w 1913"/>
                <a:gd name="T69" fmla="*/ 179 h 1606"/>
                <a:gd name="T70" fmla="*/ 326 w 1913"/>
                <a:gd name="T71" fmla="*/ 173 h 1606"/>
                <a:gd name="T72" fmla="*/ 378 w 1913"/>
                <a:gd name="T73" fmla="*/ 172 h 1606"/>
                <a:gd name="T74" fmla="*/ 439 w 1913"/>
                <a:gd name="T75" fmla="*/ 181 h 1606"/>
                <a:gd name="T76" fmla="*/ 518 w 1913"/>
                <a:gd name="T77" fmla="*/ 213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28" name="Freeform 508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609 w 614"/>
                <a:gd name="T1" fmla="*/ 26 h 697"/>
                <a:gd name="T2" fmla="*/ 606 w 614"/>
                <a:gd name="T3" fmla="*/ 25 h 697"/>
                <a:gd name="T4" fmla="*/ 596 w 614"/>
                <a:gd name="T5" fmla="*/ 23 h 697"/>
                <a:gd name="T6" fmla="*/ 581 w 614"/>
                <a:gd name="T7" fmla="*/ 18 h 697"/>
                <a:gd name="T8" fmla="*/ 559 w 614"/>
                <a:gd name="T9" fmla="*/ 14 h 697"/>
                <a:gd name="T10" fmla="*/ 534 w 614"/>
                <a:gd name="T11" fmla="*/ 10 h 697"/>
                <a:gd name="T12" fmla="*/ 503 w 614"/>
                <a:gd name="T13" fmla="*/ 6 h 697"/>
                <a:gd name="T14" fmla="*/ 469 w 614"/>
                <a:gd name="T15" fmla="*/ 3 h 697"/>
                <a:gd name="T16" fmla="*/ 430 w 614"/>
                <a:gd name="T17" fmla="*/ 1 h 697"/>
                <a:gd name="T18" fmla="*/ 388 w 614"/>
                <a:gd name="T19" fmla="*/ 0 h 697"/>
                <a:gd name="T20" fmla="*/ 344 w 614"/>
                <a:gd name="T21" fmla="*/ 2 h 697"/>
                <a:gd name="T22" fmla="*/ 297 w 614"/>
                <a:gd name="T23" fmla="*/ 6 h 697"/>
                <a:gd name="T24" fmla="*/ 247 w 614"/>
                <a:gd name="T25" fmla="*/ 14 h 697"/>
                <a:gd name="T26" fmla="*/ 197 w 614"/>
                <a:gd name="T27" fmla="*/ 25 h 697"/>
                <a:gd name="T28" fmla="*/ 145 w 614"/>
                <a:gd name="T29" fmla="*/ 40 h 697"/>
                <a:gd name="T30" fmla="*/ 92 w 614"/>
                <a:gd name="T31" fmla="*/ 58 h 697"/>
                <a:gd name="T32" fmla="*/ 39 w 614"/>
                <a:gd name="T33" fmla="*/ 83 h 697"/>
                <a:gd name="T34" fmla="*/ 35 w 614"/>
                <a:gd name="T35" fmla="*/ 96 h 697"/>
                <a:gd name="T36" fmla="*/ 26 w 614"/>
                <a:gd name="T37" fmla="*/ 134 h 697"/>
                <a:gd name="T38" fmla="*/ 15 w 614"/>
                <a:gd name="T39" fmla="*/ 192 h 697"/>
                <a:gd name="T40" fmla="*/ 5 w 614"/>
                <a:gd name="T41" fmla="*/ 268 h 697"/>
                <a:gd name="T42" fmla="*/ 0 w 614"/>
                <a:gd name="T43" fmla="*/ 358 h 697"/>
                <a:gd name="T44" fmla="*/ 4 w 614"/>
                <a:gd name="T45" fmla="*/ 459 h 697"/>
                <a:gd name="T46" fmla="*/ 19 w 614"/>
                <a:gd name="T47" fmla="*/ 568 h 697"/>
                <a:gd name="T48" fmla="*/ 50 w 614"/>
                <a:gd name="T49" fmla="*/ 679 h 697"/>
                <a:gd name="T50" fmla="*/ 54 w 614"/>
                <a:gd name="T51" fmla="*/ 679 h 697"/>
                <a:gd name="T52" fmla="*/ 62 w 614"/>
                <a:gd name="T53" fmla="*/ 678 h 697"/>
                <a:gd name="T54" fmla="*/ 75 w 614"/>
                <a:gd name="T55" fmla="*/ 676 h 697"/>
                <a:gd name="T56" fmla="*/ 93 w 614"/>
                <a:gd name="T57" fmla="*/ 675 h 697"/>
                <a:gd name="T58" fmla="*/ 117 w 614"/>
                <a:gd name="T59" fmla="*/ 673 h 697"/>
                <a:gd name="T60" fmla="*/ 144 w 614"/>
                <a:gd name="T61" fmla="*/ 671 h 697"/>
                <a:gd name="T62" fmla="*/ 177 w 614"/>
                <a:gd name="T63" fmla="*/ 670 h 697"/>
                <a:gd name="T64" fmla="*/ 212 w 614"/>
                <a:gd name="T65" fmla="*/ 669 h 697"/>
                <a:gd name="T66" fmla="*/ 252 w 614"/>
                <a:gd name="T67" fmla="*/ 668 h 697"/>
                <a:gd name="T68" fmla="*/ 295 w 614"/>
                <a:gd name="T69" fmla="*/ 669 h 697"/>
                <a:gd name="T70" fmla="*/ 342 w 614"/>
                <a:gd name="T71" fmla="*/ 670 h 697"/>
                <a:gd name="T72" fmla="*/ 391 w 614"/>
                <a:gd name="T73" fmla="*/ 672 h 697"/>
                <a:gd name="T74" fmla="*/ 443 w 614"/>
                <a:gd name="T75" fmla="*/ 676 h 697"/>
                <a:gd name="T76" fmla="*/ 498 w 614"/>
                <a:gd name="T77" fmla="*/ 681 h 697"/>
                <a:gd name="T78" fmla="*/ 555 w 614"/>
                <a:gd name="T79" fmla="*/ 688 h 697"/>
                <a:gd name="T80" fmla="*/ 614 w 614"/>
                <a:gd name="T81" fmla="*/ 697 h 697"/>
                <a:gd name="T82" fmla="*/ 611 w 614"/>
                <a:gd name="T83" fmla="*/ 676 h 697"/>
                <a:gd name="T84" fmla="*/ 605 w 614"/>
                <a:gd name="T85" fmla="*/ 621 h 697"/>
                <a:gd name="T86" fmla="*/ 596 w 614"/>
                <a:gd name="T87" fmla="*/ 538 h 697"/>
                <a:gd name="T88" fmla="*/ 589 w 614"/>
                <a:gd name="T89" fmla="*/ 438 h 697"/>
                <a:gd name="T90" fmla="*/ 584 w 614"/>
                <a:gd name="T91" fmla="*/ 327 h 697"/>
                <a:gd name="T92" fmla="*/ 584 w 614"/>
                <a:gd name="T93" fmla="*/ 217 h 697"/>
                <a:gd name="T94" fmla="*/ 592 w 614"/>
                <a:gd name="T95" fmla="*/ 114 h 697"/>
                <a:gd name="T96" fmla="*/ 609 w 614"/>
                <a:gd name="T97" fmla="*/ 26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29" name="Freeform 509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6 w 1014"/>
                <a:gd name="T1" fmla="*/ 523 h 693"/>
                <a:gd name="T2" fmla="*/ 0 w 1014"/>
                <a:gd name="T3" fmla="*/ 608 h 693"/>
                <a:gd name="T4" fmla="*/ 660 w 1014"/>
                <a:gd name="T5" fmla="*/ 693 h 693"/>
                <a:gd name="T6" fmla="*/ 665 w 1014"/>
                <a:gd name="T7" fmla="*/ 691 h 693"/>
                <a:gd name="T8" fmla="*/ 679 w 1014"/>
                <a:gd name="T9" fmla="*/ 683 h 693"/>
                <a:gd name="T10" fmla="*/ 700 w 1014"/>
                <a:gd name="T11" fmla="*/ 672 h 693"/>
                <a:gd name="T12" fmla="*/ 726 w 1014"/>
                <a:gd name="T13" fmla="*/ 657 h 693"/>
                <a:gd name="T14" fmla="*/ 758 w 1014"/>
                <a:gd name="T15" fmla="*/ 636 h 693"/>
                <a:gd name="T16" fmla="*/ 793 w 1014"/>
                <a:gd name="T17" fmla="*/ 611 h 693"/>
                <a:gd name="T18" fmla="*/ 829 w 1014"/>
                <a:gd name="T19" fmla="*/ 581 h 693"/>
                <a:gd name="T20" fmla="*/ 866 w 1014"/>
                <a:gd name="T21" fmla="*/ 546 h 693"/>
                <a:gd name="T22" fmla="*/ 902 w 1014"/>
                <a:gd name="T23" fmla="*/ 508 h 693"/>
                <a:gd name="T24" fmla="*/ 935 w 1014"/>
                <a:gd name="T25" fmla="*/ 465 h 693"/>
                <a:gd name="T26" fmla="*/ 964 w 1014"/>
                <a:gd name="T27" fmla="*/ 416 h 693"/>
                <a:gd name="T28" fmla="*/ 987 w 1014"/>
                <a:gd name="T29" fmla="*/ 362 h 693"/>
                <a:gd name="T30" fmla="*/ 1004 w 1014"/>
                <a:gd name="T31" fmla="*/ 305 h 693"/>
                <a:gd name="T32" fmla="*/ 1014 w 1014"/>
                <a:gd name="T33" fmla="*/ 242 h 693"/>
                <a:gd name="T34" fmla="*/ 1012 w 1014"/>
                <a:gd name="T35" fmla="*/ 175 h 693"/>
                <a:gd name="T36" fmla="*/ 1000 w 1014"/>
                <a:gd name="T37" fmla="*/ 103 h 693"/>
                <a:gd name="T38" fmla="*/ 998 w 1014"/>
                <a:gd name="T39" fmla="*/ 98 h 693"/>
                <a:gd name="T40" fmla="*/ 992 w 1014"/>
                <a:gd name="T41" fmla="*/ 87 h 693"/>
                <a:gd name="T42" fmla="*/ 981 w 1014"/>
                <a:gd name="T43" fmla="*/ 72 h 693"/>
                <a:gd name="T44" fmla="*/ 967 w 1014"/>
                <a:gd name="T45" fmla="*/ 53 h 693"/>
                <a:gd name="T46" fmla="*/ 948 w 1014"/>
                <a:gd name="T47" fmla="*/ 35 h 693"/>
                <a:gd name="T48" fmla="*/ 926 w 1014"/>
                <a:gd name="T49" fmla="*/ 19 h 693"/>
                <a:gd name="T50" fmla="*/ 900 w 1014"/>
                <a:gd name="T51" fmla="*/ 6 h 693"/>
                <a:gd name="T52" fmla="*/ 870 w 1014"/>
                <a:gd name="T53" fmla="*/ 0 h 693"/>
                <a:gd name="T54" fmla="*/ 874 w 1014"/>
                <a:gd name="T55" fmla="*/ 12 h 693"/>
                <a:gd name="T56" fmla="*/ 884 w 1014"/>
                <a:gd name="T57" fmla="*/ 41 h 693"/>
                <a:gd name="T58" fmla="*/ 896 w 1014"/>
                <a:gd name="T59" fmla="*/ 89 h 693"/>
                <a:gd name="T60" fmla="*/ 907 w 1014"/>
                <a:gd name="T61" fmla="*/ 151 h 693"/>
                <a:gd name="T62" fmla="*/ 910 w 1014"/>
                <a:gd name="T63" fmla="*/ 225 h 693"/>
                <a:gd name="T64" fmla="*/ 902 w 1014"/>
                <a:gd name="T65" fmla="*/ 307 h 693"/>
                <a:gd name="T66" fmla="*/ 878 w 1014"/>
                <a:gd name="T67" fmla="*/ 396 h 693"/>
                <a:gd name="T68" fmla="*/ 836 w 1014"/>
                <a:gd name="T69" fmla="*/ 489 h 693"/>
                <a:gd name="T70" fmla="*/ 835 w 1014"/>
                <a:gd name="T71" fmla="*/ 490 h 693"/>
                <a:gd name="T72" fmla="*/ 831 w 1014"/>
                <a:gd name="T73" fmla="*/ 493 h 693"/>
                <a:gd name="T74" fmla="*/ 825 w 1014"/>
                <a:gd name="T75" fmla="*/ 498 h 693"/>
                <a:gd name="T76" fmla="*/ 816 w 1014"/>
                <a:gd name="T77" fmla="*/ 506 h 693"/>
                <a:gd name="T78" fmla="*/ 805 w 1014"/>
                <a:gd name="T79" fmla="*/ 513 h 693"/>
                <a:gd name="T80" fmla="*/ 792 w 1014"/>
                <a:gd name="T81" fmla="*/ 521 h 693"/>
                <a:gd name="T82" fmla="*/ 775 w 1014"/>
                <a:gd name="T83" fmla="*/ 529 h 693"/>
                <a:gd name="T84" fmla="*/ 757 w 1014"/>
                <a:gd name="T85" fmla="*/ 537 h 693"/>
                <a:gd name="T86" fmla="*/ 737 w 1014"/>
                <a:gd name="T87" fmla="*/ 544 h 693"/>
                <a:gd name="T88" fmla="*/ 713 w 1014"/>
                <a:gd name="T89" fmla="*/ 552 h 693"/>
                <a:gd name="T90" fmla="*/ 688 w 1014"/>
                <a:gd name="T91" fmla="*/ 557 h 693"/>
                <a:gd name="T92" fmla="*/ 659 w 1014"/>
                <a:gd name="T93" fmla="*/ 561 h 693"/>
                <a:gd name="T94" fmla="*/ 630 w 1014"/>
                <a:gd name="T95" fmla="*/ 562 h 693"/>
                <a:gd name="T96" fmla="*/ 597 w 1014"/>
                <a:gd name="T97" fmla="*/ 561 h 693"/>
                <a:gd name="T98" fmla="*/ 562 w 1014"/>
                <a:gd name="T99" fmla="*/ 558 h 693"/>
                <a:gd name="T100" fmla="*/ 525 w 1014"/>
                <a:gd name="T101" fmla="*/ 551 h 693"/>
                <a:gd name="T102" fmla="*/ 525 w 1014"/>
                <a:gd name="T103" fmla="*/ 642 h 693"/>
                <a:gd name="T104" fmla="*/ 23 w 1014"/>
                <a:gd name="T105" fmla="*/ 590 h 693"/>
                <a:gd name="T106" fmla="*/ 6 w 1014"/>
                <a:gd name="T107" fmla="*/ 523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0" name="Freeform 510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745 w 745"/>
                <a:gd name="T1" fmla="*/ 86 h 240"/>
                <a:gd name="T2" fmla="*/ 11 w 745"/>
                <a:gd name="T3" fmla="*/ 0 h 240"/>
                <a:gd name="T4" fmla="*/ 0 w 745"/>
                <a:gd name="T5" fmla="*/ 86 h 240"/>
                <a:gd name="T6" fmla="*/ 722 w 745"/>
                <a:gd name="T7" fmla="*/ 240 h 240"/>
                <a:gd name="T8" fmla="*/ 745 w 745"/>
                <a:gd name="T9" fmla="*/ 8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1" name="Freeform 511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319 w 319"/>
                <a:gd name="T1" fmla="*/ 47 h 109"/>
                <a:gd name="T2" fmla="*/ 4 w 319"/>
                <a:gd name="T3" fmla="*/ 0 h 109"/>
                <a:gd name="T4" fmla="*/ 0 w 319"/>
                <a:gd name="T5" fmla="*/ 45 h 109"/>
                <a:gd name="T6" fmla="*/ 309 w 319"/>
                <a:gd name="T7" fmla="*/ 109 h 109"/>
                <a:gd name="T8" fmla="*/ 319 w 319"/>
                <a:gd name="T9" fmla="*/ 4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2" name="Freeform 512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213 w 213"/>
                <a:gd name="T1" fmla="*/ 37 h 81"/>
                <a:gd name="T2" fmla="*/ 0 w 213"/>
                <a:gd name="T3" fmla="*/ 0 h 81"/>
                <a:gd name="T4" fmla="*/ 2 w 213"/>
                <a:gd name="T5" fmla="*/ 39 h 81"/>
                <a:gd name="T6" fmla="*/ 206 w 213"/>
                <a:gd name="T7" fmla="*/ 81 h 81"/>
                <a:gd name="T8" fmla="*/ 213 w 213"/>
                <a:gd name="T9" fmla="*/ 3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3" name="Freeform 513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124 h 415"/>
                <a:gd name="T2" fmla="*/ 3 w 1254"/>
                <a:gd name="T3" fmla="*/ 124 h 415"/>
                <a:gd name="T4" fmla="*/ 10 w 1254"/>
                <a:gd name="T5" fmla="*/ 122 h 415"/>
                <a:gd name="T6" fmla="*/ 23 w 1254"/>
                <a:gd name="T7" fmla="*/ 120 h 415"/>
                <a:gd name="T8" fmla="*/ 40 w 1254"/>
                <a:gd name="T9" fmla="*/ 117 h 415"/>
                <a:gd name="T10" fmla="*/ 59 w 1254"/>
                <a:gd name="T11" fmla="*/ 114 h 415"/>
                <a:gd name="T12" fmla="*/ 81 w 1254"/>
                <a:gd name="T13" fmla="*/ 109 h 415"/>
                <a:gd name="T14" fmla="*/ 107 w 1254"/>
                <a:gd name="T15" fmla="*/ 103 h 415"/>
                <a:gd name="T16" fmla="*/ 133 w 1254"/>
                <a:gd name="T17" fmla="*/ 96 h 415"/>
                <a:gd name="T18" fmla="*/ 161 w 1254"/>
                <a:gd name="T19" fmla="*/ 89 h 415"/>
                <a:gd name="T20" fmla="*/ 188 w 1254"/>
                <a:gd name="T21" fmla="*/ 79 h 415"/>
                <a:gd name="T22" fmla="*/ 216 w 1254"/>
                <a:gd name="T23" fmla="*/ 69 h 415"/>
                <a:gd name="T24" fmla="*/ 243 w 1254"/>
                <a:gd name="T25" fmla="*/ 58 h 415"/>
                <a:gd name="T26" fmla="*/ 270 w 1254"/>
                <a:gd name="T27" fmla="*/ 45 h 415"/>
                <a:gd name="T28" fmla="*/ 293 w 1254"/>
                <a:gd name="T29" fmla="*/ 31 h 415"/>
                <a:gd name="T30" fmla="*/ 316 w 1254"/>
                <a:gd name="T31" fmla="*/ 16 h 415"/>
                <a:gd name="T32" fmla="*/ 334 w 1254"/>
                <a:gd name="T33" fmla="*/ 0 h 415"/>
                <a:gd name="T34" fmla="*/ 1254 w 1254"/>
                <a:gd name="T35" fmla="*/ 210 h 415"/>
                <a:gd name="T36" fmla="*/ 1252 w 1254"/>
                <a:gd name="T37" fmla="*/ 212 h 415"/>
                <a:gd name="T38" fmla="*/ 1247 w 1254"/>
                <a:gd name="T39" fmla="*/ 218 h 415"/>
                <a:gd name="T40" fmla="*/ 1239 w 1254"/>
                <a:gd name="T41" fmla="*/ 226 h 415"/>
                <a:gd name="T42" fmla="*/ 1227 w 1254"/>
                <a:gd name="T43" fmla="*/ 236 h 415"/>
                <a:gd name="T44" fmla="*/ 1213 w 1254"/>
                <a:gd name="T45" fmla="*/ 248 h 415"/>
                <a:gd name="T46" fmla="*/ 1197 w 1254"/>
                <a:gd name="T47" fmla="*/ 263 h 415"/>
                <a:gd name="T48" fmla="*/ 1180 w 1254"/>
                <a:gd name="T49" fmla="*/ 279 h 415"/>
                <a:gd name="T50" fmla="*/ 1159 w 1254"/>
                <a:gd name="T51" fmla="*/ 295 h 415"/>
                <a:gd name="T52" fmla="*/ 1138 w 1254"/>
                <a:gd name="T53" fmla="*/ 313 h 415"/>
                <a:gd name="T54" fmla="*/ 1116 w 1254"/>
                <a:gd name="T55" fmla="*/ 330 h 415"/>
                <a:gd name="T56" fmla="*/ 1092 w 1254"/>
                <a:gd name="T57" fmla="*/ 347 h 415"/>
                <a:gd name="T58" fmla="*/ 1068 w 1254"/>
                <a:gd name="T59" fmla="*/ 364 h 415"/>
                <a:gd name="T60" fmla="*/ 1043 w 1254"/>
                <a:gd name="T61" fmla="*/ 379 h 415"/>
                <a:gd name="T62" fmla="*/ 1019 w 1254"/>
                <a:gd name="T63" fmla="*/ 392 h 415"/>
                <a:gd name="T64" fmla="*/ 994 w 1254"/>
                <a:gd name="T65" fmla="*/ 405 h 415"/>
                <a:gd name="T66" fmla="*/ 971 w 1254"/>
                <a:gd name="T67" fmla="*/ 415 h 415"/>
                <a:gd name="T68" fmla="*/ 0 w 1254"/>
                <a:gd name="T69" fmla="*/ 12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4" name="Freeform 514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45 w 447"/>
                <a:gd name="T1" fmla="*/ 198 h 198"/>
                <a:gd name="T2" fmla="*/ 447 w 447"/>
                <a:gd name="T3" fmla="*/ 79 h 198"/>
                <a:gd name="T4" fmla="*/ 203 w 447"/>
                <a:gd name="T5" fmla="*/ 0 h 198"/>
                <a:gd name="T6" fmla="*/ 5 w 447"/>
                <a:gd name="T7" fmla="*/ 22 h 198"/>
                <a:gd name="T8" fmla="*/ 0 w 447"/>
                <a:gd name="T9" fmla="*/ 187 h 198"/>
                <a:gd name="T10" fmla="*/ 45 w 447"/>
                <a:gd name="T11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5" name="Freeform 515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238 w 238"/>
                <a:gd name="T1" fmla="*/ 22 h 947"/>
                <a:gd name="T2" fmla="*/ 237 w 238"/>
                <a:gd name="T3" fmla="*/ 21 h 947"/>
                <a:gd name="T4" fmla="*/ 233 w 238"/>
                <a:gd name="T5" fmla="*/ 19 h 947"/>
                <a:gd name="T6" fmla="*/ 226 w 238"/>
                <a:gd name="T7" fmla="*/ 17 h 947"/>
                <a:gd name="T8" fmla="*/ 217 w 238"/>
                <a:gd name="T9" fmla="*/ 14 h 947"/>
                <a:gd name="T10" fmla="*/ 206 w 238"/>
                <a:gd name="T11" fmla="*/ 10 h 947"/>
                <a:gd name="T12" fmla="*/ 194 w 238"/>
                <a:gd name="T13" fmla="*/ 7 h 947"/>
                <a:gd name="T14" fmla="*/ 180 w 238"/>
                <a:gd name="T15" fmla="*/ 4 h 947"/>
                <a:gd name="T16" fmla="*/ 164 w 238"/>
                <a:gd name="T17" fmla="*/ 1 h 947"/>
                <a:gd name="T18" fmla="*/ 146 w 238"/>
                <a:gd name="T19" fmla="*/ 0 h 947"/>
                <a:gd name="T20" fmla="*/ 127 w 238"/>
                <a:gd name="T21" fmla="*/ 0 h 947"/>
                <a:gd name="T22" fmla="*/ 108 w 238"/>
                <a:gd name="T23" fmla="*/ 2 h 947"/>
                <a:gd name="T24" fmla="*/ 87 w 238"/>
                <a:gd name="T25" fmla="*/ 5 h 947"/>
                <a:gd name="T26" fmla="*/ 66 w 238"/>
                <a:gd name="T27" fmla="*/ 11 h 947"/>
                <a:gd name="T28" fmla="*/ 44 w 238"/>
                <a:gd name="T29" fmla="*/ 19 h 947"/>
                <a:gd name="T30" fmla="*/ 22 w 238"/>
                <a:gd name="T31" fmla="*/ 30 h 947"/>
                <a:gd name="T32" fmla="*/ 0 w 238"/>
                <a:gd name="T33" fmla="*/ 45 h 947"/>
                <a:gd name="T34" fmla="*/ 0 w 238"/>
                <a:gd name="T35" fmla="*/ 947 h 947"/>
                <a:gd name="T36" fmla="*/ 1 w 238"/>
                <a:gd name="T37" fmla="*/ 947 h 947"/>
                <a:gd name="T38" fmla="*/ 6 w 238"/>
                <a:gd name="T39" fmla="*/ 947 h 947"/>
                <a:gd name="T40" fmla="*/ 13 w 238"/>
                <a:gd name="T41" fmla="*/ 946 h 947"/>
                <a:gd name="T42" fmla="*/ 22 w 238"/>
                <a:gd name="T43" fmla="*/ 945 h 947"/>
                <a:gd name="T44" fmla="*/ 33 w 238"/>
                <a:gd name="T45" fmla="*/ 943 h 947"/>
                <a:gd name="T46" fmla="*/ 47 w 238"/>
                <a:gd name="T47" fmla="*/ 941 h 947"/>
                <a:gd name="T48" fmla="*/ 62 w 238"/>
                <a:gd name="T49" fmla="*/ 938 h 947"/>
                <a:gd name="T50" fmla="*/ 78 w 238"/>
                <a:gd name="T51" fmla="*/ 934 h 947"/>
                <a:gd name="T52" fmla="*/ 96 w 238"/>
                <a:gd name="T53" fmla="*/ 928 h 947"/>
                <a:gd name="T54" fmla="*/ 115 w 238"/>
                <a:gd name="T55" fmla="*/ 922 h 947"/>
                <a:gd name="T56" fmla="*/ 135 w 238"/>
                <a:gd name="T57" fmla="*/ 915 h 947"/>
                <a:gd name="T58" fmla="*/ 155 w 238"/>
                <a:gd name="T59" fmla="*/ 906 h 947"/>
                <a:gd name="T60" fmla="*/ 176 w 238"/>
                <a:gd name="T61" fmla="*/ 896 h 947"/>
                <a:gd name="T62" fmla="*/ 197 w 238"/>
                <a:gd name="T63" fmla="*/ 884 h 947"/>
                <a:gd name="T64" fmla="*/ 217 w 238"/>
                <a:gd name="T65" fmla="*/ 871 h 947"/>
                <a:gd name="T66" fmla="*/ 238 w 238"/>
                <a:gd name="T67" fmla="*/ 856 h 947"/>
                <a:gd name="T68" fmla="*/ 238 w 238"/>
                <a:gd name="T69" fmla="*/ 22 h 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6" name="Freeform 516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203 w 203"/>
                <a:gd name="T1" fmla="*/ 18 h 799"/>
                <a:gd name="T2" fmla="*/ 202 w 203"/>
                <a:gd name="T3" fmla="*/ 17 h 799"/>
                <a:gd name="T4" fmla="*/ 199 w 203"/>
                <a:gd name="T5" fmla="*/ 16 h 799"/>
                <a:gd name="T6" fmla="*/ 193 w 203"/>
                <a:gd name="T7" fmla="*/ 14 h 799"/>
                <a:gd name="T8" fmla="*/ 186 w 203"/>
                <a:gd name="T9" fmla="*/ 11 h 799"/>
                <a:gd name="T10" fmla="*/ 177 w 203"/>
                <a:gd name="T11" fmla="*/ 8 h 799"/>
                <a:gd name="T12" fmla="*/ 166 w 203"/>
                <a:gd name="T13" fmla="*/ 5 h 799"/>
                <a:gd name="T14" fmla="*/ 153 w 203"/>
                <a:gd name="T15" fmla="*/ 3 h 799"/>
                <a:gd name="T16" fmla="*/ 140 w 203"/>
                <a:gd name="T17" fmla="*/ 1 h 799"/>
                <a:gd name="T18" fmla="*/ 125 w 203"/>
                <a:gd name="T19" fmla="*/ 0 h 799"/>
                <a:gd name="T20" fmla="*/ 109 w 203"/>
                <a:gd name="T21" fmla="*/ 0 h 799"/>
                <a:gd name="T22" fmla="*/ 92 w 203"/>
                <a:gd name="T23" fmla="*/ 1 h 799"/>
                <a:gd name="T24" fmla="*/ 74 w 203"/>
                <a:gd name="T25" fmla="*/ 4 h 799"/>
                <a:gd name="T26" fmla="*/ 57 w 203"/>
                <a:gd name="T27" fmla="*/ 9 h 799"/>
                <a:gd name="T28" fmla="*/ 37 w 203"/>
                <a:gd name="T29" fmla="*/ 16 h 799"/>
                <a:gd name="T30" fmla="*/ 19 w 203"/>
                <a:gd name="T31" fmla="*/ 26 h 799"/>
                <a:gd name="T32" fmla="*/ 0 w 203"/>
                <a:gd name="T33" fmla="*/ 38 h 799"/>
                <a:gd name="T34" fmla="*/ 0 w 203"/>
                <a:gd name="T35" fmla="*/ 799 h 799"/>
                <a:gd name="T36" fmla="*/ 1 w 203"/>
                <a:gd name="T37" fmla="*/ 799 h 799"/>
                <a:gd name="T38" fmla="*/ 5 w 203"/>
                <a:gd name="T39" fmla="*/ 799 h 799"/>
                <a:gd name="T40" fmla="*/ 11 w 203"/>
                <a:gd name="T41" fmla="*/ 798 h 799"/>
                <a:gd name="T42" fmla="*/ 19 w 203"/>
                <a:gd name="T43" fmla="*/ 797 h 799"/>
                <a:gd name="T44" fmla="*/ 28 w 203"/>
                <a:gd name="T45" fmla="*/ 796 h 799"/>
                <a:gd name="T46" fmla="*/ 41 w 203"/>
                <a:gd name="T47" fmla="*/ 794 h 799"/>
                <a:gd name="T48" fmla="*/ 53 w 203"/>
                <a:gd name="T49" fmla="*/ 791 h 799"/>
                <a:gd name="T50" fmla="*/ 67 w 203"/>
                <a:gd name="T51" fmla="*/ 786 h 799"/>
                <a:gd name="T52" fmla="*/ 82 w 203"/>
                <a:gd name="T53" fmla="*/ 782 h 799"/>
                <a:gd name="T54" fmla="*/ 99 w 203"/>
                <a:gd name="T55" fmla="*/ 777 h 799"/>
                <a:gd name="T56" fmla="*/ 116 w 203"/>
                <a:gd name="T57" fmla="*/ 771 h 799"/>
                <a:gd name="T58" fmla="*/ 133 w 203"/>
                <a:gd name="T59" fmla="*/ 763 h 799"/>
                <a:gd name="T60" fmla="*/ 150 w 203"/>
                <a:gd name="T61" fmla="*/ 755 h 799"/>
                <a:gd name="T62" fmla="*/ 169 w 203"/>
                <a:gd name="T63" fmla="*/ 745 h 799"/>
                <a:gd name="T64" fmla="*/ 186 w 203"/>
                <a:gd name="T65" fmla="*/ 733 h 799"/>
                <a:gd name="T66" fmla="*/ 203 w 203"/>
                <a:gd name="T67" fmla="*/ 720 h 799"/>
                <a:gd name="T68" fmla="*/ 203 w 203"/>
                <a:gd name="T69" fmla="*/ 18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7" name="Freeform 517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171 w 171"/>
                <a:gd name="T1" fmla="*/ 15 h 650"/>
                <a:gd name="T2" fmla="*/ 170 w 171"/>
                <a:gd name="T3" fmla="*/ 15 h 650"/>
                <a:gd name="T4" fmla="*/ 167 w 171"/>
                <a:gd name="T5" fmla="*/ 13 h 650"/>
                <a:gd name="T6" fmla="*/ 163 w 171"/>
                <a:gd name="T7" fmla="*/ 11 h 650"/>
                <a:gd name="T8" fmla="*/ 157 w 171"/>
                <a:gd name="T9" fmla="*/ 9 h 650"/>
                <a:gd name="T10" fmla="*/ 149 w 171"/>
                <a:gd name="T11" fmla="*/ 7 h 650"/>
                <a:gd name="T12" fmla="*/ 139 w 171"/>
                <a:gd name="T13" fmla="*/ 4 h 650"/>
                <a:gd name="T14" fmla="*/ 129 w 171"/>
                <a:gd name="T15" fmla="*/ 2 h 650"/>
                <a:gd name="T16" fmla="*/ 118 w 171"/>
                <a:gd name="T17" fmla="*/ 0 h 650"/>
                <a:gd name="T18" fmla="*/ 105 w 171"/>
                <a:gd name="T19" fmla="*/ 0 h 650"/>
                <a:gd name="T20" fmla="*/ 92 w 171"/>
                <a:gd name="T21" fmla="*/ 0 h 650"/>
                <a:gd name="T22" fmla="*/ 77 w 171"/>
                <a:gd name="T23" fmla="*/ 1 h 650"/>
                <a:gd name="T24" fmla="*/ 63 w 171"/>
                <a:gd name="T25" fmla="*/ 3 h 650"/>
                <a:gd name="T26" fmla="*/ 48 w 171"/>
                <a:gd name="T27" fmla="*/ 7 h 650"/>
                <a:gd name="T28" fmla="*/ 31 w 171"/>
                <a:gd name="T29" fmla="*/ 13 h 650"/>
                <a:gd name="T30" fmla="*/ 16 w 171"/>
                <a:gd name="T31" fmla="*/ 22 h 650"/>
                <a:gd name="T32" fmla="*/ 0 w 171"/>
                <a:gd name="T33" fmla="*/ 32 h 650"/>
                <a:gd name="T34" fmla="*/ 0 w 171"/>
                <a:gd name="T35" fmla="*/ 650 h 650"/>
                <a:gd name="T36" fmla="*/ 1 w 171"/>
                <a:gd name="T37" fmla="*/ 650 h 650"/>
                <a:gd name="T38" fmla="*/ 4 w 171"/>
                <a:gd name="T39" fmla="*/ 650 h 650"/>
                <a:gd name="T40" fmla="*/ 9 w 171"/>
                <a:gd name="T41" fmla="*/ 649 h 650"/>
                <a:gd name="T42" fmla="*/ 16 w 171"/>
                <a:gd name="T43" fmla="*/ 648 h 650"/>
                <a:gd name="T44" fmla="*/ 24 w 171"/>
                <a:gd name="T45" fmla="*/ 647 h 650"/>
                <a:gd name="T46" fmla="*/ 34 w 171"/>
                <a:gd name="T47" fmla="*/ 645 h 650"/>
                <a:gd name="T48" fmla="*/ 45 w 171"/>
                <a:gd name="T49" fmla="*/ 642 h 650"/>
                <a:gd name="T50" fmla="*/ 57 w 171"/>
                <a:gd name="T51" fmla="*/ 640 h 650"/>
                <a:gd name="T52" fmla="*/ 69 w 171"/>
                <a:gd name="T53" fmla="*/ 636 h 650"/>
                <a:gd name="T54" fmla="*/ 82 w 171"/>
                <a:gd name="T55" fmla="*/ 632 h 650"/>
                <a:gd name="T56" fmla="*/ 97 w 171"/>
                <a:gd name="T57" fmla="*/ 627 h 650"/>
                <a:gd name="T58" fmla="*/ 112 w 171"/>
                <a:gd name="T59" fmla="*/ 621 h 650"/>
                <a:gd name="T60" fmla="*/ 126 w 171"/>
                <a:gd name="T61" fmla="*/ 614 h 650"/>
                <a:gd name="T62" fmla="*/ 141 w 171"/>
                <a:gd name="T63" fmla="*/ 606 h 650"/>
                <a:gd name="T64" fmla="*/ 157 w 171"/>
                <a:gd name="T65" fmla="*/ 595 h 650"/>
                <a:gd name="T66" fmla="*/ 171 w 171"/>
                <a:gd name="T67" fmla="*/ 585 h 650"/>
                <a:gd name="T68" fmla="*/ 171 w 171"/>
                <a:gd name="T69" fmla="*/ 15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8" name="Freeform 518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138 w 138"/>
                <a:gd name="T1" fmla="*/ 14 h 502"/>
                <a:gd name="T2" fmla="*/ 135 w 138"/>
                <a:gd name="T3" fmla="*/ 13 h 502"/>
                <a:gd name="T4" fmla="*/ 126 w 138"/>
                <a:gd name="T5" fmla="*/ 8 h 502"/>
                <a:gd name="T6" fmla="*/ 113 w 138"/>
                <a:gd name="T7" fmla="*/ 4 h 502"/>
                <a:gd name="T8" fmla="*/ 96 w 138"/>
                <a:gd name="T9" fmla="*/ 1 h 502"/>
                <a:gd name="T10" fmla="*/ 74 w 138"/>
                <a:gd name="T11" fmla="*/ 0 h 502"/>
                <a:gd name="T12" fmla="*/ 51 w 138"/>
                <a:gd name="T13" fmla="*/ 3 h 502"/>
                <a:gd name="T14" fmla="*/ 25 w 138"/>
                <a:gd name="T15" fmla="*/ 12 h 502"/>
                <a:gd name="T16" fmla="*/ 0 w 138"/>
                <a:gd name="T17" fmla="*/ 26 h 502"/>
                <a:gd name="T18" fmla="*/ 0 w 138"/>
                <a:gd name="T19" fmla="*/ 502 h 502"/>
                <a:gd name="T20" fmla="*/ 3 w 138"/>
                <a:gd name="T21" fmla="*/ 502 h 502"/>
                <a:gd name="T22" fmla="*/ 13 w 138"/>
                <a:gd name="T23" fmla="*/ 501 h 502"/>
                <a:gd name="T24" fmla="*/ 28 w 138"/>
                <a:gd name="T25" fmla="*/ 499 h 502"/>
                <a:gd name="T26" fmla="*/ 46 w 138"/>
                <a:gd name="T27" fmla="*/ 494 h 502"/>
                <a:gd name="T28" fmla="*/ 67 w 138"/>
                <a:gd name="T29" fmla="*/ 488 h 502"/>
                <a:gd name="T30" fmla="*/ 91 w 138"/>
                <a:gd name="T31" fmla="*/ 479 h 502"/>
                <a:gd name="T32" fmla="*/ 114 w 138"/>
                <a:gd name="T33" fmla="*/ 467 h 502"/>
                <a:gd name="T34" fmla="*/ 138 w 138"/>
                <a:gd name="T35" fmla="*/ 450 h 502"/>
                <a:gd name="T36" fmla="*/ 138 w 138"/>
                <a:gd name="T37" fmla="*/ 14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9" name="Freeform 519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104 w 104"/>
                <a:gd name="T1" fmla="*/ 10 h 353"/>
                <a:gd name="T2" fmla="*/ 102 w 104"/>
                <a:gd name="T3" fmla="*/ 9 h 353"/>
                <a:gd name="T4" fmla="*/ 95 w 104"/>
                <a:gd name="T5" fmla="*/ 6 h 353"/>
                <a:gd name="T6" fmla="*/ 85 w 104"/>
                <a:gd name="T7" fmla="*/ 3 h 353"/>
                <a:gd name="T8" fmla="*/ 71 w 104"/>
                <a:gd name="T9" fmla="*/ 0 h 353"/>
                <a:gd name="T10" fmla="*/ 56 w 104"/>
                <a:gd name="T11" fmla="*/ 0 h 353"/>
                <a:gd name="T12" fmla="*/ 38 w 104"/>
                <a:gd name="T13" fmla="*/ 3 h 353"/>
                <a:gd name="T14" fmla="*/ 19 w 104"/>
                <a:gd name="T15" fmla="*/ 9 h 353"/>
                <a:gd name="T16" fmla="*/ 0 w 104"/>
                <a:gd name="T17" fmla="*/ 20 h 353"/>
                <a:gd name="T18" fmla="*/ 0 w 104"/>
                <a:gd name="T19" fmla="*/ 353 h 353"/>
                <a:gd name="T20" fmla="*/ 2 w 104"/>
                <a:gd name="T21" fmla="*/ 353 h 353"/>
                <a:gd name="T22" fmla="*/ 9 w 104"/>
                <a:gd name="T23" fmla="*/ 352 h 353"/>
                <a:gd name="T24" fmla="*/ 21 w 104"/>
                <a:gd name="T25" fmla="*/ 350 h 353"/>
                <a:gd name="T26" fmla="*/ 35 w 104"/>
                <a:gd name="T27" fmla="*/ 347 h 353"/>
                <a:gd name="T28" fmla="*/ 51 w 104"/>
                <a:gd name="T29" fmla="*/ 343 h 353"/>
                <a:gd name="T30" fmla="*/ 68 w 104"/>
                <a:gd name="T31" fmla="*/ 336 h 353"/>
                <a:gd name="T32" fmla="*/ 86 w 104"/>
                <a:gd name="T33" fmla="*/ 326 h 353"/>
                <a:gd name="T34" fmla="*/ 104 w 104"/>
                <a:gd name="T35" fmla="*/ 313 h 353"/>
                <a:gd name="T36" fmla="*/ 104 w 104"/>
                <a:gd name="T37" fmla="*/ 1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0" name="Freeform 520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72 w 72"/>
                <a:gd name="T1" fmla="*/ 6 h 204"/>
                <a:gd name="T2" fmla="*/ 69 w 72"/>
                <a:gd name="T3" fmla="*/ 5 h 204"/>
                <a:gd name="T4" fmla="*/ 65 w 72"/>
                <a:gd name="T5" fmla="*/ 4 h 204"/>
                <a:gd name="T6" fmla="*/ 58 w 72"/>
                <a:gd name="T7" fmla="*/ 2 h 204"/>
                <a:gd name="T8" fmla="*/ 49 w 72"/>
                <a:gd name="T9" fmla="*/ 0 h 204"/>
                <a:gd name="T10" fmla="*/ 39 w 72"/>
                <a:gd name="T11" fmla="*/ 0 h 204"/>
                <a:gd name="T12" fmla="*/ 27 w 72"/>
                <a:gd name="T13" fmla="*/ 1 h 204"/>
                <a:gd name="T14" fmla="*/ 13 w 72"/>
                <a:gd name="T15" fmla="*/ 6 h 204"/>
                <a:gd name="T16" fmla="*/ 0 w 72"/>
                <a:gd name="T17" fmla="*/ 13 h 204"/>
                <a:gd name="T18" fmla="*/ 0 w 72"/>
                <a:gd name="T19" fmla="*/ 204 h 204"/>
                <a:gd name="T20" fmla="*/ 2 w 72"/>
                <a:gd name="T21" fmla="*/ 204 h 204"/>
                <a:gd name="T22" fmla="*/ 6 w 72"/>
                <a:gd name="T23" fmla="*/ 203 h 204"/>
                <a:gd name="T24" fmla="*/ 15 w 72"/>
                <a:gd name="T25" fmla="*/ 202 h 204"/>
                <a:gd name="T26" fmla="*/ 24 w 72"/>
                <a:gd name="T27" fmla="*/ 200 h 204"/>
                <a:gd name="T28" fmla="*/ 35 w 72"/>
                <a:gd name="T29" fmla="*/ 197 h 204"/>
                <a:gd name="T30" fmla="*/ 47 w 72"/>
                <a:gd name="T31" fmla="*/ 192 h 204"/>
                <a:gd name="T32" fmla="*/ 59 w 72"/>
                <a:gd name="T33" fmla="*/ 185 h 204"/>
                <a:gd name="T34" fmla="*/ 72 w 72"/>
                <a:gd name="T35" fmla="*/ 177 h 204"/>
                <a:gd name="T36" fmla="*/ 72 w 72"/>
                <a:gd name="T37" fmla="*/ 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1" name="Freeform 521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52 w 104"/>
                <a:gd name="T1" fmla="*/ 104 h 104"/>
                <a:gd name="T2" fmla="*/ 62 w 104"/>
                <a:gd name="T3" fmla="*/ 103 h 104"/>
                <a:gd name="T4" fmla="*/ 73 w 104"/>
                <a:gd name="T5" fmla="*/ 100 h 104"/>
                <a:gd name="T6" fmla="*/ 81 w 104"/>
                <a:gd name="T7" fmla="*/ 95 h 104"/>
                <a:gd name="T8" fmla="*/ 89 w 104"/>
                <a:gd name="T9" fmla="*/ 89 h 104"/>
                <a:gd name="T10" fmla="*/ 95 w 104"/>
                <a:gd name="T11" fmla="*/ 81 h 104"/>
                <a:gd name="T12" fmla="*/ 100 w 104"/>
                <a:gd name="T13" fmla="*/ 72 h 104"/>
                <a:gd name="T14" fmla="*/ 103 w 104"/>
                <a:gd name="T15" fmla="*/ 62 h 104"/>
                <a:gd name="T16" fmla="*/ 104 w 104"/>
                <a:gd name="T17" fmla="*/ 52 h 104"/>
                <a:gd name="T18" fmla="*/ 103 w 104"/>
                <a:gd name="T19" fmla="*/ 41 h 104"/>
                <a:gd name="T20" fmla="*/ 100 w 104"/>
                <a:gd name="T21" fmla="*/ 31 h 104"/>
                <a:gd name="T22" fmla="*/ 95 w 104"/>
                <a:gd name="T23" fmla="*/ 22 h 104"/>
                <a:gd name="T24" fmla="*/ 89 w 104"/>
                <a:gd name="T25" fmla="*/ 15 h 104"/>
                <a:gd name="T26" fmla="*/ 81 w 104"/>
                <a:gd name="T27" fmla="*/ 8 h 104"/>
                <a:gd name="T28" fmla="*/ 73 w 104"/>
                <a:gd name="T29" fmla="*/ 4 h 104"/>
                <a:gd name="T30" fmla="*/ 62 w 104"/>
                <a:gd name="T31" fmla="*/ 1 h 104"/>
                <a:gd name="T32" fmla="*/ 52 w 104"/>
                <a:gd name="T33" fmla="*/ 0 h 104"/>
                <a:gd name="T34" fmla="*/ 42 w 104"/>
                <a:gd name="T35" fmla="*/ 1 h 104"/>
                <a:gd name="T36" fmla="*/ 32 w 104"/>
                <a:gd name="T37" fmla="*/ 4 h 104"/>
                <a:gd name="T38" fmla="*/ 24 w 104"/>
                <a:gd name="T39" fmla="*/ 8 h 104"/>
                <a:gd name="T40" fmla="*/ 16 w 104"/>
                <a:gd name="T41" fmla="*/ 15 h 104"/>
                <a:gd name="T42" fmla="*/ 9 w 104"/>
                <a:gd name="T43" fmla="*/ 22 h 104"/>
                <a:gd name="T44" fmla="*/ 4 w 104"/>
                <a:gd name="T45" fmla="*/ 31 h 104"/>
                <a:gd name="T46" fmla="*/ 1 w 104"/>
                <a:gd name="T47" fmla="*/ 41 h 104"/>
                <a:gd name="T48" fmla="*/ 0 w 104"/>
                <a:gd name="T49" fmla="*/ 52 h 104"/>
                <a:gd name="T50" fmla="*/ 1 w 104"/>
                <a:gd name="T51" fmla="*/ 62 h 104"/>
                <a:gd name="T52" fmla="*/ 4 w 104"/>
                <a:gd name="T53" fmla="*/ 72 h 104"/>
                <a:gd name="T54" fmla="*/ 9 w 104"/>
                <a:gd name="T55" fmla="*/ 81 h 104"/>
                <a:gd name="T56" fmla="*/ 16 w 104"/>
                <a:gd name="T57" fmla="*/ 89 h 104"/>
                <a:gd name="T58" fmla="*/ 24 w 104"/>
                <a:gd name="T59" fmla="*/ 95 h 104"/>
                <a:gd name="T60" fmla="*/ 32 w 104"/>
                <a:gd name="T61" fmla="*/ 100 h 104"/>
                <a:gd name="T62" fmla="*/ 42 w 104"/>
                <a:gd name="T63" fmla="*/ 103 h 104"/>
                <a:gd name="T64" fmla="*/ 52 w 104"/>
                <a:gd name="T6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2" name="Freeform 522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25 w 52"/>
                <a:gd name="T1" fmla="*/ 52 h 52"/>
                <a:gd name="T2" fmla="*/ 35 w 52"/>
                <a:gd name="T3" fmla="*/ 50 h 52"/>
                <a:gd name="T4" fmla="*/ 44 w 52"/>
                <a:gd name="T5" fmla="*/ 44 h 52"/>
                <a:gd name="T6" fmla="*/ 50 w 52"/>
                <a:gd name="T7" fmla="*/ 36 h 52"/>
                <a:gd name="T8" fmla="*/ 52 w 52"/>
                <a:gd name="T9" fmla="*/ 25 h 52"/>
                <a:gd name="T10" fmla="*/ 50 w 52"/>
                <a:gd name="T11" fmla="*/ 15 h 52"/>
                <a:gd name="T12" fmla="*/ 44 w 52"/>
                <a:gd name="T13" fmla="*/ 7 h 52"/>
                <a:gd name="T14" fmla="*/ 35 w 52"/>
                <a:gd name="T15" fmla="*/ 2 h 52"/>
                <a:gd name="T16" fmla="*/ 25 w 52"/>
                <a:gd name="T17" fmla="*/ 0 h 52"/>
                <a:gd name="T18" fmla="*/ 15 w 52"/>
                <a:gd name="T19" fmla="*/ 2 h 52"/>
                <a:gd name="T20" fmla="*/ 7 w 52"/>
                <a:gd name="T21" fmla="*/ 7 h 52"/>
                <a:gd name="T22" fmla="*/ 2 w 52"/>
                <a:gd name="T23" fmla="*/ 15 h 52"/>
                <a:gd name="T24" fmla="*/ 0 w 52"/>
                <a:gd name="T25" fmla="*/ 25 h 52"/>
                <a:gd name="T26" fmla="*/ 2 w 52"/>
                <a:gd name="T27" fmla="*/ 36 h 52"/>
                <a:gd name="T28" fmla="*/ 7 w 52"/>
                <a:gd name="T29" fmla="*/ 44 h 52"/>
                <a:gd name="T30" fmla="*/ 15 w 52"/>
                <a:gd name="T31" fmla="*/ 50 h 52"/>
                <a:gd name="T32" fmla="*/ 25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3" name="Freeform 523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27 w 52"/>
                <a:gd name="T1" fmla="*/ 52 h 52"/>
                <a:gd name="T2" fmla="*/ 37 w 52"/>
                <a:gd name="T3" fmla="*/ 50 h 52"/>
                <a:gd name="T4" fmla="*/ 45 w 52"/>
                <a:gd name="T5" fmla="*/ 45 h 52"/>
                <a:gd name="T6" fmla="*/ 50 w 52"/>
                <a:gd name="T7" fmla="*/ 37 h 52"/>
                <a:gd name="T8" fmla="*/ 52 w 52"/>
                <a:gd name="T9" fmla="*/ 26 h 52"/>
                <a:gd name="T10" fmla="*/ 50 w 52"/>
                <a:gd name="T11" fmla="*/ 16 h 52"/>
                <a:gd name="T12" fmla="*/ 45 w 52"/>
                <a:gd name="T13" fmla="*/ 8 h 52"/>
                <a:gd name="T14" fmla="*/ 37 w 52"/>
                <a:gd name="T15" fmla="*/ 2 h 52"/>
                <a:gd name="T16" fmla="*/ 27 w 52"/>
                <a:gd name="T17" fmla="*/ 0 h 52"/>
                <a:gd name="T18" fmla="*/ 17 w 52"/>
                <a:gd name="T19" fmla="*/ 2 h 52"/>
                <a:gd name="T20" fmla="*/ 8 w 52"/>
                <a:gd name="T21" fmla="*/ 8 h 52"/>
                <a:gd name="T22" fmla="*/ 2 w 52"/>
                <a:gd name="T23" fmla="*/ 16 h 52"/>
                <a:gd name="T24" fmla="*/ 0 w 52"/>
                <a:gd name="T25" fmla="*/ 26 h 52"/>
                <a:gd name="T26" fmla="*/ 2 w 52"/>
                <a:gd name="T27" fmla="*/ 37 h 52"/>
                <a:gd name="T28" fmla="*/ 8 w 52"/>
                <a:gd name="T29" fmla="*/ 45 h 52"/>
                <a:gd name="T30" fmla="*/ 17 w 52"/>
                <a:gd name="T31" fmla="*/ 50 h 52"/>
                <a:gd name="T32" fmla="*/ 27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4" name="Freeform 524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46 w 148"/>
                <a:gd name="T1" fmla="*/ 14 h 712"/>
                <a:gd name="T2" fmla="*/ 42 w 148"/>
                <a:gd name="T3" fmla="*/ 29 h 712"/>
                <a:gd name="T4" fmla="*/ 32 w 148"/>
                <a:gd name="T5" fmla="*/ 68 h 712"/>
                <a:gd name="T6" fmla="*/ 18 w 148"/>
                <a:gd name="T7" fmla="*/ 132 h 712"/>
                <a:gd name="T8" fmla="*/ 7 w 148"/>
                <a:gd name="T9" fmla="*/ 217 h 712"/>
                <a:gd name="T10" fmla="*/ 0 w 148"/>
                <a:gd name="T11" fmla="*/ 319 h 712"/>
                <a:gd name="T12" fmla="*/ 1 w 148"/>
                <a:gd name="T13" fmla="*/ 438 h 712"/>
                <a:gd name="T14" fmla="*/ 13 w 148"/>
                <a:gd name="T15" fmla="*/ 570 h 712"/>
                <a:gd name="T16" fmla="*/ 41 w 148"/>
                <a:gd name="T17" fmla="*/ 712 h 712"/>
                <a:gd name="T18" fmla="*/ 143 w 148"/>
                <a:gd name="T19" fmla="*/ 707 h 712"/>
                <a:gd name="T20" fmla="*/ 139 w 148"/>
                <a:gd name="T21" fmla="*/ 685 h 712"/>
                <a:gd name="T22" fmla="*/ 128 w 148"/>
                <a:gd name="T23" fmla="*/ 628 h 712"/>
                <a:gd name="T24" fmla="*/ 116 w 148"/>
                <a:gd name="T25" fmla="*/ 543 h 712"/>
                <a:gd name="T26" fmla="*/ 105 w 148"/>
                <a:gd name="T27" fmla="*/ 439 h 712"/>
                <a:gd name="T28" fmla="*/ 99 w 148"/>
                <a:gd name="T29" fmla="*/ 324 h 712"/>
                <a:gd name="T30" fmla="*/ 102 w 148"/>
                <a:gd name="T31" fmla="*/ 209 h 712"/>
                <a:gd name="T32" fmla="*/ 117 w 148"/>
                <a:gd name="T33" fmla="*/ 100 h 712"/>
                <a:gd name="T34" fmla="*/ 148 w 148"/>
                <a:gd name="T35" fmla="*/ 8 h 712"/>
                <a:gd name="T36" fmla="*/ 148 w 148"/>
                <a:gd name="T37" fmla="*/ 7 h 712"/>
                <a:gd name="T38" fmla="*/ 148 w 148"/>
                <a:gd name="T39" fmla="*/ 5 h 712"/>
                <a:gd name="T40" fmla="*/ 146 w 148"/>
                <a:gd name="T41" fmla="*/ 3 h 712"/>
                <a:gd name="T42" fmla="*/ 140 w 148"/>
                <a:gd name="T43" fmla="*/ 0 h 712"/>
                <a:gd name="T44" fmla="*/ 127 w 148"/>
                <a:gd name="T45" fmla="*/ 0 h 712"/>
                <a:gd name="T46" fmla="*/ 109 w 148"/>
                <a:gd name="T47" fmla="*/ 1 h 712"/>
                <a:gd name="T48" fmla="*/ 83 w 148"/>
                <a:gd name="T49" fmla="*/ 6 h 712"/>
                <a:gd name="T50" fmla="*/ 46 w 148"/>
                <a:gd name="T51" fmla="*/ 1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5" name="Freeform 525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201 w 201"/>
                <a:gd name="T1" fmla="*/ 5 h 795"/>
                <a:gd name="T2" fmla="*/ 196 w 201"/>
                <a:gd name="T3" fmla="*/ 10 h 795"/>
                <a:gd name="T4" fmla="*/ 183 w 201"/>
                <a:gd name="T5" fmla="*/ 31 h 795"/>
                <a:gd name="T6" fmla="*/ 165 w 201"/>
                <a:gd name="T7" fmla="*/ 73 h 795"/>
                <a:gd name="T8" fmla="*/ 148 w 201"/>
                <a:gd name="T9" fmla="*/ 140 h 795"/>
                <a:gd name="T10" fmla="*/ 134 w 201"/>
                <a:gd name="T11" fmla="*/ 240 h 795"/>
                <a:gd name="T12" fmla="*/ 127 w 201"/>
                <a:gd name="T13" fmla="*/ 379 h 795"/>
                <a:gd name="T14" fmla="*/ 131 w 201"/>
                <a:gd name="T15" fmla="*/ 561 h 795"/>
                <a:gd name="T16" fmla="*/ 150 w 201"/>
                <a:gd name="T17" fmla="*/ 795 h 795"/>
                <a:gd name="T18" fmla="*/ 37 w 201"/>
                <a:gd name="T19" fmla="*/ 795 h 795"/>
                <a:gd name="T20" fmla="*/ 33 w 201"/>
                <a:gd name="T21" fmla="*/ 771 h 795"/>
                <a:gd name="T22" fmla="*/ 24 w 201"/>
                <a:gd name="T23" fmla="*/ 707 h 795"/>
                <a:gd name="T24" fmla="*/ 13 w 201"/>
                <a:gd name="T25" fmla="*/ 611 h 795"/>
                <a:gd name="T26" fmla="*/ 3 w 201"/>
                <a:gd name="T27" fmla="*/ 493 h 795"/>
                <a:gd name="T28" fmla="*/ 0 w 201"/>
                <a:gd name="T29" fmla="*/ 363 h 795"/>
                <a:gd name="T30" fmla="*/ 7 w 201"/>
                <a:gd name="T31" fmla="*/ 231 h 795"/>
                <a:gd name="T32" fmla="*/ 28 w 201"/>
                <a:gd name="T33" fmla="*/ 107 h 795"/>
                <a:gd name="T34" fmla="*/ 66 w 201"/>
                <a:gd name="T35" fmla="*/ 0 h 795"/>
                <a:gd name="T36" fmla="*/ 201 w 201"/>
                <a:gd name="T37" fmla="*/ 5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6" name="Freeform 526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41 w 129"/>
                <a:gd name="T1" fmla="*/ 12 h 622"/>
                <a:gd name="T2" fmla="*/ 37 w 129"/>
                <a:gd name="T3" fmla="*/ 24 h 622"/>
                <a:gd name="T4" fmla="*/ 29 w 129"/>
                <a:gd name="T5" fmla="*/ 59 h 622"/>
                <a:gd name="T6" fmla="*/ 18 w 129"/>
                <a:gd name="T7" fmla="*/ 115 h 622"/>
                <a:gd name="T8" fmla="*/ 6 w 129"/>
                <a:gd name="T9" fmla="*/ 189 h 622"/>
                <a:gd name="T10" fmla="*/ 0 w 129"/>
                <a:gd name="T11" fmla="*/ 279 h 622"/>
                <a:gd name="T12" fmla="*/ 1 w 129"/>
                <a:gd name="T13" fmla="*/ 382 h 622"/>
                <a:gd name="T14" fmla="*/ 11 w 129"/>
                <a:gd name="T15" fmla="*/ 497 h 622"/>
                <a:gd name="T16" fmla="*/ 36 w 129"/>
                <a:gd name="T17" fmla="*/ 622 h 622"/>
                <a:gd name="T18" fmla="*/ 124 w 129"/>
                <a:gd name="T19" fmla="*/ 617 h 622"/>
                <a:gd name="T20" fmla="*/ 120 w 129"/>
                <a:gd name="T21" fmla="*/ 598 h 622"/>
                <a:gd name="T22" fmla="*/ 112 w 129"/>
                <a:gd name="T23" fmla="*/ 548 h 622"/>
                <a:gd name="T24" fmla="*/ 101 w 129"/>
                <a:gd name="T25" fmla="*/ 473 h 622"/>
                <a:gd name="T26" fmla="*/ 92 w 129"/>
                <a:gd name="T27" fmla="*/ 382 h 622"/>
                <a:gd name="T28" fmla="*/ 87 w 129"/>
                <a:gd name="T29" fmla="*/ 282 h 622"/>
                <a:gd name="T30" fmla="*/ 89 w 129"/>
                <a:gd name="T31" fmla="*/ 182 h 622"/>
                <a:gd name="T32" fmla="*/ 102 w 129"/>
                <a:gd name="T33" fmla="*/ 87 h 622"/>
                <a:gd name="T34" fmla="*/ 129 w 129"/>
                <a:gd name="T35" fmla="*/ 7 h 622"/>
                <a:gd name="T36" fmla="*/ 129 w 129"/>
                <a:gd name="T37" fmla="*/ 6 h 622"/>
                <a:gd name="T38" fmla="*/ 129 w 129"/>
                <a:gd name="T39" fmla="*/ 4 h 622"/>
                <a:gd name="T40" fmla="*/ 127 w 129"/>
                <a:gd name="T41" fmla="*/ 2 h 622"/>
                <a:gd name="T42" fmla="*/ 122 w 129"/>
                <a:gd name="T43" fmla="*/ 0 h 622"/>
                <a:gd name="T44" fmla="*/ 112 w 129"/>
                <a:gd name="T45" fmla="*/ 0 h 622"/>
                <a:gd name="T46" fmla="*/ 96 w 129"/>
                <a:gd name="T47" fmla="*/ 1 h 622"/>
                <a:gd name="T48" fmla="*/ 72 w 129"/>
                <a:gd name="T49" fmla="*/ 5 h 622"/>
                <a:gd name="T50" fmla="*/ 41 w 129"/>
                <a:gd name="T51" fmla="*/ 12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7" name="Freeform 527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35 w 110"/>
                <a:gd name="T1" fmla="*/ 10 h 531"/>
                <a:gd name="T2" fmla="*/ 32 w 110"/>
                <a:gd name="T3" fmla="*/ 20 h 531"/>
                <a:gd name="T4" fmla="*/ 24 w 110"/>
                <a:gd name="T5" fmla="*/ 50 h 531"/>
                <a:gd name="T6" fmla="*/ 15 w 110"/>
                <a:gd name="T7" fmla="*/ 98 h 531"/>
                <a:gd name="T8" fmla="*/ 5 w 110"/>
                <a:gd name="T9" fmla="*/ 160 h 531"/>
                <a:gd name="T10" fmla="*/ 0 w 110"/>
                <a:gd name="T11" fmla="*/ 237 h 531"/>
                <a:gd name="T12" fmla="*/ 1 w 110"/>
                <a:gd name="T13" fmla="*/ 326 h 531"/>
                <a:gd name="T14" fmla="*/ 10 w 110"/>
                <a:gd name="T15" fmla="*/ 424 h 531"/>
                <a:gd name="T16" fmla="*/ 31 w 110"/>
                <a:gd name="T17" fmla="*/ 531 h 531"/>
                <a:gd name="T18" fmla="*/ 106 w 110"/>
                <a:gd name="T19" fmla="*/ 525 h 531"/>
                <a:gd name="T20" fmla="*/ 103 w 110"/>
                <a:gd name="T21" fmla="*/ 510 h 531"/>
                <a:gd name="T22" fmla="*/ 96 w 110"/>
                <a:gd name="T23" fmla="*/ 467 h 531"/>
                <a:gd name="T24" fmla="*/ 87 w 110"/>
                <a:gd name="T25" fmla="*/ 404 h 531"/>
                <a:gd name="T26" fmla="*/ 79 w 110"/>
                <a:gd name="T27" fmla="*/ 326 h 531"/>
                <a:gd name="T28" fmla="*/ 74 w 110"/>
                <a:gd name="T29" fmla="*/ 241 h 531"/>
                <a:gd name="T30" fmla="*/ 76 w 110"/>
                <a:gd name="T31" fmla="*/ 155 h 531"/>
                <a:gd name="T32" fmla="*/ 87 w 110"/>
                <a:gd name="T33" fmla="*/ 74 h 531"/>
                <a:gd name="T34" fmla="*/ 110 w 110"/>
                <a:gd name="T35" fmla="*/ 6 h 531"/>
                <a:gd name="T36" fmla="*/ 110 w 110"/>
                <a:gd name="T37" fmla="*/ 5 h 531"/>
                <a:gd name="T38" fmla="*/ 110 w 110"/>
                <a:gd name="T39" fmla="*/ 4 h 531"/>
                <a:gd name="T40" fmla="*/ 108 w 110"/>
                <a:gd name="T41" fmla="*/ 2 h 531"/>
                <a:gd name="T42" fmla="*/ 104 w 110"/>
                <a:gd name="T43" fmla="*/ 0 h 531"/>
                <a:gd name="T44" fmla="*/ 95 w 110"/>
                <a:gd name="T45" fmla="*/ 0 h 531"/>
                <a:gd name="T46" fmla="*/ 82 w 110"/>
                <a:gd name="T47" fmla="*/ 1 h 531"/>
                <a:gd name="T48" fmla="*/ 62 w 110"/>
                <a:gd name="T49" fmla="*/ 4 h 531"/>
                <a:gd name="T50" fmla="*/ 35 w 110"/>
                <a:gd name="T51" fmla="*/ 1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8" name="Freeform 528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29 w 92"/>
                <a:gd name="T1" fmla="*/ 8 h 438"/>
                <a:gd name="T2" fmla="*/ 26 w 92"/>
                <a:gd name="T3" fmla="*/ 16 h 438"/>
                <a:gd name="T4" fmla="*/ 20 w 92"/>
                <a:gd name="T5" fmla="*/ 42 h 438"/>
                <a:gd name="T6" fmla="*/ 12 w 92"/>
                <a:gd name="T7" fmla="*/ 81 h 438"/>
                <a:gd name="T8" fmla="*/ 4 w 92"/>
                <a:gd name="T9" fmla="*/ 133 h 438"/>
                <a:gd name="T10" fmla="*/ 0 w 92"/>
                <a:gd name="T11" fmla="*/ 196 h 438"/>
                <a:gd name="T12" fmla="*/ 0 w 92"/>
                <a:gd name="T13" fmla="*/ 270 h 438"/>
                <a:gd name="T14" fmla="*/ 9 w 92"/>
                <a:gd name="T15" fmla="*/ 351 h 438"/>
                <a:gd name="T16" fmla="*/ 25 w 92"/>
                <a:gd name="T17" fmla="*/ 438 h 438"/>
                <a:gd name="T18" fmla="*/ 88 w 92"/>
                <a:gd name="T19" fmla="*/ 435 h 438"/>
                <a:gd name="T20" fmla="*/ 85 w 92"/>
                <a:gd name="T21" fmla="*/ 422 h 438"/>
                <a:gd name="T22" fmla="*/ 79 w 92"/>
                <a:gd name="T23" fmla="*/ 386 h 438"/>
                <a:gd name="T24" fmla="*/ 72 w 92"/>
                <a:gd name="T25" fmla="*/ 334 h 438"/>
                <a:gd name="T26" fmla="*/ 65 w 92"/>
                <a:gd name="T27" fmla="*/ 270 h 438"/>
                <a:gd name="T28" fmla="*/ 61 w 92"/>
                <a:gd name="T29" fmla="*/ 199 h 438"/>
                <a:gd name="T30" fmla="*/ 63 w 92"/>
                <a:gd name="T31" fmla="*/ 129 h 438"/>
                <a:gd name="T32" fmla="*/ 73 w 92"/>
                <a:gd name="T33" fmla="*/ 61 h 438"/>
                <a:gd name="T34" fmla="*/ 92 w 92"/>
                <a:gd name="T35" fmla="*/ 5 h 438"/>
                <a:gd name="T36" fmla="*/ 92 w 92"/>
                <a:gd name="T37" fmla="*/ 4 h 438"/>
                <a:gd name="T38" fmla="*/ 92 w 92"/>
                <a:gd name="T39" fmla="*/ 3 h 438"/>
                <a:gd name="T40" fmla="*/ 90 w 92"/>
                <a:gd name="T41" fmla="*/ 1 h 438"/>
                <a:gd name="T42" fmla="*/ 87 w 92"/>
                <a:gd name="T43" fmla="*/ 0 h 438"/>
                <a:gd name="T44" fmla="*/ 80 w 92"/>
                <a:gd name="T45" fmla="*/ 0 h 438"/>
                <a:gd name="T46" fmla="*/ 68 w 92"/>
                <a:gd name="T47" fmla="*/ 0 h 438"/>
                <a:gd name="T48" fmla="*/ 51 w 92"/>
                <a:gd name="T49" fmla="*/ 3 h 438"/>
                <a:gd name="T50" fmla="*/ 29 w 92"/>
                <a:gd name="T51" fmla="*/ 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9" name="Freeform 529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23 w 73"/>
                <a:gd name="T1" fmla="*/ 7 h 347"/>
                <a:gd name="T2" fmla="*/ 21 w 73"/>
                <a:gd name="T3" fmla="*/ 14 h 347"/>
                <a:gd name="T4" fmla="*/ 16 w 73"/>
                <a:gd name="T5" fmla="*/ 33 h 347"/>
                <a:gd name="T6" fmla="*/ 10 w 73"/>
                <a:gd name="T7" fmla="*/ 64 h 347"/>
                <a:gd name="T8" fmla="*/ 4 w 73"/>
                <a:gd name="T9" fmla="*/ 105 h 347"/>
                <a:gd name="T10" fmla="*/ 0 w 73"/>
                <a:gd name="T11" fmla="*/ 155 h 347"/>
                <a:gd name="T12" fmla="*/ 0 w 73"/>
                <a:gd name="T13" fmla="*/ 213 h 347"/>
                <a:gd name="T14" fmla="*/ 7 w 73"/>
                <a:gd name="T15" fmla="*/ 278 h 347"/>
                <a:gd name="T16" fmla="*/ 20 w 73"/>
                <a:gd name="T17" fmla="*/ 347 h 347"/>
                <a:gd name="T18" fmla="*/ 70 w 73"/>
                <a:gd name="T19" fmla="*/ 344 h 347"/>
                <a:gd name="T20" fmla="*/ 68 w 73"/>
                <a:gd name="T21" fmla="*/ 334 h 347"/>
                <a:gd name="T22" fmla="*/ 63 w 73"/>
                <a:gd name="T23" fmla="*/ 305 h 347"/>
                <a:gd name="T24" fmla="*/ 56 w 73"/>
                <a:gd name="T25" fmla="*/ 265 h 347"/>
                <a:gd name="T26" fmla="*/ 51 w 73"/>
                <a:gd name="T27" fmla="*/ 213 h 347"/>
                <a:gd name="T28" fmla="*/ 48 w 73"/>
                <a:gd name="T29" fmla="*/ 158 h 347"/>
                <a:gd name="T30" fmla="*/ 50 w 73"/>
                <a:gd name="T31" fmla="*/ 101 h 347"/>
                <a:gd name="T32" fmla="*/ 57 w 73"/>
                <a:gd name="T33" fmla="*/ 49 h 347"/>
                <a:gd name="T34" fmla="*/ 73 w 73"/>
                <a:gd name="T35" fmla="*/ 4 h 347"/>
                <a:gd name="T36" fmla="*/ 73 w 73"/>
                <a:gd name="T37" fmla="*/ 4 h 347"/>
                <a:gd name="T38" fmla="*/ 73 w 73"/>
                <a:gd name="T39" fmla="*/ 2 h 347"/>
                <a:gd name="T40" fmla="*/ 72 w 73"/>
                <a:gd name="T41" fmla="*/ 1 h 347"/>
                <a:gd name="T42" fmla="*/ 69 w 73"/>
                <a:gd name="T43" fmla="*/ 0 h 347"/>
                <a:gd name="T44" fmla="*/ 63 w 73"/>
                <a:gd name="T45" fmla="*/ 0 h 347"/>
                <a:gd name="T46" fmla="*/ 53 w 73"/>
                <a:gd name="T47" fmla="*/ 1 h 347"/>
                <a:gd name="T48" fmla="*/ 41 w 73"/>
                <a:gd name="T49" fmla="*/ 3 h 347"/>
                <a:gd name="T50" fmla="*/ 23 w 73"/>
                <a:gd name="T51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0" name="Freeform 530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16 w 52"/>
                <a:gd name="T1" fmla="*/ 5 h 256"/>
                <a:gd name="T2" fmla="*/ 15 w 52"/>
                <a:gd name="T3" fmla="*/ 10 h 256"/>
                <a:gd name="T4" fmla="*/ 11 w 52"/>
                <a:gd name="T5" fmla="*/ 24 h 256"/>
                <a:gd name="T6" fmla="*/ 6 w 52"/>
                <a:gd name="T7" fmla="*/ 47 h 256"/>
                <a:gd name="T8" fmla="*/ 2 w 52"/>
                <a:gd name="T9" fmla="*/ 77 h 256"/>
                <a:gd name="T10" fmla="*/ 0 w 52"/>
                <a:gd name="T11" fmla="*/ 115 h 256"/>
                <a:gd name="T12" fmla="*/ 0 w 52"/>
                <a:gd name="T13" fmla="*/ 157 h 256"/>
                <a:gd name="T14" fmla="*/ 4 w 52"/>
                <a:gd name="T15" fmla="*/ 205 h 256"/>
                <a:gd name="T16" fmla="*/ 14 w 52"/>
                <a:gd name="T17" fmla="*/ 256 h 256"/>
                <a:gd name="T18" fmla="*/ 50 w 52"/>
                <a:gd name="T19" fmla="*/ 254 h 256"/>
                <a:gd name="T20" fmla="*/ 49 w 52"/>
                <a:gd name="T21" fmla="*/ 247 h 256"/>
                <a:gd name="T22" fmla="*/ 45 w 52"/>
                <a:gd name="T23" fmla="*/ 226 h 256"/>
                <a:gd name="T24" fmla="*/ 41 w 52"/>
                <a:gd name="T25" fmla="*/ 195 h 256"/>
                <a:gd name="T26" fmla="*/ 37 w 52"/>
                <a:gd name="T27" fmla="*/ 157 h 256"/>
                <a:gd name="T28" fmla="*/ 35 w 52"/>
                <a:gd name="T29" fmla="*/ 116 h 256"/>
                <a:gd name="T30" fmla="*/ 36 w 52"/>
                <a:gd name="T31" fmla="*/ 74 h 256"/>
                <a:gd name="T32" fmla="*/ 41 w 52"/>
                <a:gd name="T33" fmla="*/ 35 h 256"/>
                <a:gd name="T34" fmla="*/ 52 w 52"/>
                <a:gd name="T35" fmla="*/ 3 h 256"/>
                <a:gd name="T36" fmla="*/ 52 w 52"/>
                <a:gd name="T37" fmla="*/ 3 h 256"/>
                <a:gd name="T38" fmla="*/ 52 w 52"/>
                <a:gd name="T39" fmla="*/ 2 h 256"/>
                <a:gd name="T40" fmla="*/ 51 w 52"/>
                <a:gd name="T41" fmla="*/ 1 h 256"/>
                <a:gd name="T42" fmla="*/ 49 w 52"/>
                <a:gd name="T43" fmla="*/ 0 h 256"/>
                <a:gd name="T44" fmla="*/ 45 w 52"/>
                <a:gd name="T45" fmla="*/ 0 h 256"/>
                <a:gd name="T46" fmla="*/ 39 w 52"/>
                <a:gd name="T47" fmla="*/ 0 h 256"/>
                <a:gd name="T48" fmla="*/ 29 w 52"/>
                <a:gd name="T49" fmla="*/ 2 h 256"/>
                <a:gd name="T50" fmla="*/ 16 w 52"/>
                <a:gd name="T51" fmla="*/ 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1" name="Freeform 531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176 w 176"/>
                <a:gd name="T1" fmla="*/ 5 h 693"/>
                <a:gd name="T2" fmla="*/ 172 w 176"/>
                <a:gd name="T3" fmla="*/ 10 h 693"/>
                <a:gd name="T4" fmla="*/ 159 w 176"/>
                <a:gd name="T5" fmla="*/ 28 h 693"/>
                <a:gd name="T6" fmla="*/ 144 w 176"/>
                <a:gd name="T7" fmla="*/ 63 h 693"/>
                <a:gd name="T8" fmla="*/ 129 w 176"/>
                <a:gd name="T9" fmla="*/ 123 h 693"/>
                <a:gd name="T10" fmla="*/ 117 w 176"/>
                <a:gd name="T11" fmla="*/ 210 h 693"/>
                <a:gd name="T12" fmla="*/ 110 w 176"/>
                <a:gd name="T13" fmla="*/ 331 h 693"/>
                <a:gd name="T14" fmla="*/ 115 w 176"/>
                <a:gd name="T15" fmla="*/ 490 h 693"/>
                <a:gd name="T16" fmla="*/ 131 w 176"/>
                <a:gd name="T17" fmla="*/ 693 h 693"/>
                <a:gd name="T18" fmla="*/ 32 w 176"/>
                <a:gd name="T19" fmla="*/ 693 h 693"/>
                <a:gd name="T20" fmla="*/ 29 w 176"/>
                <a:gd name="T21" fmla="*/ 673 h 693"/>
                <a:gd name="T22" fmla="*/ 20 w 176"/>
                <a:gd name="T23" fmla="*/ 617 h 693"/>
                <a:gd name="T24" fmla="*/ 11 w 176"/>
                <a:gd name="T25" fmla="*/ 533 h 693"/>
                <a:gd name="T26" fmla="*/ 3 w 176"/>
                <a:gd name="T27" fmla="*/ 430 h 693"/>
                <a:gd name="T28" fmla="*/ 0 w 176"/>
                <a:gd name="T29" fmla="*/ 317 h 693"/>
                <a:gd name="T30" fmla="*/ 6 w 176"/>
                <a:gd name="T31" fmla="*/ 202 h 693"/>
                <a:gd name="T32" fmla="*/ 23 w 176"/>
                <a:gd name="T33" fmla="*/ 93 h 693"/>
                <a:gd name="T34" fmla="*/ 57 w 176"/>
                <a:gd name="T35" fmla="*/ 0 h 693"/>
                <a:gd name="T36" fmla="*/ 176 w 176"/>
                <a:gd name="T37" fmla="*/ 5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2" name="Freeform 532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149 w 149"/>
                <a:gd name="T1" fmla="*/ 4 h 592"/>
                <a:gd name="T2" fmla="*/ 145 w 149"/>
                <a:gd name="T3" fmla="*/ 8 h 592"/>
                <a:gd name="T4" fmla="*/ 136 w 149"/>
                <a:gd name="T5" fmla="*/ 24 h 592"/>
                <a:gd name="T6" fmla="*/ 123 w 149"/>
                <a:gd name="T7" fmla="*/ 54 h 592"/>
                <a:gd name="T8" fmla="*/ 110 w 149"/>
                <a:gd name="T9" fmla="*/ 104 h 592"/>
                <a:gd name="T10" fmla="*/ 99 w 149"/>
                <a:gd name="T11" fmla="*/ 179 h 592"/>
                <a:gd name="T12" fmla="*/ 94 w 149"/>
                <a:gd name="T13" fmla="*/ 282 h 592"/>
                <a:gd name="T14" fmla="*/ 97 w 149"/>
                <a:gd name="T15" fmla="*/ 418 h 592"/>
                <a:gd name="T16" fmla="*/ 112 w 149"/>
                <a:gd name="T17" fmla="*/ 592 h 592"/>
                <a:gd name="T18" fmla="*/ 27 w 149"/>
                <a:gd name="T19" fmla="*/ 592 h 592"/>
                <a:gd name="T20" fmla="*/ 24 w 149"/>
                <a:gd name="T21" fmla="*/ 575 h 592"/>
                <a:gd name="T22" fmla="*/ 17 w 149"/>
                <a:gd name="T23" fmla="*/ 527 h 592"/>
                <a:gd name="T24" fmla="*/ 9 w 149"/>
                <a:gd name="T25" fmla="*/ 455 h 592"/>
                <a:gd name="T26" fmla="*/ 2 w 149"/>
                <a:gd name="T27" fmla="*/ 367 h 592"/>
                <a:gd name="T28" fmla="*/ 0 w 149"/>
                <a:gd name="T29" fmla="*/ 271 h 592"/>
                <a:gd name="T30" fmla="*/ 5 w 149"/>
                <a:gd name="T31" fmla="*/ 173 h 592"/>
                <a:gd name="T32" fmla="*/ 20 w 149"/>
                <a:gd name="T33" fmla="*/ 80 h 592"/>
                <a:gd name="T34" fmla="*/ 48 w 149"/>
                <a:gd name="T35" fmla="*/ 0 h 592"/>
                <a:gd name="T36" fmla="*/ 149 w 149"/>
                <a:gd name="T37" fmla="*/ 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3" name="Freeform 533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124 w 124"/>
                <a:gd name="T1" fmla="*/ 4 h 490"/>
                <a:gd name="T2" fmla="*/ 121 w 124"/>
                <a:gd name="T3" fmla="*/ 7 h 490"/>
                <a:gd name="T4" fmla="*/ 113 w 124"/>
                <a:gd name="T5" fmla="*/ 21 h 490"/>
                <a:gd name="T6" fmla="*/ 103 w 124"/>
                <a:gd name="T7" fmla="*/ 45 h 490"/>
                <a:gd name="T8" fmla="*/ 91 w 124"/>
                <a:gd name="T9" fmla="*/ 87 h 490"/>
                <a:gd name="T10" fmla="*/ 83 w 124"/>
                <a:gd name="T11" fmla="*/ 148 h 490"/>
                <a:gd name="T12" fmla="*/ 79 w 124"/>
                <a:gd name="T13" fmla="*/ 234 h 490"/>
                <a:gd name="T14" fmla="*/ 81 w 124"/>
                <a:gd name="T15" fmla="*/ 347 h 490"/>
                <a:gd name="T16" fmla="*/ 93 w 124"/>
                <a:gd name="T17" fmla="*/ 490 h 490"/>
                <a:gd name="T18" fmla="*/ 23 w 124"/>
                <a:gd name="T19" fmla="*/ 490 h 490"/>
                <a:gd name="T20" fmla="*/ 21 w 124"/>
                <a:gd name="T21" fmla="*/ 476 h 490"/>
                <a:gd name="T22" fmla="*/ 15 w 124"/>
                <a:gd name="T23" fmla="*/ 436 h 490"/>
                <a:gd name="T24" fmla="*/ 8 w 124"/>
                <a:gd name="T25" fmla="*/ 377 h 490"/>
                <a:gd name="T26" fmla="*/ 2 w 124"/>
                <a:gd name="T27" fmla="*/ 304 h 490"/>
                <a:gd name="T28" fmla="*/ 0 w 124"/>
                <a:gd name="T29" fmla="*/ 224 h 490"/>
                <a:gd name="T30" fmla="*/ 4 w 124"/>
                <a:gd name="T31" fmla="*/ 143 h 490"/>
                <a:gd name="T32" fmla="*/ 17 w 124"/>
                <a:gd name="T33" fmla="*/ 67 h 490"/>
                <a:gd name="T34" fmla="*/ 40 w 124"/>
                <a:gd name="T35" fmla="*/ 0 h 490"/>
                <a:gd name="T36" fmla="*/ 124 w 124"/>
                <a:gd name="T37" fmla="*/ 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4" name="Freeform 534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99 w 99"/>
                <a:gd name="T1" fmla="*/ 3 h 389"/>
                <a:gd name="T2" fmla="*/ 96 w 99"/>
                <a:gd name="T3" fmla="*/ 6 h 389"/>
                <a:gd name="T4" fmla="*/ 89 w 99"/>
                <a:gd name="T5" fmla="*/ 16 h 389"/>
                <a:gd name="T6" fmla="*/ 81 w 99"/>
                <a:gd name="T7" fmla="*/ 36 h 389"/>
                <a:gd name="T8" fmla="*/ 72 w 99"/>
                <a:gd name="T9" fmla="*/ 69 h 389"/>
                <a:gd name="T10" fmla="*/ 66 w 99"/>
                <a:gd name="T11" fmla="*/ 118 h 389"/>
                <a:gd name="T12" fmla="*/ 62 w 99"/>
                <a:gd name="T13" fmla="*/ 185 h 389"/>
                <a:gd name="T14" fmla="*/ 64 w 99"/>
                <a:gd name="T15" fmla="*/ 275 h 389"/>
                <a:gd name="T16" fmla="*/ 73 w 99"/>
                <a:gd name="T17" fmla="*/ 389 h 389"/>
                <a:gd name="T18" fmla="*/ 18 w 99"/>
                <a:gd name="T19" fmla="*/ 389 h 389"/>
                <a:gd name="T20" fmla="*/ 16 w 99"/>
                <a:gd name="T21" fmla="*/ 378 h 389"/>
                <a:gd name="T22" fmla="*/ 11 w 99"/>
                <a:gd name="T23" fmla="*/ 346 h 389"/>
                <a:gd name="T24" fmla="*/ 6 w 99"/>
                <a:gd name="T25" fmla="*/ 299 h 389"/>
                <a:gd name="T26" fmla="*/ 2 w 99"/>
                <a:gd name="T27" fmla="*/ 242 h 389"/>
                <a:gd name="T28" fmla="*/ 0 w 99"/>
                <a:gd name="T29" fmla="*/ 178 h 389"/>
                <a:gd name="T30" fmla="*/ 4 w 99"/>
                <a:gd name="T31" fmla="*/ 114 h 389"/>
                <a:gd name="T32" fmla="*/ 14 w 99"/>
                <a:gd name="T33" fmla="*/ 52 h 389"/>
                <a:gd name="T34" fmla="*/ 32 w 99"/>
                <a:gd name="T35" fmla="*/ 0 h 389"/>
                <a:gd name="T36" fmla="*/ 99 w 99"/>
                <a:gd name="T37" fmla="*/ 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5" name="Freeform 535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72 w 72"/>
                <a:gd name="T1" fmla="*/ 2 h 287"/>
                <a:gd name="T2" fmla="*/ 70 w 72"/>
                <a:gd name="T3" fmla="*/ 4 h 287"/>
                <a:gd name="T4" fmla="*/ 66 w 72"/>
                <a:gd name="T5" fmla="*/ 12 h 287"/>
                <a:gd name="T6" fmla="*/ 59 w 72"/>
                <a:gd name="T7" fmla="*/ 27 h 287"/>
                <a:gd name="T8" fmla="*/ 53 w 72"/>
                <a:gd name="T9" fmla="*/ 50 h 287"/>
                <a:gd name="T10" fmla="*/ 48 w 72"/>
                <a:gd name="T11" fmla="*/ 87 h 287"/>
                <a:gd name="T12" fmla="*/ 46 w 72"/>
                <a:gd name="T13" fmla="*/ 137 h 287"/>
                <a:gd name="T14" fmla="*/ 47 w 72"/>
                <a:gd name="T15" fmla="*/ 203 h 287"/>
                <a:gd name="T16" fmla="*/ 54 w 72"/>
                <a:gd name="T17" fmla="*/ 287 h 287"/>
                <a:gd name="T18" fmla="*/ 13 w 72"/>
                <a:gd name="T19" fmla="*/ 287 h 287"/>
                <a:gd name="T20" fmla="*/ 12 w 72"/>
                <a:gd name="T21" fmla="*/ 279 h 287"/>
                <a:gd name="T22" fmla="*/ 8 w 72"/>
                <a:gd name="T23" fmla="*/ 255 h 287"/>
                <a:gd name="T24" fmla="*/ 4 w 72"/>
                <a:gd name="T25" fmla="*/ 220 h 287"/>
                <a:gd name="T26" fmla="*/ 1 w 72"/>
                <a:gd name="T27" fmla="*/ 178 h 287"/>
                <a:gd name="T28" fmla="*/ 0 w 72"/>
                <a:gd name="T29" fmla="*/ 131 h 287"/>
                <a:gd name="T30" fmla="*/ 2 w 72"/>
                <a:gd name="T31" fmla="*/ 84 h 287"/>
                <a:gd name="T32" fmla="*/ 9 w 72"/>
                <a:gd name="T33" fmla="*/ 39 h 287"/>
                <a:gd name="T34" fmla="*/ 23 w 72"/>
                <a:gd name="T35" fmla="*/ 0 h 287"/>
                <a:gd name="T36" fmla="*/ 72 w 72"/>
                <a:gd name="T37" fmla="*/ 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6" name="Rectangle 536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7" name="Freeform 537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33 w 354"/>
                <a:gd name="T1" fmla="*/ 39 h 418"/>
                <a:gd name="T2" fmla="*/ 30 w 354"/>
                <a:gd name="T3" fmla="*/ 48 h 418"/>
                <a:gd name="T4" fmla="*/ 23 w 354"/>
                <a:gd name="T5" fmla="*/ 71 h 418"/>
                <a:gd name="T6" fmla="*/ 15 w 354"/>
                <a:gd name="T7" fmla="*/ 107 h 418"/>
                <a:gd name="T8" fmla="*/ 7 w 354"/>
                <a:gd name="T9" fmla="*/ 155 h 418"/>
                <a:gd name="T10" fmla="*/ 1 w 354"/>
                <a:gd name="T11" fmla="*/ 212 h 418"/>
                <a:gd name="T12" fmla="*/ 0 w 354"/>
                <a:gd name="T13" fmla="*/ 276 h 418"/>
                <a:gd name="T14" fmla="*/ 6 w 354"/>
                <a:gd name="T15" fmla="*/ 345 h 418"/>
                <a:gd name="T16" fmla="*/ 21 w 354"/>
                <a:gd name="T17" fmla="*/ 418 h 418"/>
                <a:gd name="T18" fmla="*/ 21 w 354"/>
                <a:gd name="T19" fmla="*/ 415 h 418"/>
                <a:gd name="T20" fmla="*/ 21 w 354"/>
                <a:gd name="T21" fmla="*/ 405 h 418"/>
                <a:gd name="T22" fmla="*/ 21 w 354"/>
                <a:gd name="T23" fmla="*/ 390 h 418"/>
                <a:gd name="T24" fmla="*/ 21 w 354"/>
                <a:gd name="T25" fmla="*/ 372 h 418"/>
                <a:gd name="T26" fmla="*/ 23 w 354"/>
                <a:gd name="T27" fmla="*/ 348 h 418"/>
                <a:gd name="T28" fmla="*/ 27 w 354"/>
                <a:gd name="T29" fmla="*/ 324 h 418"/>
                <a:gd name="T30" fmla="*/ 31 w 354"/>
                <a:gd name="T31" fmla="*/ 296 h 418"/>
                <a:gd name="T32" fmla="*/ 37 w 354"/>
                <a:gd name="T33" fmla="*/ 267 h 418"/>
                <a:gd name="T34" fmla="*/ 46 w 354"/>
                <a:gd name="T35" fmla="*/ 239 h 418"/>
                <a:gd name="T36" fmla="*/ 57 w 354"/>
                <a:gd name="T37" fmla="*/ 211 h 418"/>
                <a:gd name="T38" fmla="*/ 70 w 354"/>
                <a:gd name="T39" fmla="*/ 185 h 418"/>
                <a:gd name="T40" fmla="*/ 88 w 354"/>
                <a:gd name="T41" fmla="*/ 160 h 418"/>
                <a:gd name="T42" fmla="*/ 109 w 354"/>
                <a:gd name="T43" fmla="*/ 139 h 418"/>
                <a:gd name="T44" fmla="*/ 133 w 354"/>
                <a:gd name="T45" fmla="*/ 121 h 418"/>
                <a:gd name="T46" fmla="*/ 163 w 354"/>
                <a:gd name="T47" fmla="*/ 109 h 418"/>
                <a:gd name="T48" fmla="*/ 197 w 354"/>
                <a:gd name="T49" fmla="*/ 102 h 418"/>
                <a:gd name="T50" fmla="*/ 199 w 354"/>
                <a:gd name="T51" fmla="*/ 100 h 418"/>
                <a:gd name="T52" fmla="*/ 205 w 354"/>
                <a:gd name="T53" fmla="*/ 96 h 418"/>
                <a:gd name="T54" fmla="*/ 215 w 354"/>
                <a:gd name="T55" fmla="*/ 88 h 418"/>
                <a:gd name="T56" fmla="*/ 231 w 354"/>
                <a:gd name="T57" fmla="*/ 78 h 418"/>
                <a:gd name="T58" fmla="*/ 252 w 354"/>
                <a:gd name="T59" fmla="*/ 66 h 418"/>
                <a:gd name="T60" fmla="*/ 280 w 354"/>
                <a:gd name="T61" fmla="*/ 52 h 418"/>
                <a:gd name="T62" fmla="*/ 314 w 354"/>
                <a:gd name="T63" fmla="*/ 35 h 418"/>
                <a:gd name="T64" fmla="*/ 354 w 354"/>
                <a:gd name="T65" fmla="*/ 17 h 418"/>
                <a:gd name="T66" fmla="*/ 352 w 354"/>
                <a:gd name="T67" fmla="*/ 16 h 418"/>
                <a:gd name="T68" fmla="*/ 346 w 354"/>
                <a:gd name="T69" fmla="*/ 15 h 418"/>
                <a:gd name="T70" fmla="*/ 337 w 354"/>
                <a:gd name="T71" fmla="*/ 13 h 418"/>
                <a:gd name="T72" fmla="*/ 324 w 354"/>
                <a:gd name="T73" fmla="*/ 11 h 418"/>
                <a:gd name="T74" fmla="*/ 308 w 354"/>
                <a:gd name="T75" fmla="*/ 8 h 418"/>
                <a:gd name="T76" fmla="*/ 290 w 354"/>
                <a:gd name="T77" fmla="*/ 6 h 418"/>
                <a:gd name="T78" fmla="*/ 269 w 354"/>
                <a:gd name="T79" fmla="*/ 4 h 418"/>
                <a:gd name="T80" fmla="*/ 246 w 354"/>
                <a:gd name="T81" fmla="*/ 1 h 418"/>
                <a:gd name="T82" fmla="*/ 222 w 354"/>
                <a:gd name="T83" fmla="*/ 0 h 418"/>
                <a:gd name="T84" fmla="*/ 197 w 354"/>
                <a:gd name="T85" fmla="*/ 1 h 418"/>
                <a:gd name="T86" fmla="*/ 170 w 354"/>
                <a:gd name="T87" fmla="*/ 3 h 418"/>
                <a:gd name="T88" fmla="*/ 143 w 354"/>
                <a:gd name="T89" fmla="*/ 6 h 418"/>
                <a:gd name="T90" fmla="*/ 115 w 354"/>
                <a:gd name="T91" fmla="*/ 11 h 418"/>
                <a:gd name="T92" fmla="*/ 87 w 354"/>
                <a:gd name="T93" fmla="*/ 18 h 418"/>
                <a:gd name="T94" fmla="*/ 59 w 354"/>
                <a:gd name="T95" fmla="*/ 27 h 418"/>
                <a:gd name="T96" fmla="*/ 33 w 354"/>
                <a:gd name="T97" fmla="*/ 39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8" name="Freeform 538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8 h 79"/>
                <a:gd name="T16" fmla="*/ 51 w 290"/>
                <a:gd name="T17" fmla="*/ 12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8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5 h 79"/>
                <a:gd name="T36" fmla="*/ 281 w 290"/>
                <a:gd name="T37" fmla="*/ 44 h 79"/>
                <a:gd name="T38" fmla="*/ 274 w 290"/>
                <a:gd name="T39" fmla="*/ 42 h 79"/>
                <a:gd name="T40" fmla="*/ 263 w 290"/>
                <a:gd name="T41" fmla="*/ 39 h 79"/>
                <a:gd name="T42" fmla="*/ 249 w 290"/>
                <a:gd name="T43" fmla="*/ 35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2 h 79"/>
                <a:gd name="T52" fmla="*/ 144 w 290"/>
                <a:gd name="T53" fmla="*/ 21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9" name="Freeform 539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7 h 79"/>
                <a:gd name="T16" fmla="*/ 51 w 290"/>
                <a:gd name="T17" fmla="*/ 11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7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4 h 79"/>
                <a:gd name="T36" fmla="*/ 281 w 290"/>
                <a:gd name="T37" fmla="*/ 43 h 79"/>
                <a:gd name="T38" fmla="*/ 274 w 290"/>
                <a:gd name="T39" fmla="*/ 41 h 79"/>
                <a:gd name="T40" fmla="*/ 263 w 290"/>
                <a:gd name="T41" fmla="*/ 38 h 79"/>
                <a:gd name="T42" fmla="*/ 249 w 290"/>
                <a:gd name="T43" fmla="*/ 34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1 h 79"/>
                <a:gd name="T52" fmla="*/ 144 w 290"/>
                <a:gd name="T53" fmla="*/ 20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60" name="Freeform 540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840 h 868"/>
                <a:gd name="T4" fmla="*/ 142 w 469"/>
                <a:gd name="T5" fmla="*/ 868 h 868"/>
                <a:gd name="T6" fmla="*/ 136 w 469"/>
                <a:gd name="T7" fmla="*/ 755 h 868"/>
                <a:gd name="T8" fmla="*/ 469 w 469"/>
                <a:gd name="T9" fmla="*/ 806 h 868"/>
                <a:gd name="T10" fmla="*/ 463 w 469"/>
                <a:gd name="T11" fmla="*/ 761 h 868"/>
                <a:gd name="T12" fmla="*/ 232 w 469"/>
                <a:gd name="T13" fmla="*/ 732 h 868"/>
                <a:gd name="T14" fmla="*/ 226 w 469"/>
                <a:gd name="T15" fmla="*/ 635 h 868"/>
                <a:gd name="T16" fmla="*/ 68 w 469"/>
                <a:gd name="T17" fmla="*/ 635 h 868"/>
                <a:gd name="T18" fmla="*/ 64 w 469"/>
                <a:gd name="T19" fmla="*/ 623 h 868"/>
                <a:gd name="T20" fmla="*/ 53 w 469"/>
                <a:gd name="T21" fmla="*/ 587 h 868"/>
                <a:gd name="T22" fmla="*/ 39 w 469"/>
                <a:gd name="T23" fmla="*/ 530 h 868"/>
                <a:gd name="T24" fmla="*/ 25 w 469"/>
                <a:gd name="T25" fmla="*/ 455 h 868"/>
                <a:gd name="T26" fmla="*/ 14 w 469"/>
                <a:gd name="T27" fmla="*/ 365 h 868"/>
                <a:gd name="T28" fmla="*/ 10 w 469"/>
                <a:gd name="T29" fmla="*/ 262 h 868"/>
                <a:gd name="T30" fmla="*/ 19 w 469"/>
                <a:gd name="T31" fmla="*/ 149 h 868"/>
                <a:gd name="T32" fmla="*/ 40 w 469"/>
                <a:gd name="T33" fmla="*/ 29 h 868"/>
                <a:gd name="T34" fmla="*/ 0 w 469"/>
                <a:gd name="T35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61" name="Freeform 541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118 h 118"/>
                <a:gd name="T2" fmla="*/ 3 w 604"/>
                <a:gd name="T3" fmla="*/ 117 h 118"/>
                <a:gd name="T4" fmla="*/ 14 w 604"/>
                <a:gd name="T5" fmla="*/ 113 h 118"/>
                <a:gd name="T6" fmla="*/ 29 w 604"/>
                <a:gd name="T7" fmla="*/ 108 h 118"/>
                <a:gd name="T8" fmla="*/ 50 w 604"/>
                <a:gd name="T9" fmla="*/ 101 h 118"/>
                <a:gd name="T10" fmla="*/ 77 w 604"/>
                <a:gd name="T11" fmla="*/ 93 h 118"/>
                <a:gd name="T12" fmla="*/ 107 w 604"/>
                <a:gd name="T13" fmla="*/ 85 h 118"/>
                <a:gd name="T14" fmla="*/ 143 w 604"/>
                <a:gd name="T15" fmla="*/ 76 h 118"/>
                <a:gd name="T16" fmla="*/ 181 w 604"/>
                <a:gd name="T17" fmla="*/ 69 h 118"/>
                <a:gd name="T18" fmla="*/ 224 w 604"/>
                <a:gd name="T19" fmla="*/ 62 h 118"/>
                <a:gd name="T20" fmla="*/ 270 w 604"/>
                <a:gd name="T21" fmla="*/ 57 h 118"/>
                <a:gd name="T22" fmla="*/ 319 w 604"/>
                <a:gd name="T23" fmla="*/ 53 h 118"/>
                <a:gd name="T24" fmla="*/ 369 w 604"/>
                <a:gd name="T25" fmla="*/ 52 h 118"/>
                <a:gd name="T26" fmla="*/ 422 w 604"/>
                <a:gd name="T27" fmla="*/ 53 h 118"/>
                <a:gd name="T28" fmla="*/ 476 w 604"/>
                <a:gd name="T29" fmla="*/ 58 h 118"/>
                <a:gd name="T30" fmla="*/ 531 w 604"/>
                <a:gd name="T31" fmla="*/ 66 h 118"/>
                <a:gd name="T32" fmla="*/ 587 w 604"/>
                <a:gd name="T33" fmla="*/ 78 h 118"/>
                <a:gd name="T34" fmla="*/ 604 w 604"/>
                <a:gd name="T35" fmla="*/ 0 h 118"/>
                <a:gd name="T36" fmla="*/ 600 w 604"/>
                <a:gd name="T37" fmla="*/ 0 h 118"/>
                <a:gd name="T38" fmla="*/ 587 w 604"/>
                <a:gd name="T39" fmla="*/ 0 h 118"/>
                <a:gd name="T40" fmla="*/ 566 w 604"/>
                <a:gd name="T41" fmla="*/ 0 h 118"/>
                <a:gd name="T42" fmla="*/ 540 w 604"/>
                <a:gd name="T43" fmla="*/ 1 h 118"/>
                <a:gd name="T44" fmla="*/ 507 w 604"/>
                <a:gd name="T45" fmla="*/ 2 h 118"/>
                <a:gd name="T46" fmla="*/ 470 w 604"/>
                <a:gd name="T47" fmla="*/ 3 h 118"/>
                <a:gd name="T48" fmla="*/ 428 w 604"/>
                <a:gd name="T49" fmla="*/ 6 h 118"/>
                <a:gd name="T50" fmla="*/ 383 w 604"/>
                <a:gd name="T51" fmla="*/ 8 h 118"/>
                <a:gd name="T52" fmla="*/ 335 w 604"/>
                <a:gd name="T53" fmla="*/ 12 h 118"/>
                <a:gd name="T54" fmla="*/ 285 w 604"/>
                <a:gd name="T55" fmla="*/ 16 h 118"/>
                <a:gd name="T56" fmla="*/ 235 w 604"/>
                <a:gd name="T57" fmla="*/ 21 h 118"/>
                <a:gd name="T58" fmla="*/ 186 w 604"/>
                <a:gd name="T59" fmla="*/ 28 h 118"/>
                <a:gd name="T60" fmla="*/ 136 w 604"/>
                <a:gd name="T61" fmla="*/ 36 h 118"/>
                <a:gd name="T62" fmla="*/ 88 w 604"/>
                <a:gd name="T63" fmla="*/ 45 h 118"/>
                <a:gd name="T64" fmla="*/ 42 w 604"/>
                <a:gd name="T65" fmla="*/ 55 h 118"/>
                <a:gd name="T66" fmla="*/ 0 w 604"/>
                <a:gd name="T67" fmla="*/ 67 h 118"/>
                <a:gd name="T68" fmla="*/ 0 w 604"/>
                <a:gd name="T6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62" name="Freeform 542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430 w 1017"/>
                <a:gd name="T1" fmla="*/ 326 h 337"/>
                <a:gd name="T2" fmla="*/ 432 w 1017"/>
                <a:gd name="T3" fmla="*/ 325 h 337"/>
                <a:gd name="T4" fmla="*/ 438 w 1017"/>
                <a:gd name="T5" fmla="*/ 323 h 337"/>
                <a:gd name="T6" fmla="*/ 447 w 1017"/>
                <a:gd name="T7" fmla="*/ 319 h 337"/>
                <a:gd name="T8" fmla="*/ 459 w 1017"/>
                <a:gd name="T9" fmla="*/ 314 h 337"/>
                <a:gd name="T10" fmla="*/ 474 w 1017"/>
                <a:gd name="T11" fmla="*/ 308 h 337"/>
                <a:gd name="T12" fmla="*/ 491 w 1017"/>
                <a:gd name="T13" fmla="*/ 301 h 337"/>
                <a:gd name="T14" fmla="*/ 509 w 1017"/>
                <a:gd name="T15" fmla="*/ 291 h 337"/>
                <a:gd name="T16" fmla="*/ 528 w 1017"/>
                <a:gd name="T17" fmla="*/ 282 h 337"/>
                <a:gd name="T18" fmla="*/ 549 w 1017"/>
                <a:gd name="T19" fmla="*/ 272 h 337"/>
                <a:gd name="T20" fmla="*/ 568 w 1017"/>
                <a:gd name="T21" fmla="*/ 260 h 337"/>
                <a:gd name="T22" fmla="*/ 587 w 1017"/>
                <a:gd name="T23" fmla="*/ 248 h 337"/>
                <a:gd name="T24" fmla="*/ 606 w 1017"/>
                <a:gd name="T25" fmla="*/ 235 h 337"/>
                <a:gd name="T26" fmla="*/ 623 w 1017"/>
                <a:gd name="T27" fmla="*/ 222 h 337"/>
                <a:gd name="T28" fmla="*/ 638 w 1017"/>
                <a:gd name="T29" fmla="*/ 208 h 337"/>
                <a:gd name="T30" fmla="*/ 651 w 1017"/>
                <a:gd name="T31" fmla="*/ 193 h 337"/>
                <a:gd name="T32" fmla="*/ 662 w 1017"/>
                <a:gd name="T33" fmla="*/ 179 h 337"/>
                <a:gd name="T34" fmla="*/ 0 w 1017"/>
                <a:gd name="T35" fmla="*/ 17 h 337"/>
                <a:gd name="T36" fmla="*/ 51 w 1017"/>
                <a:gd name="T37" fmla="*/ 0 h 337"/>
                <a:gd name="T38" fmla="*/ 1017 w 1017"/>
                <a:gd name="T39" fmla="*/ 237 h 337"/>
                <a:gd name="T40" fmla="*/ 977 w 1017"/>
                <a:gd name="T41" fmla="*/ 260 h 337"/>
                <a:gd name="T42" fmla="*/ 698 w 1017"/>
                <a:gd name="T43" fmla="*/ 188 h 337"/>
                <a:gd name="T44" fmla="*/ 697 w 1017"/>
                <a:gd name="T45" fmla="*/ 189 h 337"/>
                <a:gd name="T46" fmla="*/ 695 w 1017"/>
                <a:gd name="T47" fmla="*/ 192 h 337"/>
                <a:gd name="T48" fmla="*/ 691 w 1017"/>
                <a:gd name="T49" fmla="*/ 196 h 337"/>
                <a:gd name="T50" fmla="*/ 685 w 1017"/>
                <a:gd name="T51" fmla="*/ 202 h 337"/>
                <a:gd name="T52" fmla="*/ 678 w 1017"/>
                <a:gd name="T53" fmla="*/ 211 h 337"/>
                <a:gd name="T54" fmla="*/ 668 w 1017"/>
                <a:gd name="T55" fmla="*/ 219 h 337"/>
                <a:gd name="T56" fmla="*/ 657 w 1017"/>
                <a:gd name="T57" fmla="*/ 229 h 337"/>
                <a:gd name="T58" fmla="*/ 642 w 1017"/>
                <a:gd name="T59" fmla="*/ 239 h 337"/>
                <a:gd name="T60" fmla="*/ 626 w 1017"/>
                <a:gd name="T61" fmla="*/ 250 h 337"/>
                <a:gd name="T62" fmla="*/ 609 w 1017"/>
                <a:gd name="T63" fmla="*/ 263 h 337"/>
                <a:gd name="T64" fmla="*/ 587 w 1017"/>
                <a:gd name="T65" fmla="*/ 275 h 337"/>
                <a:gd name="T66" fmla="*/ 565 w 1017"/>
                <a:gd name="T67" fmla="*/ 287 h 337"/>
                <a:gd name="T68" fmla="*/ 540 w 1017"/>
                <a:gd name="T69" fmla="*/ 301 h 337"/>
                <a:gd name="T70" fmla="*/ 511 w 1017"/>
                <a:gd name="T71" fmla="*/ 313 h 337"/>
                <a:gd name="T72" fmla="*/ 480 w 1017"/>
                <a:gd name="T73" fmla="*/ 325 h 337"/>
                <a:gd name="T74" fmla="*/ 447 w 1017"/>
                <a:gd name="T75" fmla="*/ 337 h 337"/>
                <a:gd name="T76" fmla="*/ 430 w 1017"/>
                <a:gd name="T77" fmla="*/ 32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63" name="Freeform 543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1013 w 1036"/>
                <a:gd name="T3" fmla="*/ 303 h 303"/>
                <a:gd name="T4" fmla="*/ 1036 w 1036"/>
                <a:gd name="T5" fmla="*/ 303 h 303"/>
                <a:gd name="T6" fmla="*/ 31 w 1036"/>
                <a:gd name="T7" fmla="*/ 0 h 303"/>
                <a:gd name="T8" fmla="*/ 0 w 1036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64" name="Freeform 544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1 h 270"/>
                <a:gd name="T2" fmla="*/ 1001 w 1023"/>
                <a:gd name="T3" fmla="*/ 270 h 270"/>
                <a:gd name="T4" fmla="*/ 1023 w 1023"/>
                <a:gd name="T5" fmla="*/ 269 h 270"/>
                <a:gd name="T6" fmla="*/ 31 w 1023"/>
                <a:gd name="T7" fmla="*/ 0 h 270"/>
                <a:gd name="T8" fmla="*/ 0 w 1023"/>
                <a:gd name="T9" fmla="*/ 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65" name="Freeform 545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1009 w 1028"/>
                <a:gd name="T3" fmla="*/ 299 h 299"/>
                <a:gd name="T4" fmla="*/ 1028 w 1028"/>
                <a:gd name="T5" fmla="*/ 292 h 299"/>
                <a:gd name="T6" fmla="*/ 30 w 1028"/>
                <a:gd name="T7" fmla="*/ 0 h 299"/>
                <a:gd name="T8" fmla="*/ 0 w 1028"/>
                <a:gd name="T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312866" name="AutoShape 546"/>
          <p:cNvSpPr>
            <a:spLocks noChangeAspect="1" noChangeArrowheads="1" noTextEdit="1"/>
          </p:cNvSpPr>
          <p:nvPr/>
        </p:nvSpPr>
        <p:spPr bwMode="auto">
          <a:xfrm>
            <a:off x="7018338" y="3140075"/>
            <a:ext cx="260350" cy="2682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867" name="Freeform 547"/>
          <p:cNvSpPr>
            <a:spLocks/>
          </p:cNvSpPr>
          <p:nvPr/>
        </p:nvSpPr>
        <p:spPr bwMode="auto">
          <a:xfrm>
            <a:off x="7019926" y="3140075"/>
            <a:ext cx="258763" cy="268288"/>
          </a:xfrm>
          <a:custGeom>
            <a:avLst/>
            <a:gdLst>
              <a:gd name="T0" fmla="*/ 653 w 1894"/>
              <a:gd name="T1" fmla="*/ 0 h 1904"/>
              <a:gd name="T2" fmla="*/ 668 w 1894"/>
              <a:gd name="T3" fmla="*/ 0 h 1904"/>
              <a:gd name="T4" fmla="*/ 699 w 1894"/>
              <a:gd name="T5" fmla="*/ 1 h 1904"/>
              <a:gd name="T6" fmla="*/ 742 w 1894"/>
              <a:gd name="T7" fmla="*/ 3 h 1904"/>
              <a:gd name="T8" fmla="*/ 799 w 1894"/>
              <a:gd name="T9" fmla="*/ 6 h 1904"/>
              <a:gd name="T10" fmla="*/ 865 w 1894"/>
              <a:gd name="T11" fmla="*/ 10 h 1904"/>
              <a:gd name="T12" fmla="*/ 941 w 1894"/>
              <a:gd name="T13" fmla="*/ 17 h 1904"/>
              <a:gd name="T14" fmla="*/ 1025 w 1894"/>
              <a:gd name="T15" fmla="*/ 26 h 1904"/>
              <a:gd name="T16" fmla="*/ 1116 w 1894"/>
              <a:gd name="T17" fmla="*/ 38 h 1904"/>
              <a:gd name="T18" fmla="*/ 1213 w 1894"/>
              <a:gd name="T19" fmla="*/ 55 h 1904"/>
              <a:gd name="T20" fmla="*/ 1315 w 1894"/>
              <a:gd name="T21" fmla="*/ 73 h 1904"/>
              <a:gd name="T22" fmla="*/ 1418 w 1894"/>
              <a:gd name="T23" fmla="*/ 97 h 1904"/>
              <a:gd name="T24" fmla="*/ 1525 w 1894"/>
              <a:gd name="T25" fmla="*/ 125 h 1904"/>
              <a:gd name="T26" fmla="*/ 1632 w 1894"/>
              <a:gd name="T27" fmla="*/ 159 h 1904"/>
              <a:gd name="T28" fmla="*/ 1739 w 1894"/>
              <a:gd name="T29" fmla="*/ 197 h 1904"/>
              <a:gd name="T30" fmla="*/ 1843 w 1894"/>
              <a:gd name="T31" fmla="*/ 241 h 1904"/>
              <a:gd name="T32" fmla="*/ 1729 w 1894"/>
              <a:gd name="T33" fmla="*/ 1139 h 1904"/>
              <a:gd name="T34" fmla="*/ 1742 w 1894"/>
              <a:gd name="T35" fmla="*/ 1146 h 1904"/>
              <a:gd name="T36" fmla="*/ 1768 w 1894"/>
              <a:gd name="T37" fmla="*/ 1173 h 1904"/>
              <a:gd name="T38" fmla="*/ 1781 w 1894"/>
              <a:gd name="T39" fmla="*/ 1234 h 1904"/>
              <a:gd name="T40" fmla="*/ 1760 w 1894"/>
              <a:gd name="T41" fmla="*/ 1341 h 1904"/>
              <a:gd name="T42" fmla="*/ 1432 w 1894"/>
              <a:gd name="T43" fmla="*/ 1765 h 1904"/>
              <a:gd name="T44" fmla="*/ 1322 w 1894"/>
              <a:gd name="T45" fmla="*/ 1904 h 1904"/>
              <a:gd name="T46" fmla="*/ 1304 w 1894"/>
              <a:gd name="T47" fmla="*/ 1902 h 1904"/>
              <a:gd name="T48" fmla="*/ 1270 w 1894"/>
              <a:gd name="T49" fmla="*/ 1897 h 1904"/>
              <a:gd name="T50" fmla="*/ 1223 w 1894"/>
              <a:gd name="T51" fmla="*/ 1891 h 1904"/>
              <a:gd name="T52" fmla="*/ 1162 w 1894"/>
              <a:gd name="T53" fmla="*/ 1881 h 1904"/>
              <a:gd name="T54" fmla="*/ 1091 w 1894"/>
              <a:gd name="T55" fmla="*/ 1869 h 1904"/>
              <a:gd name="T56" fmla="*/ 1008 w 1894"/>
              <a:gd name="T57" fmla="*/ 1854 h 1904"/>
              <a:gd name="T58" fmla="*/ 918 w 1894"/>
              <a:gd name="T59" fmla="*/ 1835 h 1904"/>
              <a:gd name="T60" fmla="*/ 820 w 1894"/>
              <a:gd name="T61" fmla="*/ 1813 h 1904"/>
              <a:gd name="T62" fmla="*/ 717 w 1894"/>
              <a:gd name="T63" fmla="*/ 1786 h 1904"/>
              <a:gd name="T64" fmla="*/ 610 w 1894"/>
              <a:gd name="T65" fmla="*/ 1755 h 1904"/>
              <a:gd name="T66" fmla="*/ 501 w 1894"/>
              <a:gd name="T67" fmla="*/ 1720 h 1904"/>
              <a:gd name="T68" fmla="*/ 390 w 1894"/>
              <a:gd name="T69" fmla="*/ 1681 h 1904"/>
              <a:gd name="T70" fmla="*/ 280 w 1894"/>
              <a:gd name="T71" fmla="*/ 1636 h 1904"/>
              <a:gd name="T72" fmla="*/ 172 w 1894"/>
              <a:gd name="T73" fmla="*/ 1585 h 1904"/>
              <a:gd name="T74" fmla="*/ 67 w 1894"/>
              <a:gd name="T75" fmla="*/ 1530 h 1904"/>
              <a:gd name="T76" fmla="*/ 16 w 1894"/>
              <a:gd name="T77" fmla="*/ 1495 h 1904"/>
              <a:gd name="T78" fmla="*/ 8 w 1894"/>
              <a:gd name="T79" fmla="*/ 1457 h 1904"/>
              <a:gd name="T80" fmla="*/ 0 w 1894"/>
              <a:gd name="T81" fmla="*/ 1401 h 1904"/>
              <a:gd name="T82" fmla="*/ 4 w 1894"/>
              <a:gd name="T83" fmla="*/ 1343 h 1904"/>
              <a:gd name="T84" fmla="*/ 388 w 1894"/>
              <a:gd name="T85" fmla="*/ 965 h 1904"/>
              <a:gd name="T86" fmla="*/ 386 w 1894"/>
              <a:gd name="T87" fmla="*/ 952 h 1904"/>
              <a:gd name="T88" fmla="*/ 390 w 1894"/>
              <a:gd name="T89" fmla="*/ 917 h 1904"/>
              <a:gd name="T90" fmla="*/ 412 w 1894"/>
              <a:gd name="T91" fmla="*/ 868 h 1904"/>
              <a:gd name="T92" fmla="*/ 468 w 1894"/>
              <a:gd name="T93" fmla="*/ 814 h 1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894" h="1904">
                <a:moveTo>
                  <a:pt x="651" y="0"/>
                </a:moveTo>
                <a:lnTo>
                  <a:pt x="653" y="0"/>
                </a:lnTo>
                <a:lnTo>
                  <a:pt x="659" y="0"/>
                </a:lnTo>
                <a:lnTo>
                  <a:pt x="668" y="0"/>
                </a:lnTo>
                <a:lnTo>
                  <a:pt x="682" y="0"/>
                </a:lnTo>
                <a:lnTo>
                  <a:pt x="699" y="1"/>
                </a:lnTo>
                <a:lnTo>
                  <a:pt x="720" y="1"/>
                </a:lnTo>
                <a:lnTo>
                  <a:pt x="742" y="3"/>
                </a:lnTo>
                <a:lnTo>
                  <a:pt x="769" y="4"/>
                </a:lnTo>
                <a:lnTo>
                  <a:pt x="799" y="6"/>
                </a:lnTo>
                <a:lnTo>
                  <a:pt x="831" y="8"/>
                </a:lnTo>
                <a:lnTo>
                  <a:pt x="865" y="10"/>
                </a:lnTo>
                <a:lnTo>
                  <a:pt x="902" y="13"/>
                </a:lnTo>
                <a:lnTo>
                  <a:pt x="941" y="17"/>
                </a:lnTo>
                <a:lnTo>
                  <a:pt x="982" y="21"/>
                </a:lnTo>
                <a:lnTo>
                  <a:pt x="1025" y="26"/>
                </a:lnTo>
                <a:lnTo>
                  <a:pt x="1070" y="32"/>
                </a:lnTo>
                <a:lnTo>
                  <a:pt x="1116" y="38"/>
                </a:lnTo>
                <a:lnTo>
                  <a:pt x="1164" y="46"/>
                </a:lnTo>
                <a:lnTo>
                  <a:pt x="1213" y="55"/>
                </a:lnTo>
                <a:lnTo>
                  <a:pt x="1263" y="63"/>
                </a:lnTo>
                <a:lnTo>
                  <a:pt x="1315" y="73"/>
                </a:lnTo>
                <a:lnTo>
                  <a:pt x="1366" y="85"/>
                </a:lnTo>
                <a:lnTo>
                  <a:pt x="1418" y="97"/>
                </a:lnTo>
                <a:lnTo>
                  <a:pt x="1472" y="111"/>
                </a:lnTo>
                <a:lnTo>
                  <a:pt x="1525" y="125"/>
                </a:lnTo>
                <a:lnTo>
                  <a:pt x="1579" y="141"/>
                </a:lnTo>
                <a:lnTo>
                  <a:pt x="1632" y="159"/>
                </a:lnTo>
                <a:lnTo>
                  <a:pt x="1685" y="177"/>
                </a:lnTo>
                <a:lnTo>
                  <a:pt x="1739" y="197"/>
                </a:lnTo>
                <a:lnTo>
                  <a:pt x="1791" y="218"/>
                </a:lnTo>
                <a:lnTo>
                  <a:pt x="1843" y="241"/>
                </a:lnTo>
                <a:lnTo>
                  <a:pt x="1894" y="266"/>
                </a:lnTo>
                <a:lnTo>
                  <a:pt x="1729" y="1139"/>
                </a:lnTo>
                <a:lnTo>
                  <a:pt x="1733" y="1140"/>
                </a:lnTo>
                <a:lnTo>
                  <a:pt x="1742" y="1146"/>
                </a:lnTo>
                <a:lnTo>
                  <a:pt x="1755" y="1156"/>
                </a:lnTo>
                <a:lnTo>
                  <a:pt x="1768" y="1173"/>
                </a:lnTo>
                <a:lnTo>
                  <a:pt x="1778" y="1199"/>
                </a:lnTo>
                <a:lnTo>
                  <a:pt x="1781" y="1234"/>
                </a:lnTo>
                <a:lnTo>
                  <a:pt x="1777" y="1281"/>
                </a:lnTo>
                <a:lnTo>
                  <a:pt x="1760" y="1341"/>
                </a:lnTo>
                <a:lnTo>
                  <a:pt x="1472" y="1765"/>
                </a:lnTo>
                <a:lnTo>
                  <a:pt x="1432" y="1765"/>
                </a:lnTo>
                <a:lnTo>
                  <a:pt x="1324" y="1904"/>
                </a:lnTo>
                <a:lnTo>
                  <a:pt x="1322" y="1904"/>
                </a:lnTo>
                <a:lnTo>
                  <a:pt x="1315" y="1903"/>
                </a:lnTo>
                <a:lnTo>
                  <a:pt x="1304" y="1902"/>
                </a:lnTo>
                <a:lnTo>
                  <a:pt x="1290" y="1900"/>
                </a:lnTo>
                <a:lnTo>
                  <a:pt x="1270" y="1897"/>
                </a:lnTo>
                <a:lnTo>
                  <a:pt x="1249" y="1894"/>
                </a:lnTo>
                <a:lnTo>
                  <a:pt x="1223" y="1891"/>
                </a:lnTo>
                <a:lnTo>
                  <a:pt x="1194" y="1887"/>
                </a:lnTo>
                <a:lnTo>
                  <a:pt x="1162" y="1881"/>
                </a:lnTo>
                <a:lnTo>
                  <a:pt x="1128" y="1876"/>
                </a:lnTo>
                <a:lnTo>
                  <a:pt x="1091" y="1869"/>
                </a:lnTo>
                <a:lnTo>
                  <a:pt x="1050" y="1862"/>
                </a:lnTo>
                <a:lnTo>
                  <a:pt x="1008" y="1854"/>
                </a:lnTo>
                <a:lnTo>
                  <a:pt x="964" y="1845"/>
                </a:lnTo>
                <a:lnTo>
                  <a:pt x="918" y="1835"/>
                </a:lnTo>
                <a:lnTo>
                  <a:pt x="870" y="1824"/>
                </a:lnTo>
                <a:lnTo>
                  <a:pt x="820" y="1813"/>
                </a:lnTo>
                <a:lnTo>
                  <a:pt x="769" y="1800"/>
                </a:lnTo>
                <a:lnTo>
                  <a:pt x="717" y="1786"/>
                </a:lnTo>
                <a:lnTo>
                  <a:pt x="664" y="1772"/>
                </a:lnTo>
                <a:lnTo>
                  <a:pt x="610" y="1755"/>
                </a:lnTo>
                <a:lnTo>
                  <a:pt x="555" y="1738"/>
                </a:lnTo>
                <a:lnTo>
                  <a:pt x="501" y="1720"/>
                </a:lnTo>
                <a:lnTo>
                  <a:pt x="445" y="1701"/>
                </a:lnTo>
                <a:lnTo>
                  <a:pt x="390" y="1681"/>
                </a:lnTo>
                <a:lnTo>
                  <a:pt x="334" y="1659"/>
                </a:lnTo>
                <a:lnTo>
                  <a:pt x="280" y="1636"/>
                </a:lnTo>
                <a:lnTo>
                  <a:pt x="225" y="1611"/>
                </a:lnTo>
                <a:lnTo>
                  <a:pt x="172" y="1585"/>
                </a:lnTo>
                <a:lnTo>
                  <a:pt x="119" y="1559"/>
                </a:lnTo>
                <a:lnTo>
                  <a:pt x="67" y="1530"/>
                </a:lnTo>
                <a:lnTo>
                  <a:pt x="17" y="1500"/>
                </a:lnTo>
                <a:lnTo>
                  <a:pt x="16" y="1495"/>
                </a:lnTo>
                <a:lnTo>
                  <a:pt x="12" y="1480"/>
                </a:lnTo>
                <a:lnTo>
                  <a:pt x="8" y="1457"/>
                </a:lnTo>
                <a:lnTo>
                  <a:pt x="4" y="1430"/>
                </a:lnTo>
                <a:lnTo>
                  <a:pt x="0" y="1401"/>
                </a:lnTo>
                <a:lnTo>
                  <a:pt x="0" y="1370"/>
                </a:lnTo>
                <a:lnTo>
                  <a:pt x="4" y="1343"/>
                </a:lnTo>
                <a:lnTo>
                  <a:pt x="12" y="1319"/>
                </a:lnTo>
                <a:lnTo>
                  <a:pt x="388" y="965"/>
                </a:lnTo>
                <a:lnTo>
                  <a:pt x="387" y="961"/>
                </a:lnTo>
                <a:lnTo>
                  <a:pt x="386" y="952"/>
                </a:lnTo>
                <a:lnTo>
                  <a:pt x="386" y="936"/>
                </a:lnTo>
                <a:lnTo>
                  <a:pt x="390" y="917"/>
                </a:lnTo>
                <a:lnTo>
                  <a:pt x="397" y="893"/>
                </a:lnTo>
                <a:lnTo>
                  <a:pt x="412" y="868"/>
                </a:lnTo>
                <a:lnTo>
                  <a:pt x="435" y="841"/>
                </a:lnTo>
                <a:lnTo>
                  <a:pt x="468" y="814"/>
                </a:lnTo>
                <a:lnTo>
                  <a:pt x="65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68" name="Freeform 548"/>
          <p:cNvSpPr>
            <a:spLocks/>
          </p:cNvSpPr>
          <p:nvPr/>
        </p:nvSpPr>
        <p:spPr bwMode="auto">
          <a:xfrm>
            <a:off x="7051676" y="3309939"/>
            <a:ext cx="150813" cy="46037"/>
          </a:xfrm>
          <a:custGeom>
            <a:avLst/>
            <a:gdLst>
              <a:gd name="T0" fmla="*/ 40 w 1106"/>
              <a:gd name="T1" fmla="*/ 0 h 331"/>
              <a:gd name="T2" fmla="*/ 1106 w 1106"/>
              <a:gd name="T3" fmla="*/ 277 h 331"/>
              <a:gd name="T4" fmla="*/ 1071 w 1106"/>
              <a:gd name="T5" fmla="*/ 331 h 331"/>
              <a:gd name="T6" fmla="*/ 0 w 1106"/>
              <a:gd name="T7" fmla="*/ 36 h 331"/>
              <a:gd name="T8" fmla="*/ 40 w 1106"/>
              <a:gd name="T9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6" h="331">
                <a:moveTo>
                  <a:pt x="40" y="0"/>
                </a:moveTo>
                <a:lnTo>
                  <a:pt x="1106" y="277"/>
                </a:lnTo>
                <a:lnTo>
                  <a:pt x="1071" y="331"/>
                </a:lnTo>
                <a:lnTo>
                  <a:pt x="0" y="36"/>
                </a:lnTo>
                <a:lnTo>
                  <a:pt x="40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69" name="Freeform 549"/>
          <p:cNvSpPr>
            <a:spLocks/>
          </p:cNvSpPr>
          <p:nvPr/>
        </p:nvSpPr>
        <p:spPr bwMode="auto">
          <a:xfrm>
            <a:off x="7026276" y="3330575"/>
            <a:ext cx="176213" cy="71438"/>
          </a:xfrm>
          <a:custGeom>
            <a:avLst/>
            <a:gdLst>
              <a:gd name="T0" fmla="*/ 1282 w 1285"/>
              <a:gd name="T1" fmla="*/ 391 h 505"/>
              <a:gd name="T2" fmla="*/ 1264 w 1285"/>
              <a:gd name="T3" fmla="*/ 389 h 505"/>
              <a:gd name="T4" fmla="*/ 1232 w 1285"/>
              <a:gd name="T5" fmla="*/ 385 h 505"/>
              <a:gd name="T6" fmla="*/ 1183 w 1285"/>
              <a:gd name="T7" fmla="*/ 378 h 505"/>
              <a:gd name="T8" fmla="*/ 1124 w 1285"/>
              <a:gd name="T9" fmla="*/ 369 h 505"/>
              <a:gd name="T10" fmla="*/ 1052 w 1285"/>
              <a:gd name="T11" fmla="*/ 355 h 505"/>
              <a:gd name="T12" fmla="*/ 971 w 1285"/>
              <a:gd name="T13" fmla="*/ 340 h 505"/>
              <a:gd name="T14" fmla="*/ 881 w 1285"/>
              <a:gd name="T15" fmla="*/ 322 h 505"/>
              <a:gd name="T16" fmla="*/ 785 w 1285"/>
              <a:gd name="T17" fmla="*/ 299 h 505"/>
              <a:gd name="T18" fmla="*/ 684 w 1285"/>
              <a:gd name="T19" fmla="*/ 273 h 505"/>
              <a:gd name="T20" fmla="*/ 579 w 1285"/>
              <a:gd name="T21" fmla="*/ 244 h 505"/>
              <a:gd name="T22" fmla="*/ 472 w 1285"/>
              <a:gd name="T23" fmla="*/ 209 h 505"/>
              <a:gd name="T24" fmla="*/ 364 w 1285"/>
              <a:gd name="T25" fmla="*/ 171 h 505"/>
              <a:gd name="T26" fmla="*/ 259 w 1285"/>
              <a:gd name="T27" fmla="*/ 128 h 505"/>
              <a:gd name="T28" fmla="*/ 155 w 1285"/>
              <a:gd name="T29" fmla="*/ 81 h 505"/>
              <a:gd name="T30" fmla="*/ 55 w 1285"/>
              <a:gd name="T31" fmla="*/ 28 h 505"/>
              <a:gd name="T32" fmla="*/ 6 w 1285"/>
              <a:gd name="T33" fmla="*/ 4 h 505"/>
              <a:gd name="T34" fmla="*/ 2 w 1285"/>
              <a:gd name="T35" fmla="*/ 32 h 505"/>
              <a:gd name="T36" fmla="*/ 0 w 1285"/>
              <a:gd name="T37" fmla="*/ 76 h 505"/>
              <a:gd name="T38" fmla="*/ 8 w 1285"/>
              <a:gd name="T39" fmla="*/ 120 h 505"/>
              <a:gd name="T40" fmla="*/ 19 w 1285"/>
              <a:gd name="T41" fmla="*/ 139 h 505"/>
              <a:gd name="T42" fmla="*/ 28 w 1285"/>
              <a:gd name="T43" fmla="*/ 144 h 505"/>
              <a:gd name="T44" fmla="*/ 47 w 1285"/>
              <a:gd name="T45" fmla="*/ 155 h 505"/>
              <a:gd name="T46" fmla="*/ 75 w 1285"/>
              <a:gd name="T47" fmla="*/ 170 h 505"/>
              <a:gd name="T48" fmla="*/ 112 w 1285"/>
              <a:gd name="T49" fmla="*/ 190 h 505"/>
              <a:gd name="T50" fmla="*/ 159 w 1285"/>
              <a:gd name="T51" fmla="*/ 212 h 505"/>
              <a:gd name="T52" fmla="*/ 215 w 1285"/>
              <a:gd name="T53" fmla="*/ 238 h 505"/>
              <a:gd name="T54" fmla="*/ 281 w 1285"/>
              <a:gd name="T55" fmla="*/ 267 h 505"/>
              <a:gd name="T56" fmla="*/ 358 w 1285"/>
              <a:gd name="T57" fmla="*/ 296 h 505"/>
              <a:gd name="T58" fmla="*/ 443 w 1285"/>
              <a:gd name="T59" fmla="*/ 326 h 505"/>
              <a:gd name="T60" fmla="*/ 540 w 1285"/>
              <a:gd name="T61" fmla="*/ 357 h 505"/>
              <a:gd name="T62" fmla="*/ 647 w 1285"/>
              <a:gd name="T63" fmla="*/ 387 h 505"/>
              <a:gd name="T64" fmla="*/ 764 w 1285"/>
              <a:gd name="T65" fmla="*/ 416 h 505"/>
              <a:gd name="T66" fmla="*/ 890 w 1285"/>
              <a:gd name="T67" fmla="*/ 444 h 505"/>
              <a:gd name="T68" fmla="*/ 1028 w 1285"/>
              <a:gd name="T69" fmla="*/ 472 h 505"/>
              <a:gd name="T70" fmla="*/ 1177 w 1285"/>
              <a:gd name="T71" fmla="*/ 494 h 505"/>
              <a:gd name="T72" fmla="*/ 1256 w 1285"/>
              <a:gd name="T73" fmla="*/ 503 h 505"/>
              <a:gd name="T74" fmla="*/ 1265 w 1285"/>
              <a:gd name="T75" fmla="*/ 487 h 505"/>
              <a:gd name="T76" fmla="*/ 1278 w 1285"/>
              <a:gd name="T77" fmla="*/ 456 h 505"/>
              <a:gd name="T78" fmla="*/ 1285 w 1285"/>
              <a:gd name="T79" fmla="*/ 415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85" h="505">
                <a:moveTo>
                  <a:pt x="1284" y="391"/>
                </a:moveTo>
                <a:lnTo>
                  <a:pt x="1282" y="391"/>
                </a:lnTo>
                <a:lnTo>
                  <a:pt x="1275" y="390"/>
                </a:lnTo>
                <a:lnTo>
                  <a:pt x="1264" y="389"/>
                </a:lnTo>
                <a:lnTo>
                  <a:pt x="1250" y="387"/>
                </a:lnTo>
                <a:lnTo>
                  <a:pt x="1232" y="385"/>
                </a:lnTo>
                <a:lnTo>
                  <a:pt x="1209" y="382"/>
                </a:lnTo>
                <a:lnTo>
                  <a:pt x="1183" y="378"/>
                </a:lnTo>
                <a:lnTo>
                  <a:pt x="1155" y="374"/>
                </a:lnTo>
                <a:lnTo>
                  <a:pt x="1124" y="369"/>
                </a:lnTo>
                <a:lnTo>
                  <a:pt x="1089" y="362"/>
                </a:lnTo>
                <a:lnTo>
                  <a:pt x="1052" y="355"/>
                </a:lnTo>
                <a:lnTo>
                  <a:pt x="1013" y="349"/>
                </a:lnTo>
                <a:lnTo>
                  <a:pt x="971" y="340"/>
                </a:lnTo>
                <a:lnTo>
                  <a:pt x="926" y="332"/>
                </a:lnTo>
                <a:lnTo>
                  <a:pt x="881" y="322"/>
                </a:lnTo>
                <a:lnTo>
                  <a:pt x="834" y="311"/>
                </a:lnTo>
                <a:lnTo>
                  <a:pt x="785" y="299"/>
                </a:lnTo>
                <a:lnTo>
                  <a:pt x="735" y="287"/>
                </a:lnTo>
                <a:lnTo>
                  <a:pt x="684" y="273"/>
                </a:lnTo>
                <a:lnTo>
                  <a:pt x="632" y="259"/>
                </a:lnTo>
                <a:lnTo>
                  <a:pt x="579" y="244"/>
                </a:lnTo>
                <a:lnTo>
                  <a:pt x="526" y="228"/>
                </a:lnTo>
                <a:lnTo>
                  <a:pt x="472" y="209"/>
                </a:lnTo>
                <a:lnTo>
                  <a:pt x="419" y="191"/>
                </a:lnTo>
                <a:lnTo>
                  <a:pt x="364" y="171"/>
                </a:lnTo>
                <a:lnTo>
                  <a:pt x="311" y="150"/>
                </a:lnTo>
                <a:lnTo>
                  <a:pt x="259" y="128"/>
                </a:lnTo>
                <a:lnTo>
                  <a:pt x="206" y="105"/>
                </a:lnTo>
                <a:lnTo>
                  <a:pt x="155" y="81"/>
                </a:lnTo>
                <a:lnTo>
                  <a:pt x="104" y="55"/>
                </a:lnTo>
                <a:lnTo>
                  <a:pt x="55" y="28"/>
                </a:lnTo>
                <a:lnTo>
                  <a:pt x="7" y="0"/>
                </a:lnTo>
                <a:lnTo>
                  <a:pt x="6" y="4"/>
                </a:lnTo>
                <a:lnTo>
                  <a:pt x="4" y="15"/>
                </a:lnTo>
                <a:lnTo>
                  <a:pt x="2" y="32"/>
                </a:lnTo>
                <a:lnTo>
                  <a:pt x="0" y="53"/>
                </a:lnTo>
                <a:lnTo>
                  <a:pt x="0" y="76"/>
                </a:lnTo>
                <a:lnTo>
                  <a:pt x="2" y="98"/>
                </a:lnTo>
                <a:lnTo>
                  <a:pt x="8" y="120"/>
                </a:lnTo>
                <a:lnTo>
                  <a:pt x="18" y="137"/>
                </a:lnTo>
                <a:lnTo>
                  <a:pt x="19" y="139"/>
                </a:lnTo>
                <a:lnTo>
                  <a:pt x="22" y="141"/>
                </a:lnTo>
                <a:lnTo>
                  <a:pt x="28" y="144"/>
                </a:lnTo>
                <a:lnTo>
                  <a:pt x="37" y="148"/>
                </a:lnTo>
                <a:lnTo>
                  <a:pt x="47" y="155"/>
                </a:lnTo>
                <a:lnTo>
                  <a:pt x="59" y="162"/>
                </a:lnTo>
                <a:lnTo>
                  <a:pt x="75" y="170"/>
                </a:lnTo>
                <a:lnTo>
                  <a:pt x="92" y="180"/>
                </a:lnTo>
                <a:lnTo>
                  <a:pt x="112" y="190"/>
                </a:lnTo>
                <a:lnTo>
                  <a:pt x="134" y="200"/>
                </a:lnTo>
                <a:lnTo>
                  <a:pt x="159" y="212"/>
                </a:lnTo>
                <a:lnTo>
                  <a:pt x="186" y="225"/>
                </a:lnTo>
                <a:lnTo>
                  <a:pt x="215" y="238"/>
                </a:lnTo>
                <a:lnTo>
                  <a:pt x="247" y="252"/>
                </a:lnTo>
                <a:lnTo>
                  <a:pt x="281" y="267"/>
                </a:lnTo>
                <a:lnTo>
                  <a:pt x="318" y="281"/>
                </a:lnTo>
                <a:lnTo>
                  <a:pt x="358" y="296"/>
                </a:lnTo>
                <a:lnTo>
                  <a:pt x="399" y="311"/>
                </a:lnTo>
                <a:lnTo>
                  <a:pt x="443" y="326"/>
                </a:lnTo>
                <a:lnTo>
                  <a:pt x="491" y="341"/>
                </a:lnTo>
                <a:lnTo>
                  <a:pt x="540" y="357"/>
                </a:lnTo>
                <a:lnTo>
                  <a:pt x="592" y="372"/>
                </a:lnTo>
                <a:lnTo>
                  <a:pt x="647" y="387"/>
                </a:lnTo>
                <a:lnTo>
                  <a:pt x="703" y="402"/>
                </a:lnTo>
                <a:lnTo>
                  <a:pt x="764" y="416"/>
                </a:lnTo>
                <a:lnTo>
                  <a:pt x="826" y="431"/>
                </a:lnTo>
                <a:lnTo>
                  <a:pt x="890" y="444"/>
                </a:lnTo>
                <a:lnTo>
                  <a:pt x="958" y="459"/>
                </a:lnTo>
                <a:lnTo>
                  <a:pt x="1028" y="472"/>
                </a:lnTo>
                <a:lnTo>
                  <a:pt x="1101" y="483"/>
                </a:lnTo>
                <a:lnTo>
                  <a:pt x="1177" y="494"/>
                </a:lnTo>
                <a:lnTo>
                  <a:pt x="1255" y="505"/>
                </a:lnTo>
                <a:lnTo>
                  <a:pt x="1256" y="503"/>
                </a:lnTo>
                <a:lnTo>
                  <a:pt x="1260" y="497"/>
                </a:lnTo>
                <a:lnTo>
                  <a:pt x="1265" y="487"/>
                </a:lnTo>
                <a:lnTo>
                  <a:pt x="1272" y="473"/>
                </a:lnTo>
                <a:lnTo>
                  <a:pt x="1278" y="456"/>
                </a:lnTo>
                <a:lnTo>
                  <a:pt x="1282" y="437"/>
                </a:lnTo>
                <a:lnTo>
                  <a:pt x="1285" y="415"/>
                </a:lnTo>
                <a:lnTo>
                  <a:pt x="1284" y="391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0" name="AutoShape 550"/>
          <p:cNvSpPr>
            <a:spLocks noChangeAspect="1" noChangeArrowheads="1" noTextEdit="1"/>
          </p:cNvSpPr>
          <p:nvPr/>
        </p:nvSpPr>
        <p:spPr bwMode="auto">
          <a:xfrm>
            <a:off x="6973888" y="3044825"/>
            <a:ext cx="284162" cy="3190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871" name="Freeform 551"/>
          <p:cNvSpPr>
            <a:spLocks/>
          </p:cNvSpPr>
          <p:nvPr/>
        </p:nvSpPr>
        <p:spPr bwMode="auto">
          <a:xfrm>
            <a:off x="7032626" y="3065464"/>
            <a:ext cx="41275" cy="52387"/>
          </a:xfrm>
          <a:custGeom>
            <a:avLst/>
            <a:gdLst>
              <a:gd name="T0" fmla="*/ 63 w 179"/>
              <a:gd name="T1" fmla="*/ 28 h 216"/>
              <a:gd name="T2" fmla="*/ 49 w 179"/>
              <a:gd name="T3" fmla="*/ 37 h 216"/>
              <a:gd name="T4" fmla="*/ 38 w 179"/>
              <a:gd name="T5" fmla="*/ 47 h 216"/>
              <a:gd name="T6" fmla="*/ 27 w 179"/>
              <a:gd name="T7" fmla="*/ 59 h 216"/>
              <a:gd name="T8" fmla="*/ 18 w 179"/>
              <a:gd name="T9" fmla="*/ 72 h 216"/>
              <a:gd name="T10" fmla="*/ 10 w 179"/>
              <a:gd name="T11" fmla="*/ 86 h 216"/>
              <a:gd name="T12" fmla="*/ 5 w 179"/>
              <a:gd name="T13" fmla="*/ 101 h 216"/>
              <a:gd name="T14" fmla="*/ 2 w 179"/>
              <a:gd name="T15" fmla="*/ 117 h 216"/>
              <a:gd name="T16" fmla="*/ 0 w 179"/>
              <a:gd name="T17" fmla="*/ 133 h 216"/>
              <a:gd name="T18" fmla="*/ 2 w 179"/>
              <a:gd name="T19" fmla="*/ 155 h 216"/>
              <a:gd name="T20" fmla="*/ 10 w 179"/>
              <a:gd name="T21" fmla="*/ 173 h 216"/>
              <a:gd name="T22" fmla="*/ 23 w 179"/>
              <a:gd name="T23" fmla="*/ 190 h 216"/>
              <a:gd name="T24" fmla="*/ 40 w 179"/>
              <a:gd name="T25" fmla="*/ 201 h 216"/>
              <a:gd name="T26" fmla="*/ 59 w 179"/>
              <a:gd name="T27" fmla="*/ 211 h 216"/>
              <a:gd name="T28" fmla="*/ 79 w 179"/>
              <a:gd name="T29" fmla="*/ 215 h 216"/>
              <a:gd name="T30" fmla="*/ 100 w 179"/>
              <a:gd name="T31" fmla="*/ 216 h 216"/>
              <a:gd name="T32" fmla="*/ 120 w 179"/>
              <a:gd name="T33" fmla="*/ 213 h 216"/>
              <a:gd name="T34" fmla="*/ 124 w 179"/>
              <a:gd name="T35" fmla="*/ 213 h 216"/>
              <a:gd name="T36" fmla="*/ 128 w 179"/>
              <a:gd name="T37" fmla="*/ 211 h 216"/>
              <a:gd name="T38" fmla="*/ 131 w 179"/>
              <a:gd name="T39" fmla="*/ 208 h 216"/>
              <a:gd name="T40" fmla="*/ 132 w 179"/>
              <a:gd name="T41" fmla="*/ 203 h 216"/>
              <a:gd name="T42" fmla="*/ 130 w 179"/>
              <a:gd name="T43" fmla="*/ 198 h 216"/>
              <a:gd name="T44" fmla="*/ 126 w 179"/>
              <a:gd name="T45" fmla="*/ 194 h 216"/>
              <a:gd name="T46" fmla="*/ 121 w 179"/>
              <a:gd name="T47" fmla="*/ 190 h 216"/>
              <a:gd name="T48" fmla="*/ 116 w 179"/>
              <a:gd name="T49" fmla="*/ 187 h 216"/>
              <a:gd name="T50" fmla="*/ 105 w 179"/>
              <a:gd name="T51" fmla="*/ 184 h 216"/>
              <a:gd name="T52" fmla="*/ 95 w 179"/>
              <a:gd name="T53" fmla="*/ 182 h 216"/>
              <a:gd name="T54" fmla="*/ 84 w 179"/>
              <a:gd name="T55" fmla="*/ 180 h 216"/>
              <a:gd name="T56" fmla="*/ 75 w 179"/>
              <a:gd name="T57" fmla="*/ 178 h 216"/>
              <a:gd name="T58" fmla="*/ 65 w 179"/>
              <a:gd name="T59" fmla="*/ 175 h 216"/>
              <a:gd name="T60" fmla="*/ 56 w 179"/>
              <a:gd name="T61" fmla="*/ 170 h 216"/>
              <a:gd name="T62" fmla="*/ 47 w 179"/>
              <a:gd name="T63" fmla="*/ 165 h 216"/>
              <a:gd name="T64" fmla="*/ 39 w 179"/>
              <a:gd name="T65" fmla="*/ 156 h 216"/>
              <a:gd name="T66" fmla="*/ 36 w 179"/>
              <a:gd name="T67" fmla="*/ 120 h 216"/>
              <a:gd name="T68" fmla="*/ 44 w 179"/>
              <a:gd name="T69" fmla="*/ 90 h 216"/>
              <a:gd name="T70" fmla="*/ 61 w 179"/>
              <a:gd name="T71" fmla="*/ 67 h 216"/>
              <a:gd name="T72" fmla="*/ 84 w 179"/>
              <a:gd name="T73" fmla="*/ 47 h 216"/>
              <a:gd name="T74" fmla="*/ 109 w 179"/>
              <a:gd name="T75" fmla="*/ 32 h 216"/>
              <a:gd name="T76" fmla="*/ 136 w 179"/>
              <a:gd name="T77" fmla="*/ 21 h 216"/>
              <a:gd name="T78" fmla="*/ 160 w 179"/>
              <a:gd name="T79" fmla="*/ 12 h 216"/>
              <a:gd name="T80" fmla="*/ 179 w 179"/>
              <a:gd name="T81" fmla="*/ 5 h 216"/>
              <a:gd name="T82" fmla="*/ 167 w 179"/>
              <a:gd name="T83" fmla="*/ 1 h 216"/>
              <a:gd name="T84" fmla="*/ 154 w 179"/>
              <a:gd name="T85" fmla="*/ 0 h 216"/>
              <a:gd name="T86" fmla="*/ 140 w 179"/>
              <a:gd name="T87" fmla="*/ 2 h 216"/>
              <a:gd name="T88" fmla="*/ 124 w 179"/>
              <a:gd name="T89" fmla="*/ 5 h 216"/>
              <a:gd name="T90" fmla="*/ 108 w 179"/>
              <a:gd name="T91" fmla="*/ 10 h 216"/>
              <a:gd name="T92" fmla="*/ 92 w 179"/>
              <a:gd name="T93" fmla="*/ 15 h 216"/>
              <a:gd name="T94" fmla="*/ 77 w 179"/>
              <a:gd name="T95" fmla="*/ 22 h 216"/>
              <a:gd name="T96" fmla="*/ 63 w 179"/>
              <a:gd name="T97" fmla="*/ 28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9" h="216">
                <a:moveTo>
                  <a:pt x="63" y="28"/>
                </a:moveTo>
                <a:lnTo>
                  <a:pt x="49" y="37"/>
                </a:lnTo>
                <a:lnTo>
                  <a:pt x="38" y="47"/>
                </a:lnTo>
                <a:lnTo>
                  <a:pt x="27" y="59"/>
                </a:lnTo>
                <a:lnTo>
                  <a:pt x="18" y="72"/>
                </a:lnTo>
                <a:lnTo>
                  <a:pt x="10" y="86"/>
                </a:lnTo>
                <a:lnTo>
                  <a:pt x="5" y="101"/>
                </a:lnTo>
                <a:lnTo>
                  <a:pt x="2" y="117"/>
                </a:lnTo>
                <a:lnTo>
                  <a:pt x="0" y="133"/>
                </a:lnTo>
                <a:lnTo>
                  <a:pt x="2" y="155"/>
                </a:lnTo>
                <a:lnTo>
                  <a:pt x="10" y="173"/>
                </a:lnTo>
                <a:lnTo>
                  <a:pt x="23" y="190"/>
                </a:lnTo>
                <a:lnTo>
                  <a:pt x="40" y="201"/>
                </a:lnTo>
                <a:lnTo>
                  <a:pt x="59" y="211"/>
                </a:lnTo>
                <a:lnTo>
                  <a:pt x="79" y="215"/>
                </a:lnTo>
                <a:lnTo>
                  <a:pt x="100" y="216"/>
                </a:lnTo>
                <a:lnTo>
                  <a:pt x="120" y="213"/>
                </a:lnTo>
                <a:lnTo>
                  <a:pt x="124" y="213"/>
                </a:lnTo>
                <a:lnTo>
                  <a:pt x="128" y="211"/>
                </a:lnTo>
                <a:lnTo>
                  <a:pt x="131" y="208"/>
                </a:lnTo>
                <a:lnTo>
                  <a:pt x="132" y="203"/>
                </a:lnTo>
                <a:lnTo>
                  <a:pt x="130" y="198"/>
                </a:lnTo>
                <a:lnTo>
                  <a:pt x="126" y="194"/>
                </a:lnTo>
                <a:lnTo>
                  <a:pt x="121" y="190"/>
                </a:lnTo>
                <a:lnTo>
                  <a:pt x="116" y="187"/>
                </a:lnTo>
                <a:lnTo>
                  <a:pt x="105" y="184"/>
                </a:lnTo>
                <a:lnTo>
                  <a:pt x="95" y="182"/>
                </a:lnTo>
                <a:lnTo>
                  <a:pt x="84" y="180"/>
                </a:lnTo>
                <a:lnTo>
                  <a:pt x="75" y="178"/>
                </a:lnTo>
                <a:lnTo>
                  <a:pt x="65" y="175"/>
                </a:lnTo>
                <a:lnTo>
                  <a:pt x="56" y="170"/>
                </a:lnTo>
                <a:lnTo>
                  <a:pt x="47" y="165"/>
                </a:lnTo>
                <a:lnTo>
                  <a:pt x="39" y="156"/>
                </a:lnTo>
                <a:lnTo>
                  <a:pt x="36" y="120"/>
                </a:lnTo>
                <a:lnTo>
                  <a:pt x="44" y="90"/>
                </a:lnTo>
                <a:lnTo>
                  <a:pt x="61" y="67"/>
                </a:lnTo>
                <a:lnTo>
                  <a:pt x="84" y="47"/>
                </a:lnTo>
                <a:lnTo>
                  <a:pt x="109" y="32"/>
                </a:lnTo>
                <a:lnTo>
                  <a:pt x="136" y="21"/>
                </a:lnTo>
                <a:lnTo>
                  <a:pt x="160" y="12"/>
                </a:lnTo>
                <a:lnTo>
                  <a:pt x="179" y="5"/>
                </a:lnTo>
                <a:lnTo>
                  <a:pt x="167" y="1"/>
                </a:lnTo>
                <a:lnTo>
                  <a:pt x="154" y="0"/>
                </a:lnTo>
                <a:lnTo>
                  <a:pt x="140" y="2"/>
                </a:lnTo>
                <a:lnTo>
                  <a:pt x="124" y="5"/>
                </a:lnTo>
                <a:lnTo>
                  <a:pt x="108" y="10"/>
                </a:lnTo>
                <a:lnTo>
                  <a:pt x="92" y="15"/>
                </a:lnTo>
                <a:lnTo>
                  <a:pt x="77" y="22"/>
                </a:lnTo>
                <a:lnTo>
                  <a:pt x="63" y="2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2" name="Freeform 552"/>
          <p:cNvSpPr>
            <a:spLocks/>
          </p:cNvSpPr>
          <p:nvPr/>
        </p:nvSpPr>
        <p:spPr bwMode="auto">
          <a:xfrm>
            <a:off x="7100888" y="3063875"/>
            <a:ext cx="25400" cy="39688"/>
          </a:xfrm>
          <a:custGeom>
            <a:avLst/>
            <a:gdLst>
              <a:gd name="T0" fmla="*/ 96 w 114"/>
              <a:gd name="T1" fmla="*/ 55 h 168"/>
              <a:gd name="T2" fmla="*/ 101 w 114"/>
              <a:gd name="T3" fmla="*/ 72 h 168"/>
              <a:gd name="T4" fmla="*/ 100 w 114"/>
              <a:gd name="T5" fmla="*/ 88 h 168"/>
              <a:gd name="T6" fmla="*/ 92 w 114"/>
              <a:gd name="T7" fmla="*/ 101 h 168"/>
              <a:gd name="T8" fmla="*/ 82 w 114"/>
              <a:gd name="T9" fmla="*/ 112 h 168"/>
              <a:gd name="T10" fmla="*/ 69 w 114"/>
              <a:gd name="T11" fmla="*/ 123 h 168"/>
              <a:gd name="T12" fmla="*/ 54 w 114"/>
              <a:gd name="T13" fmla="*/ 134 h 168"/>
              <a:gd name="T14" fmla="*/ 40 w 114"/>
              <a:gd name="T15" fmla="*/ 143 h 168"/>
              <a:gd name="T16" fmla="*/ 27 w 114"/>
              <a:gd name="T17" fmla="*/ 153 h 168"/>
              <a:gd name="T18" fmla="*/ 25 w 114"/>
              <a:gd name="T19" fmla="*/ 156 h 168"/>
              <a:gd name="T20" fmla="*/ 24 w 114"/>
              <a:gd name="T21" fmla="*/ 158 h 168"/>
              <a:gd name="T22" fmla="*/ 24 w 114"/>
              <a:gd name="T23" fmla="*/ 162 h 168"/>
              <a:gd name="T24" fmla="*/ 25 w 114"/>
              <a:gd name="T25" fmla="*/ 165 h 168"/>
              <a:gd name="T26" fmla="*/ 28 w 114"/>
              <a:gd name="T27" fmla="*/ 167 h 168"/>
              <a:gd name="T28" fmla="*/ 31 w 114"/>
              <a:gd name="T29" fmla="*/ 168 h 168"/>
              <a:gd name="T30" fmla="*/ 33 w 114"/>
              <a:gd name="T31" fmla="*/ 168 h 168"/>
              <a:gd name="T32" fmla="*/ 37 w 114"/>
              <a:gd name="T33" fmla="*/ 167 h 168"/>
              <a:gd name="T34" fmla="*/ 53 w 114"/>
              <a:gd name="T35" fmla="*/ 157 h 168"/>
              <a:gd name="T36" fmla="*/ 69 w 114"/>
              <a:gd name="T37" fmla="*/ 147 h 168"/>
              <a:gd name="T38" fmla="*/ 84 w 114"/>
              <a:gd name="T39" fmla="*/ 135 h 168"/>
              <a:gd name="T40" fmla="*/ 97 w 114"/>
              <a:gd name="T41" fmla="*/ 121 h 168"/>
              <a:gd name="T42" fmla="*/ 107 w 114"/>
              <a:gd name="T43" fmla="*/ 106 h 168"/>
              <a:gd name="T44" fmla="*/ 113 w 114"/>
              <a:gd name="T45" fmla="*/ 89 h 168"/>
              <a:gd name="T46" fmla="*/ 114 w 114"/>
              <a:gd name="T47" fmla="*/ 71 h 168"/>
              <a:gd name="T48" fmla="*/ 110 w 114"/>
              <a:gd name="T49" fmla="*/ 51 h 168"/>
              <a:gd name="T50" fmla="*/ 101 w 114"/>
              <a:gd name="T51" fmla="*/ 36 h 168"/>
              <a:gd name="T52" fmla="*/ 87 w 114"/>
              <a:gd name="T53" fmla="*/ 24 h 168"/>
              <a:gd name="T54" fmla="*/ 70 w 114"/>
              <a:gd name="T55" fmla="*/ 14 h 168"/>
              <a:gd name="T56" fmla="*/ 51 w 114"/>
              <a:gd name="T57" fmla="*/ 7 h 168"/>
              <a:gd name="T58" fmla="*/ 32 w 114"/>
              <a:gd name="T59" fmla="*/ 2 h 168"/>
              <a:gd name="T60" fmla="*/ 17 w 114"/>
              <a:gd name="T61" fmla="*/ 0 h 168"/>
              <a:gd name="T62" fmla="*/ 5 w 114"/>
              <a:gd name="T63" fmla="*/ 0 h 168"/>
              <a:gd name="T64" fmla="*/ 0 w 114"/>
              <a:gd name="T65" fmla="*/ 3 h 168"/>
              <a:gd name="T66" fmla="*/ 12 w 114"/>
              <a:gd name="T67" fmla="*/ 9 h 168"/>
              <a:gd name="T68" fmla="*/ 26 w 114"/>
              <a:gd name="T69" fmla="*/ 13 h 168"/>
              <a:gd name="T70" fmla="*/ 41 w 114"/>
              <a:gd name="T71" fmla="*/ 17 h 168"/>
              <a:gd name="T72" fmla="*/ 54 w 114"/>
              <a:gd name="T73" fmla="*/ 22 h 168"/>
              <a:gd name="T74" fmla="*/ 68 w 114"/>
              <a:gd name="T75" fmla="*/ 27 h 168"/>
              <a:gd name="T76" fmla="*/ 80 w 114"/>
              <a:gd name="T77" fmla="*/ 34 h 168"/>
              <a:gd name="T78" fmla="*/ 89 w 114"/>
              <a:gd name="T79" fmla="*/ 43 h 168"/>
              <a:gd name="T80" fmla="*/ 96 w 114"/>
              <a:gd name="T81" fmla="*/ 55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4" h="168">
                <a:moveTo>
                  <a:pt x="96" y="55"/>
                </a:moveTo>
                <a:lnTo>
                  <a:pt x="101" y="72"/>
                </a:lnTo>
                <a:lnTo>
                  <a:pt x="100" y="88"/>
                </a:lnTo>
                <a:lnTo>
                  <a:pt x="92" y="101"/>
                </a:lnTo>
                <a:lnTo>
                  <a:pt x="82" y="112"/>
                </a:lnTo>
                <a:lnTo>
                  <a:pt x="69" y="123"/>
                </a:lnTo>
                <a:lnTo>
                  <a:pt x="54" y="134"/>
                </a:lnTo>
                <a:lnTo>
                  <a:pt x="40" y="143"/>
                </a:lnTo>
                <a:lnTo>
                  <a:pt x="27" y="153"/>
                </a:lnTo>
                <a:lnTo>
                  <a:pt x="25" y="156"/>
                </a:lnTo>
                <a:lnTo>
                  <a:pt x="24" y="158"/>
                </a:lnTo>
                <a:lnTo>
                  <a:pt x="24" y="162"/>
                </a:lnTo>
                <a:lnTo>
                  <a:pt x="25" y="165"/>
                </a:lnTo>
                <a:lnTo>
                  <a:pt x="28" y="167"/>
                </a:lnTo>
                <a:lnTo>
                  <a:pt x="31" y="168"/>
                </a:lnTo>
                <a:lnTo>
                  <a:pt x="33" y="168"/>
                </a:lnTo>
                <a:lnTo>
                  <a:pt x="37" y="167"/>
                </a:lnTo>
                <a:lnTo>
                  <a:pt x="53" y="157"/>
                </a:lnTo>
                <a:lnTo>
                  <a:pt x="69" y="147"/>
                </a:lnTo>
                <a:lnTo>
                  <a:pt x="84" y="135"/>
                </a:lnTo>
                <a:lnTo>
                  <a:pt x="97" y="121"/>
                </a:lnTo>
                <a:lnTo>
                  <a:pt x="107" y="106"/>
                </a:lnTo>
                <a:lnTo>
                  <a:pt x="113" y="89"/>
                </a:lnTo>
                <a:lnTo>
                  <a:pt x="114" y="71"/>
                </a:lnTo>
                <a:lnTo>
                  <a:pt x="110" y="51"/>
                </a:lnTo>
                <a:lnTo>
                  <a:pt x="101" y="36"/>
                </a:lnTo>
                <a:lnTo>
                  <a:pt x="87" y="24"/>
                </a:lnTo>
                <a:lnTo>
                  <a:pt x="70" y="14"/>
                </a:lnTo>
                <a:lnTo>
                  <a:pt x="51" y="7"/>
                </a:lnTo>
                <a:lnTo>
                  <a:pt x="32" y="2"/>
                </a:lnTo>
                <a:lnTo>
                  <a:pt x="17" y="0"/>
                </a:lnTo>
                <a:lnTo>
                  <a:pt x="5" y="0"/>
                </a:lnTo>
                <a:lnTo>
                  <a:pt x="0" y="3"/>
                </a:lnTo>
                <a:lnTo>
                  <a:pt x="12" y="9"/>
                </a:lnTo>
                <a:lnTo>
                  <a:pt x="26" y="13"/>
                </a:lnTo>
                <a:lnTo>
                  <a:pt x="41" y="17"/>
                </a:lnTo>
                <a:lnTo>
                  <a:pt x="54" y="22"/>
                </a:lnTo>
                <a:lnTo>
                  <a:pt x="68" y="27"/>
                </a:lnTo>
                <a:lnTo>
                  <a:pt x="80" y="34"/>
                </a:lnTo>
                <a:lnTo>
                  <a:pt x="89" y="43"/>
                </a:lnTo>
                <a:lnTo>
                  <a:pt x="96" y="55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3" name="Freeform 553"/>
          <p:cNvSpPr>
            <a:spLocks/>
          </p:cNvSpPr>
          <p:nvPr/>
        </p:nvSpPr>
        <p:spPr bwMode="auto">
          <a:xfrm>
            <a:off x="7007226" y="3054351"/>
            <a:ext cx="66675" cy="85725"/>
          </a:xfrm>
          <a:custGeom>
            <a:avLst/>
            <a:gdLst>
              <a:gd name="T0" fmla="*/ 90 w 289"/>
              <a:gd name="T1" fmla="*/ 65 h 351"/>
              <a:gd name="T2" fmla="*/ 48 w 289"/>
              <a:gd name="T3" fmla="*/ 106 h 351"/>
              <a:gd name="T4" fmla="*/ 15 w 289"/>
              <a:gd name="T5" fmla="*/ 155 h 351"/>
              <a:gd name="T6" fmla="*/ 0 w 289"/>
              <a:gd name="T7" fmla="*/ 210 h 351"/>
              <a:gd name="T8" fmla="*/ 3 w 289"/>
              <a:gd name="T9" fmla="*/ 248 h 351"/>
              <a:gd name="T10" fmla="*/ 8 w 289"/>
              <a:gd name="T11" fmla="*/ 262 h 351"/>
              <a:gd name="T12" fmla="*/ 17 w 289"/>
              <a:gd name="T13" fmla="*/ 276 h 351"/>
              <a:gd name="T14" fmla="*/ 29 w 289"/>
              <a:gd name="T15" fmla="*/ 288 h 351"/>
              <a:gd name="T16" fmla="*/ 50 w 289"/>
              <a:gd name="T17" fmla="*/ 301 h 351"/>
              <a:gd name="T18" fmla="*/ 77 w 289"/>
              <a:gd name="T19" fmla="*/ 315 h 351"/>
              <a:gd name="T20" fmla="*/ 107 w 289"/>
              <a:gd name="T21" fmla="*/ 326 h 351"/>
              <a:gd name="T22" fmla="*/ 136 w 289"/>
              <a:gd name="T23" fmla="*/ 334 h 351"/>
              <a:gd name="T24" fmla="*/ 167 w 289"/>
              <a:gd name="T25" fmla="*/ 341 h 351"/>
              <a:gd name="T26" fmla="*/ 197 w 289"/>
              <a:gd name="T27" fmla="*/ 345 h 351"/>
              <a:gd name="T28" fmla="*/ 228 w 289"/>
              <a:gd name="T29" fmla="*/ 348 h 351"/>
              <a:gd name="T30" fmla="*/ 259 w 289"/>
              <a:gd name="T31" fmla="*/ 350 h 351"/>
              <a:gd name="T32" fmla="*/ 279 w 289"/>
              <a:gd name="T33" fmla="*/ 351 h 351"/>
              <a:gd name="T34" fmla="*/ 286 w 289"/>
              <a:gd name="T35" fmla="*/ 345 h 351"/>
              <a:gd name="T36" fmla="*/ 289 w 289"/>
              <a:gd name="T37" fmla="*/ 335 h 351"/>
              <a:gd name="T38" fmla="*/ 282 w 289"/>
              <a:gd name="T39" fmla="*/ 328 h 351"/>
              <a:gd name="T40" fmla="*/ 263 w 289"/>
              <a:gd name="T41" fmla="*/ 322 h 351"/>
              <a:gd name="T42" fmla="*/ 236 w 289"/>
              <a:gd name="T43" fmla="*/ 317 h 351"/>
              <a:gd name="T44" fmla="*/ 208 w 289"/>
              <a:gd name="T45" fmla="*/ 313 h 351"/>
              <a:gd name="T46" fmla="*/ 179 w 289"/>
              <a:gd name="T47" fmla="*/ 308 h 351"/>
              <a:gd name="T48" fmla="*/ 152 w 289"/>
              <a:gd name="T49" fmla="*/ 303 h 351"/>
              <a:gd name="T50" fmla="*/ 125 w 289"/>
              <a:gd name="T51" fmla="*/ 296 h 351"/>
              <a:gd name="T52" fmla="*/ 98 w 289"/>
              <a:gd name="T53" fmla="*/ 287 h 351"/>
              <a:gd name="T54" fmla="*/ 72 w 289"/>
              <a:gd name="T55" fmla="*/ 276 h 351"/>
              <a:gd name="T56" fmla="*/ 49 w 289"/>
              <a:gd name="T57" fmla="*/ 261 h 351"/>
              <a:gd name="T58" fmla="*/ 34 w 289"/>
              <a:gd name="T59" fmla="*/ 241 h 351"/>
              <a:gd name="T60" fmla="*/ 30 w 289"/>
              <a:gd name="T61" fmla="*/ 215 h 351"/>
              <a:gd name="T62" fmla="*/ 34 w 289"/>
              <a:gd name="T63" fmla="*/ 186 h 351"/>
              <a:gd name="T64" fmla="*/ 46 w 289"/>
              <a:gd name="T65" fmla="*/ 158 h 351"/>
              <a:gd name="T66" fmla="*/ 64 w 289"/>
              <a:gd name="T67" fmla="*/ 128 h 351"/>
              <a:gd name="T68" fmla="*/ 85 w 289"/>
              <a:gd name="T69" fmla="*/ 102 h 351"/>
              <a:gd name="T70" fmla="*/ 110 w 289"/>
              <a:gd name="T71" fmla="*/ 77 h 351"/>
              <a:gd name="T72" fmla="*/ 137 w 289"/>
              <a:gd name="T73" fmla="*/ 53 h 351"/>
              <a:gd name="T74" fmla="*/ 175 w 289"/>
              <a:gd name="T75" fmla="*/ 35 h 351"/>
              <a:gd name="T76" fmla="*/ 213 w 289"/>
              <a:gd name="T77" fmla="*/ 19 h 351"/>
              <a:gd name="T78" fmla="*/ 237 w 289"/>
              <a:gd name="T79" fmla="*/ 6 h 351"/>
              <a:gd name="T80" fmla="*/ 230 w 289"/>
              <a:gd name="T81" fmla="*/ 0 h 351"/>
              <a:gd name="T82" fmla="*/ 198 w 289"/>
              <a:gd name="T83" fmla="*/ 4 h 351"/>
              <a:gd name="T84" fmla="*/ 161 w 289"/>
              <a:gd name="T85" fmla="*/ 17 h 351"/>
              <a:gd name="T86" fmla="*/ 127 w 289"/>
              <a:gd name="T87" fmla="*/ 35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1">
                <a:moveTo>
                  <a:pt x="112" y="46"/>
                </a:moveTo>
                <a:lnTo>
                  <a:pt x="90" y="65"/>
                </a:lnTo>
                <a:lnTo>
                  <a:pt x="68" y="84"/>
                </a:lnTo>
                <a:lnTo>
                  <a:pt x="48" y="106"/>
                </a:lnTo>
                <a:lnTo>
                  <a:pt x="30" y="130"/>
                </a:lnTo>
                <a:lnTo>
                  <a:pt x="15" y="155"/>
                </a:lnTo>
                <a:lnTo>
                  <a:pt x="5" y="181"/>
                </a:lnTo>
                <a:lnTo>
                  <a:pt x="0" y="210"/>
                </a:lnTo>
                <a:lnTo>
                  <a:pt x="1" y="240"/>
                </a:lnTo>
                <a:lnTo>
                  <a:pt x="3" y="248"/>
                </a:lnTo>
                <a:lnTo>
                  <a:pt x="5" y="256"/>
                </a:lnTo>
                <a:lnTo>
                  <a:pt x="8" y="262"/>
                </a:lnTo>
                <a:lnTo>
                  <a:pt x="12" y="270"/>
                </a:lnTo>
                <a:lnTo>
                  <a:pt x="17" y="276"/>
                </a:lnTo>
                <a:lnTo>
                  <a:pt x="24" y="283"/>
                </a:lnTo>
                <a:lnTo>
                  <a:pt x="29" y="288"/>
                </a:lnTo>
                <a:lnTo>
                  <a:pt x="36" y="292"/>
                </a:lnTo>
                <a:lnTo>
                  <a:pt x="50" y="301"/>
                </a:lnTo>
                <a:lnTo>
                  <a:pt x="64" y="308"/>
                </a:lnTo>
                <a:lnTo>
                  <a:pt x="77" y="315"/>
                </a:lnTo>
                <a:lnTo>
                  <a:pt x="92" y="320"/>
                </a:lnTo>
                <a:lnTo>
                  <a:pt x="107" y="326"/>
                </a:lnTo>
                <a:lnTo>
                  <a:pt x="121" y="330"/>
                </a:lnTo>
                <a:lnTo>
                  <a:pt x="136" y="334"/>
                </a:lnTo>
                <a:lnTo>
                  <a:pt x="151" y="337"/>
                </a:lnTo>
                <a:lnTo>
                  <a:pt x="167" y="341"/>
                </a:lnTo>
                <a:lnTo>
                  <a:pt x="181" y="343"/>
                </a:lnTo>
                <a:lnTo>
                  <a:pt x="197" y="345"/>
                </a:lnTo>
                <a:lnTo>
                  <a:pt x="213" y="347"/>
                </a:lnTo>
                <a:lnTo>
                  <a:pt x="228" y="348"/>
                </a:lnTo>
                <a:lnTo>
                  <a:pt x="243" y="349"/>
                </a:lnTo>
                <a:lnTo>
                  <a:pt x="259" y="350"/>
                </a:lnTo>
                <a:lnTo>
                  <a:pt x="274" y="351"/>
                </a:lnTo>
                <a:lnTo>
                  <a:pt x="279" y="351"/>
                </a:lnTo>
                <a:lnTo>
                  <a:pt x="283" y="349"/>
                </a:lnTo>
                <a:lnTo>
                  <a:pt x="286" y="345"/>
                </a:lnTo>
                <a:lnTo>
                  <a:pt x="289" y="341"/>
                </a:lnTo>
                <a:lnTo>
                  <a:pt x="289" y="335"/>
                </a:lnTo>
                <a:lnTo>
                  <a:pt x="286" y="331"/>
                </a:lnTo>
                <a:lnTo>
                  <a:pt x="282" y="328"/>
                </a:lnTo>
                <a:lnTo>
                  <a:pt x="277" y="326"/>
                </a:lnTo>
                <a:lnTo>
                  <a:pt x="263" y="322"/>
                </a:lnTo>
                <a:lnTo>
                  <a:pt x="250" y="320"/>
                </a:lnTo>
                <a:lnTo>
                  <a:pt x="236" y="317"/>
                </a:lnTo>
                <a:lnTo>
                  <a:pt x="221" y="315"/>
                </a:lnTo>
                <a:lnTo>
                  <a:pt x="208" y="313"/>
                </a:lnTo>
                <a:lnTo>
                  <a:pt x="194" y="311"/>
                </a:lnTo>
                <a:lnTo>
                  <a:pt x="179" y="308"/>
                </a:lnTo>
                <a:lnTo>
                  <a:pt x="166" y="305"/>
                </a:lnTo>
                <a:lnTo>
                  <a:pt x="152" y="303"/>
                </a:lnTo>
                <a:lnTo>
                  <a:pt x="138" y="300"/>
                </a:lnTo>
                <a:lnTo>
                  <a:pt x="125" y="296"/>
                </a:lnTo>
                <a:lnTo>
                  <a:pt x="111" y="292"/>
                </a:lnTo>
                <a:lnTo>
                  <a:pt x="98" y="287"/>
                </a:lnTo>
                <a:lnTo>
                  <a:pt x="85" y="282"/>
                </a:lnTo>
                <a:lnTo>
                  <a:pt x="72" y="276"/>
                </a:lnTo>
                <a:lnTo>
                  <a:pt x="59" y="269"/>
                </a:lnTo>
                <a:lnTo>
                  <a:pt x="49" y="261"/>
                </a:lnTo>
                <a:lnTo>
                  <a:pt x="41" y="252"/>
                </a:lnTo>
                <a:lnTo>
                  <a:pt x="34" y="241"/>
                </a:lnTo>
                <a:lnTo>
                  <a:pt x="31" y="228"/>
                </a:lnTo>
                <a:lnTo>
                  <a:pt x="30" y="215"/>
                </a:lnTo>
                <a:lnTo>
                  <a:pt x="31" y="201"/>
                </a:lnTo>
                <a:lnTo>
                  <a:pt x="34" y="186"/>
                </a:lnTo>
                <a:lnTo>
                  <a:pt x="38" y="174"/>
                </a:lnTo>
                <a:lnTo>
                  <a:pt x="46" y="158"/>
                </a:lnTo>
                <a:lnTo>
                  <a:pt x="54" y="142"/>
                </a:lnTo>
                <a:lnTo>
                  <a:pt x="64" y="128"/>
                </a:lnTo>
                <a:lnTo>
                  <a:pt x="74" y="115"/>
                </a:lnTo>
                <a:lnTo>
                  <a:pt x="85" y="102"/>
                </a:lnTo>
                <a:lnTo>
                  <a:pt x="96" y="89"/>
                </a:lnTo>
                <a:lnTo>
                  <a:pt x="110" y="77"/>
                </a:lnTo>
                <a:lnTo>
                  <a:pt x="124" y="64"/>
                </a:lnTo>
                <a:lnTo>
                  <a:pt x="137" y="53"/>
                </a:lnTo>
                <a:lnTo>
                  <a:pt x="155" y="43"/>
                </a:lnTo>
                <a:lnTo>
                  <a:pt x="175" y="35"/>
                </a:lnTo>
                <a:lnTo>
                  <a:pt x="195" y="26"/>
                </a:lnTo>
                <a:lnTo>
                  <a:pt x="213" y="19"/>
                </a:lnTo>
                <a:lnTo>
                  <a:pt x="228" y="12"/>
                </a:lnTo>
                <a:lnTo>
                  <a:pt x="237" y="6"/>
                </a:lnTo>
                <a:lnTo>
                  <a:pt x="240" y="2"/>
                </a:lnTo>
                <a:lnTo>
                  <a:pt x="230" y="0"/>
                </a:lnTo>
                <a:lnTo>
                  <a:pt x="215" y="1"/>
                </a:lnTo>
                <a:lnTo>
                  <a:pt x="198" y="4"/>
                </a:lnTo>
                <a:lnTo>
                  <a:pt x="180" y="9"/>
                </a:lnTo>
                <a:lnTo>
                  <a:pt x="161" y="17"/>
                </a:lnTo>
                <a:lnTo>
                  <a:pt x="144" y="25"/>
                </a:lnTo>
                <a:lnTo>
                  <a:pt x="127" y="35"/>
                </a:lnTo>
                <a:lnTo>
                  <a:pt x="112" y="46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4" name="Freeform 554"/>
          <p:cNvSpPr>
            <a:spLocks/>
          </p:cNvSpPr>
          <p:nvPr/>
        </p:nvSpPr>
        <p:spPr bwMode="auto">
          <a:xfrm>
            <a:off x="7097713" y="3051175"/>
            <a:ext cx="57150" cy="57150"/>
          </a:xfrm>
          <a:custGeom>
            <a:avLst/>
            <a:gdLst>
              <a:gd name="T0" fmla="*/ 210 w 254"/>
              <a:gd name="T1" fmla="*/ 71 h 234"/>
              <a:gd name="T2" fmla="*/ 222 w 254"/>
              <a:gd name="T3" fmla="*/ 84 h 234"/>
              <a:gd name="T4" fmla="*/ 229 w 254"/>
              <a:gd name="T5" fmla="*/ 99 h 234"/>
              <a:gd name="T6" fmla="*/ 232 w 254"/>
              <a:gd name="T7" fmla="*/ 115 h 234"/>
              <a:gd name="T8" fmla="*/ 232 w 254"/>
              <a:gd name="T9" fmla="*/ 132 h 234"/>
              <a:gd name="T10" fmla="*/ 230 w 254"/>
              <a:gd name="T11" fmla="*/ 146 h 234"/>
              <a:gd name="T12" fmla="*/ 226 w 254"/>
              <a:gd name="T13" fmla="*/ 158 h 234"/>
              <a:gd name="T14" fmla="*/ 219 w 254"/>
              <a:gd name="T15" fmla="*/ 170 h 234"/>
              <a:gd name="T16" fmla="*/ 211 w 254"/>
              <a:gd name="T17" fmla="*/ 179 h 234"/>
              <a:gd name="T18" fmla="*/ 202 w 254"/>
              <a:gd name="T19" fmla="*/ 190 h 234"/>
              <a:gd name="T20" fmla="*/ 193 w 254"/>
              <a:gd name="T21" fmla="*/ 199 h 234"/>
              <a:gd name="T22" fmla="*/ 183 w 254"/>
              <a:gd name="T23" fmla="*/ 208 h 234"/>
              <a:gd name="T24" fmla="*/ 174 w 254"/>
              <a:gd name="T25" fmla="*/ 218 h 234"/>
              <a:gd name="T26" fmla="*/ 172 w 254"/>
              <a:gd name="T27" fmla="*/ 221 h 234"/>
              <a:gd name="T28" fmla="*/ 172 w 254"/>
              <a:gd name="T29" fmla="*/ 224 h 234"/>
              <a:gd name="T30" fmla="*/ 172 w 254"/>
              <a:gd name="T31" fmla="*/ 227 h 234"/>
              <a:gd name="T32" fmla="*/ 174 w 254"/>
              <a:gd name="T33" fmla="*/ 231 h 234"/>
              <a:gd name="T34" fmla="*/ 177 w 254"/>
              <a:gd name="T35" fmla="*/ 233 h 234"/>
              <a:gd name="T36" fmla="*/ 181 w 254"/>
              <a:gd name="T37" fmla="*/ 234 h 234"/>
              <a:gd name="T38" fmla="*/ 184 w 254"/>
              <a:gd name="T39" fmla="*/ 233 h 234"/>
              <a:gd name="T40" fmla="*/ 187 w 254"/>
              <a:gd name="T41" fmla="*/ 231 h 234"/>
              <a:gd name="T42" fmla="*/ 208 w 254"/>
              <a:gd name="T43" fmla="*/ 217 h 234"/>
              <a:gd name="T44" fmla="*/ 226 w 254"/>
              <a:gd name="T45" fmla="*/ 199 h 234"/>
              <a:gd name="T46" fmla="*/ 240 w 254"/>
              <a:gd name="T47" fmla="*/ 178 h 234"/>
              <a:gd name="T48" fmla="*/ 249 w 254"/>
              <a:gd name="T49" fmla="*/ 155 h 234"/>
              <a:gd name="T50" fmla="*/ 254 w 254"/>
              <a:gd name="T51" fmla="*/ 131 h 234"/>
              <a:gd name="T52" fmla="*/ 251 w 254"/>
              <a:gd name="T53" fmla="*/ 107 h 234"/>
              <a:gd name="T54" fmla="*/ 243 w 254"/>
              <a:gd name="T55" fmla="*/ 84 h 234"/>
              <a:gd name="T56" fmla="*/ 226 w 254"/>
              <a:gd name="T57" fmla="*/ 64 h 234"/>
              <a:gd name="T58" fmla="*/ 214 w 254"/>
              <a:gd name="T59" fmla="*/ 53 h 234"/>
              <a:gd name="T60" fmla="*/ 199 w 254"/>
              <a:gd name="T61" fmla="*/ 45 h 234"/>
              <a:gd name="T62" fmla="*/ 183 w 254"/>
              <a:gd name="T63" fmla="*/ 36 h 234"/>
              <a:gd name="T64" fmla="*/ 165 w 254"/>
              <a:gd name="T65" fmla="*/ 29 h 234"/>
              <a:gd name="T66" fmla="*/ 147 w 254"/>
              <a:gd name="T67" fmla="*/ 21 h 234"/>
              <a:gd name="T68" fmla="*/ 129 w 254"/>
              <a:gd name="T69" fmla="*/ 16 h 234"/>
              <a:gd name="T70" fmla="*/ 111 w 254"/>
              <a:gd name="T71" fmla="*/ 12 h 234"/>
              <a:gd name="T72" fmla="*/ 93 w 254"/>
              <a:gd name="T73" fmla="*/ 7 h 234"/>
              <a:gd name="T74" fmla="*/ 75 w 254"/>
              <a:gd name="T75" fmla="*/ 4 h 234"/>
              <a:gd name="T76" fmla="*/ 59 w 254"/>
              <a:gd name="T77" fmla="*/ 2 h 234"/>
              <a:gd name="T78" fmla="*/ 43 w 254"/>
              <a:gd name="T79" fmla="*/ 0 h 234"/>
              <a:gd name="T80" fmla="*/ 31 w 254"/>
              <a:gd name="T81" fmla="*/ 0 h 234"/>
              <a:gd name="T82" fmla="*/ 19 w 254"/>
              <a:gd name="T83" fmla="*/ 0 h 234"/>
              <a:gd name="T84" fmla="*/ 10 w 254"/>
              <a:gd name="T85" fmla="*/ 0 h 234"/>
              <a:gd name="T86" fmla="*/ 3 w 254"/>
              <a:gd name="T87" fmla="*/ 2 h 234"/>
              <a:gd name="T88" fmla="*/ 0 w 254"/>
              <a:gd name="T89" fmla="*/ 4 h 234"/>
              <a:gd name="T90" fmla="*/ 11 w 254"/>
              <a:gd name="T91" fmla="*/ 6 h 234"/>
              <a:gd name="T92" fmla="*/ 21 w 254"/>
              <a:gd name="T93" fmla="*/ 7 h 234"/>
              <a:gd name="T94" fmla="*/ 34 w 254"/>
              <a:gd name="T95" fmla="*/ 9 h 234"/>
              <a:gd name="T96" fmla="*/ 46 w 254"/>
              <a:gd name="T97" fmla="*/ 12 h 234"/>
              <a:gd name="T98" fmla="*/ 59 w 254"/>
              <a:gd name="T99" fmla="*/ 15 h 234"/>
              <a:gd name="T100" fmla="*/ 74 w 254"/>
              <a:gd name="T101" fmla="*/ 17 h 234"/>
              <a:gd name="T102" fmla="*/ 87 w 254"/>
              <a:gd name="T103" fmla="*/ 20 h 234"/>
              <a:gd name="T104" fmla="*/ 102 w 254"/>
              <a:gd name="T105" fmla="*/ 23 h 234"/>
              <a:gd name="T106" fmla="*/ 116 w 254"/>
              <a:gd name="T107" fmla="*/ 28 h 234"/>
              <a:gd name="T108" fmla="*/ 131 w 254"/>
              <a:gd name="T109" fmla="*/ 32 h 234"/>
              <a:gd name="T110" fmla="*/ 145 w 254"/>
              <a:gd name="T111" fmla="*/ 36 h 234"/>
              <a:gd name="T112" fmla="*/ 159 w 254"/>
              <a:gd name="T113" fmla="*/ 42 h 234"/>
              <a:gd name="T114" fmla="*/ 173 w 254"/>
              <a:gd name="T115" fmla="*/ 48 h 234"/>
              <a:gd name="T116" fmla="*/ 186 w 254"/>
              <a:gd name="T117" fmla="*/ 55 h 234"/>
              <a:gd name="T118" fmla="*/ 199 w 254"/>
              <a:gd name="T119" fmla="*/ 63 h 234"/>
              <a:gd name="T120" fmla="*/ 210 w 254"/>
              <a:gd name="T121" fmla="*/ 71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4" h="234">
                <a:moveTo>
                  <a:pt x="210" y="71"/>
                </a:moveTo>
                <a:lnTo>
                  <a:pt x="222" y="84"/>
                </a:lnTo>
                <a:lnTo>
                  <a:pt x="229" y="99"/>
                </a:lnTo>
                <a:lnTo>
                  <a:pt x="232" y="115"/>
                </a:lnTo>
                <a:lnTo>
                  <a:pt x="232" y="132"/>
                </a:lnTo>
                <a:lnTo>
                  <a:pt x="230" y="146"/>
                </a:lnTo>
                <a:lnTo>
                  <a:pt x="226" y="158"/>
                </a:lnTo>
                <a:lnTo>
                  <a:pt x="219" y="170"/>
                </a:lnTo>
                <a:lnTo>
                  <a:pt x="211" y="179"/>
                </a:lnTo>
                <a:lnTo>
                  <a:pt x="202" y="190"/>
                </a:lnTo>
                <a:lnTo>
                  <a:pt x="193" y="199"/>
                </a:lnTo>
                <a:lnTo>
                  <a:pt x="183" y="208"/>
                </a:lnTo>
                <a:lnTo>
                  <a:pt x="174" y="218"/>
                </a:lnTo>
                <a:lnTo>
                  <a:pt x="172" y="221"/>
                </a:lnTo>
                <a:lnTo>
                  <a:pt x="172" y="224"/>
                </a:lnTo>
                <a:lnTo>
                  <a:pt x="172" y="227"/>
                </a:lnTo>
                <a:lnTo>
                  <a:pt x="174" y="231"/>
                </a:lnTo>
                <a:lnTo>
                  <a:pt x="177" y="233"/>
                </a:lnTo>
                <a:lnTo>
                  <a:pt x="181" y="234"/>
                </a:lnTo>
                <a:lnTo>
                  <a:pt x="184" y="233"/>
                </a:lnTo>
                <a:lnTo>
                  <a:pt x="187" y="231"/>
                </a:lnTo>
                <a:lnTo>
                  <a:pt x="208" y="217"/>
                </a:lnTo>
                <a:lnTo>
                  <a:pt x="226" y="199"/>
                </a:lnTo>
                <a:lnTo>
                  <a:pt x="240" y="178"/>
                </a:lnTo>
                <a:lnTo>
                  <a:pt x="249" y="155"/>
                </a:lnTo>
                <a:lnTo>
                  <a:pt x="254" y="131"/>
                </a:lnTo>
                <a:lnTo>
                  <a:pt x="251" y="107"/>
                </a:lnTo>
                <a:lnTo>
                  <a:pt x="243" y="84"/>
                </a:lnTo>
                <a:lnTo>
                  <a:pt x="226" y="64"/>
                </a:lnTo>
                <a:lnTo>
                  <a:pt x="214" y="53"/>
                </a:lnTo>
                <a:lnTo>
                  <a:pt x="199" y="45"/>
                </a:lnTo>
                <a:lnTo>
                  <a:pt x="183" y="36"/>
                </a:lnTo>
                <a:lnTo>
                  <a:pt x="165" y="29"/>
                </a:lnTo>
                <a:lnTo>
                  <a:pt x="147" y="21"/>
                </a:lnTo>
                <a:lnTo>
                  <a:pt x="129" y="16"/>
                </a:lnTo>
                <a:lnTo>
                  <a:pt x="111" y="12"/>
                </a:lnTo>
                <a:lnTo>
                  <a:pt x="93" y="7"/>
                </a:lnTo>
                <a:lnTo>
                  <a:pt x="75" y="4"/>
                </a:lnTo>
                <a:lnTo>
                  <a:pt x="59" y="2"/>
                </a:lnTo>
                <a:lnTo>
                  <a:pt x="43" y="0"/>
                </a:lnTo>
                <a:lnTo>
                  <a:pt x="31" y="0"/>
                </a:lnTo>
                <a:lnTo>
                  <a:pt x="19" y="0"/>
                </a:lnTo>
                <a:lnTo>
                  <a:pt x="10" y="0"/>
                </a:lnTo>
                <a:lnTo>
                  <a:pt x="3" y="2"/>
                </a:lnTo>
                <a:lnTo>
                  <a:pt x="0" y="4"/>
                </a:lnTo>
                <a:lnTo>
                  <a:pt x="11" y="6"/>
                </a:lnTo>
                <a:lnTo>
                  <a:pt x="21" y="7"/>
                </a:lnTo>
                <a:lnTo>
                  <a:pt x="34" y="9"/>
                </a:lnTo>
                <a:lnTo>
                  <a:pt x="46" y="12"/>
                </a:lnTo>
                <a:lnTo>
                  <a:pt x="59" y="15"/>
                </a:lnTo>
                <a:lnTo>
                  <a:pt x="74" y="17"/>
                </a:lnTo>
                <a:lnTo>
                  <a:pt x="87" y="20"/>
                </a:lnTo>
                <a:lnTo>
                  <a:pt x="102" y="23"/>
                </a:lnTo>
                <a:lnTo>
                  <a:pt x="116" y="28"/>
                </a:lnTo>
                <a:lnTo>
                  <a:pt x="131" y="32"/>
                </a:lnTo>
                <a:lnTo>
                  <a:pt x="145" y="36"/>
                </a:lnTo>
                <a:lnTo>
                  <a:pt x="159" y="42"/>
                </a:lnTo>
                <a:lnTo>
                  <a:pt x="173" y="48"/>
                </a:lnTo>
                <a:lnTo>
                  <a:pt x="186" y="55"/>
                </a:lnTo>
                <a:lnTo>
                  <a:pt x="199" y="63"/>
                </a:lnTo>
                <a:lnTo>
                  <a:pt x="210" y="71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5" name="Freeform 555"/>
          <p:cNvSpPr>
            <a:spLocks/>
          </p:cNvSpPr>
          <p:nvPr/>
        </p:nvSpPr>
        <p:spPr bwMode="auto">
          <a:xfrm>
            <a:off x="6985001" y="3078164"/>
            <a:ext cx="22225" cy="52387"/>
          </a:xfrm>
          <a:custGeom>
            <a:avLst/>
            <a:gdLst>
              <a:gd name="T0" fmla="*/ 0 w 103"/>
              <a:gd name="T1" fmla="*/ 121 h 221"/>
              <a:gd name="T2" fmla="*/ 0 w 103"/>
              <a:gd name="T3" fmla="*/ 139 h 221"/>
              <a:gd name="T4" fmla="*/ 4 w 103"/>
              <a:gd name="T5" fmla="*/ 156 h 221"/>
              <a:gd name="T6" fmla="*/ 12 w 103"/>
              <a:gd name="T7" fmla="*/ 172 h 221"/>
              <a:gd name="T8" fmla="*/ 22 w 103"/>
              <a:gd name="T9" fmla="*/ 186 h 221"/>
              <a:gd name="T10" fmla="*/ 35 w 103"/>
              <a:gd name="T11" fmla="*/ 197 h 221"/>
              <a:gd name="T12" fmla="*/ 50 w 103"/>
              <a:gd name="T13" fmla="*/ 208 h 221"/>
              <a:gd name="T14" fmla="*/ 66 w 103"/>
              <a:gd name="T15" fmla="*/ 216 h 221"/>
              <a:gd name="T16" fmla="*/ 83 w 103"/>
              <a:gd name="T17" fmla="*/ 220 h 221"/>
              <a:gd name="T18" fmla="*/ 89 w 103"/>
              <a:gd name="T19" fmla="*/ 221 h 221"/>
              <a:gd name="T20" fmla="*/ 94 w 103"/>
              <a:gd name="T21" fmla="*/ 219 h 221"/>
              <a:gd name="T22" fmla="*/ 98 w 103"/>
              <a:gd name="T23" fmla="*/ 216 h 221"/>
              <a:gd name="T24" fmla="*/ 100 w 103"/>
              <a:gd name="T25" fmla="*/ 211 h 221"/>
              <a:gd name="T26" fmla="*/ 100 w 103"/>
              <a:gd name="T27" fmla="*/ 206 h 221"/>
              <a:gd name="T28" fmla="*/ 99 w 103"/>
              <a:gd name="T29" fmla="*/ 201 h 221"/>
              <a:gd name="T30" fmla="*/ 96 w 103"/>
              <a:gd name="T31" fmla="*/ 196 h 221"/>
              <a:gd name="T32" fmla="*/ 91 w 103"/>
              <a:gd name="T33" fmla="*/ 194 h 221"/>
              <a:gd name="T34" fmla="*/ 74 w 103"/>
              <a:gd name="T35" fmla="*/ 188 h 221"/>
              <a:gd name="T36" fmla="*/ 58 w 103"/>
              <a:gd name="T37" fmla="*/ 179 h 221"/>
              <a:gd name="T38" fmla="*/ 45 w 103"/>
              <a:gd name="T39" fmla="*/ 168 h 221"/>
              <a:gd name="T40" fmla="*/ 36 w 103"/>
              <a:gd name="T41" fmla="*/ 155 h 221"/>
              <a:gd name="T42" fmla="*/ 30 w 103"/>
              <a:gd name="T43" fmla="*/ 139 h 221"/>
              <a:gd name="T44" fmla="*/ 27 w 103"/>
              <a:gd name="T45" fmla="*/ 122 h 221"/>
              <a:gd name="T46" fmla="*/ 27 w 103"/>
              <a:gd name="T47" fmla="*/ 103 h 221"/>
              <a:gd name="T48" fmla="*/ 32 w 103"/>
              <a:gd name="T49" fmla="*/ 84 h 221"/>
              <a:gd name="T50" fmla="*/ 38 w 103"/>
              <a:gd name="T51" fmla="*/ 70 h 221"/>
              <a:gd name="T52" fmla="*/ 46 w 103"/>
              <a:gd name="T53" fmla="*/ 57 h 221"/>
              <a:gd name="T54" fmla="*/ 56 w 103"/>
              <a:gd name="T55" fmla="*/ 46 h 221"/>
              <a:gd name="T56" fmla="*/ 66 w 103"/>
              <a:gd name="T57" fmla="*/ 35 h 221"/>
              <a:gd name="T58" fmla="*/ 76 w 103"/>
              <a:gd name="T59" fmla="*/ 25 h 221"/>
              <a:gd name="T60" fmla="*/ 86 w 103"/>
              <a:gd name="T61" fmla="*/ 17 h 221"/>
              <a:gd name="T62" fmla="*/ 96 w 103"/>
              <a:gd name="T63" fmla="*/ 8 h 221"/>
              <a:gd name="T64" fmla="*/ 103 w 103"/>
              <a:gd name="T65" fmla="*/ 1 h 221"/>
              <a:gd name="T66" fmla="*/ 96 w 103"/>
              <a:gd name="T67" fmla="*/ 0 h 221"/>
              <a:gd name="T68" fmla="*/ 84 w 103"/>
              <a:gd name="T69" fmla="*/ 5 h 221"/>
              <a:gd name="T70" fmla="*/ 69 w 103"/>
              <a:gd name="T71" fmla="*/ 17 h 221"/>
              <a:gd name="T72" fmla="*/ 51 w 103"/>
              <a:gd name="T73" fmla="*/ 33 h 221"/>
              <a:gd name="T74" fmla="*/ 34 w 103"/>
              <a:gd name="T75" fmla="*/ 53 h 221"/>
              <a:gd name="T76" fmla="*/ 18 w 103"/>
              <a:gd name="T77" fmla="*/ 75 h 221"/>
              <a:gd name="T78" fmla="*/ 7 w 103"/>
              <a:gd name="T79" fmla="*/ 98 h 221"/>
              <a:gd name="T80" fmla="*/ 0 w 103"/>
              <a:gd name="T81" fmla="*/ 121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1">
                <a:moveTo>
                  <a:pt x="0" y="121"/>
                </a:moveTo>
                <a:lnTo>
                  <a:pt x="0" y="139"/>
                </a:lnTo>
                <a:lnTo>
                  <a:pt x="4" y="156"/>
                </a:lnTo>
                <a:lnTo>
                  <a:pt x="12" y="172"/>
                </a:lnTo>
                <a:lnTo>
                  <a:pt x="22" y="186"/>
                </a:lnTo>
                <a:lnTo>
                  <a:pt x="35" y="197"/>
                </a:lnTo>
                <a:lnTo>
                  <a:pt x="50" y="208"/>
                </a:lnTo>
                <a:lnTo>
                  <a:pt x="66" y="216"/>
                </a:lnTo>
                <a:lnTo>
                  <a:pt x="83" y="220"/>
                </a:lnTo>
                <a:lnTo>
                  <a:pt x="89" y="221"/>
                </a:lnTo>
                <a:lnTo>
                  <a:pt x="94" y="219"/>
                </a:lnTo>
                <a:lnTo>
                  <a:pt x="98" y="216"/>
                </a:lnTo>
                <a:lnTo>
                  <a:pt x="100" y="211"/>
                </a:lnTo>
                <a:lnTo>
                  <a:pt x="100" y="206"/>
                </a:lnTo>
                <a:lnTo>
                  <a:pt x="99" y="201"/>
                </a:lnTo>
                <a:lnTo>
                  <a:pt x="96" y="196"/>
                </a:lnTo>
                <a:lnTo>
                  <a:pt x="91" y="194"/>
                </a:lnTo>
                <a:lnTo>
                  <a:pt x="74" y="188"/>
                </a:lnTo>
                <a:lnTo>
                  <a:pt x="58" y="179"/>
                </a:lnTo>
                <a:lnTo>
                  <a:pt x="45" y="168"/>
                </a:lnTo>
                <a:lnTo>
                  <a:pt x="36" y="155"/>
                </a:lnTo>
                <a:lnTo>
                  <a:pt x="30" y="139"/>
                </a:lnTo>
                <a:lnTo>
                  <a:pt x="27" y="122"/>
                </a:lnTo>
                <a:lnTo>
                  <a:pt x="27" y="103"/>
                </a:lnTo>
                <a:lnTo>
                  <a:pt x="32" y="84"/>
                </a:lnTo>
                <a:lnTo>
                  <a:pt x="38" y="70"/>
                </a:lnTo>
                <a:lnTo>
                  <a:pt x="46" y="57"/>
                </a:lnTo>
                <a:lnTo>
                  <a:pt x="56" y="46"/>
                </a:lnTo>
                <a:lnTo>
                  <a:pt x="66" y="35"/>
                </a:lnTo>
                <a:lnTo>
                  <a:pt x="76" y="25"/>
                </a:lnTo>
                <a:lnTo>
                  <a:pt x="86" y="17"/>
                </a:lnTo>
                <a:lnTo>
                  <a:pt x="96" y="8"/>
                </a:lnTo>
                <a:lnTo>
                  <a:pt x="103" y="1"/>
                </a:lnTo>
                <a:lnTo>
                  <a:pt x="96" y="0"/>
                </a:lnTo>
                <a:lnTo>
                  <a:pt x="84" y="5"/>
                </a:lnTo>
                <a:lnTo>
                  <a:pt x="69" y="17"/>
                </a:lnTo>
                <a:lnTo>
                  <a:pt x="51" y="33"/>
                </a:lnTo>
                <a:lnTo>
                  <a:pt x="34" y="53"/>
                </a:lnTo>
                <a:lnTo>
                  <a:pt x="18" y="75"/>
                </a:lnTo>
                <a:lnTo>
                  <a:pt x="7" y="98"/>
                </a:lnTo>
                <a:lnTo>
                  <a:pt x="0" y="121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6" name="Freeform 556"/>
          <p:cNvSpPr>
            <a:spLocks/>
          </p:cNvSpPr>
          <p:nvPr/>
        </p:nvSpPr>
        <p:spPr bwMode="auto">
          <a:xfrm>
            <a:off x="7143751" y="3048000"/>
            <a:ext cx="49213" cy="69850"/>
          </a:xfrm>
          <a:custGeom>
            <a:avLst/>
            <a:gdLst>
              <a:gd name="T0" fmla="*/ 186 w 221"/>
              <a:gd name="T1" fmla="*/ 115 h 288"/>
              <a:gd name="T2" fmla="*/ 197 w 221"/>
              <a:gd name="T3" fmla="*/ 133 h 288"/>
              <a:gd name="T4" fmla="*/ 202 w 221"/>
              <a:gd name="T5" fmla="*/ 153 h 288"/>
              <a:gd name="T6" fmla="*/ 199 w 221"/>
              <a:gd name="T7" fmla="*/ 174 h 288"/>
              <a:gd name="T8" fmla="*/ 187 w 221"/>
              <a:gd name="T9" fmla="*/ 194 h 288"/>
              <a:gd name="T10" fmla="*/ 170 w 221"/>
              <a:gd name="T11" fmla="*/ 212 h 288"/>
              <a:gd name="T12" fmla="*/ 150 w 221"/>
              <a:gd name="T13" fmla="*/ 229 h 288"/>
              <a:gd name="T14" fmla="*/ 129 w 221"/>
              <a:gd name="T15" fmla="*/ 246 h 288"/>
              <a:gd name="T16" fmla="*/ 116 w 221"/>
              <a:gd name="T17" fmla="*/ 258 h 288"/>
              <a:gd name="T18" fmla="*/ 112 w 221"/>
              <a:gd name="T19" fmla="*/ 267 h 288"/>
              <a:gd name="T20" fmla="*/ 109 w 221"/>
              <a:gd name="T21" fmla="*/ 276 h 288"/>
              <a:gd name="T22" fmla="*/ 110 w 221"/>
              <a:gd name="T23" fmla="*/ 284 h 288"/>
              <a:gd name="T24" fmla="*/ 117 w 221"/>
              <a:gd name="T25" fmla="*/ 288 h 288"/>
              <a:gd name="T26" fmla="*/ 125 w 221"/>
              <a:gd name="T27" fmla="*/ 287 h 288"/>
              <a:gd name="T28" fmla="*/ 139 w 221"/>
              <a:gd name="T29" fmla="*/ 272 h 288"/>
              <a:gd name="T30" fmla="*/ 162 w 221"/>
              <a:gd name="T31" fmla="*/ 250 h 288"/>
              <a:gd name="T32" fmla="*/ 186 w 221"/>
              <a:gd name="T33" fmla="*/ 229 h 288"/>
              <a:gd name="T34" fmla="*/ 207 w 221"/>
              <a:gd name="T35" fmla="*/ 204 h 288"/>
              <a:gd name="T36" fmla="*/ 220 w 221"/>
              <a:gd name="T37" fmla="*/ 174 h 288"/>
              <a:gd name="T38" fmla="*/ 218 w 221"/>
              <a:gd name="T39" fmla="*/ 142 h 288"/>
              <a:gd name="T40" fmla="*/ 204 w 221"/>
              <a:gd name="T41" fmla="*/ 112 h 288"/>
              <a:gd name="T42" fmla="*/ 181 w 221"/>
              <a:gd name="T43" fmla="*/ 87 h 288"/>
              <a:gd name="T44" fmla="*/ 159 w 221"/>
              <a:gd name="T45" fmla="*/ 69 h 288"/>
              <a:gd name="T46" fmla="*/ 137 w 221"/>
              <a:gd name="T47" fmla="*/ 55 h 288"/>
              <a:gd name="T48" fmla="*/ 114 w 221"/>
              <a:gd name="T49" fmla="*/ 40 h 288"/>
              <a:gd name="T50" fmla="*/ 89 w 221"/>
              <a:gd name="T51" fmla="*/ 27 h 288"/>
              <a:gd name="T52" fmla="*/ 66 w 221"/>
              <a:gd name="T53" fmla="*/ 15 h 288"/>
              <a:gd name="T54" fmla="*/ 42 w 221"/>
              <a:gd name="T55" fmla="*/ 6 h 288"/>
              <a:gd name="T56" fmla="*/ 22 w 221"/>
              <a:gd name="T57" fmla="*/ 1 h 288"/>
              <a:gd name="T58" fmla="*/ 7 w 221"/>
              <a:gd name="T59" fmla="*/ 1 h 288"/>
              <a:gd name="T60" fmla="*/ 8 w 221"/>
              <a:gd name="T61" fmla="*/ 5 h 288"/>
              <a:gd name="T62" fmla="*/ 26 w 221"/>
              <a:gd name="T63" fmla="*/ 13 h 288"/>
              <a:gd name="T64" fmla="*/ 47 w 221"/>
              <a:gd name="T65" fmla="*/ 22 h 288"/>
              <a:gd name="T66" fmla="*/ 71 w 221"/>
              <a:gd name="T67" fmla="*/ 34 h 288"/>
              <a:gd name="T68" fmla="*/ 96 w 221"/>
              <a:gd name="T69" fmla="*/ 48 h 288"/>
              <a:gd name="T70" fmla="*/ 121 w 221"/>
              <a:gd name="T71" fmla="*/ 64 h 288"/>
              <a:gd name="T72" fmla="*/ 146 w 221"/>
              <a:gd name="T73" fmla="*/ 81 h 288"/>
              <a:gd name="T74" fmla="*/ 169 w 221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1" h="288">
                <a:moveTo>
                  <a:pt x="179" y="108"/>
                </a:moveTo>
                <a:lnTo>
                  <a:pt x="186" y="115"/>
                </a:lnTo>
                <a:lnTo>
                  <a:pt x="193" y="124"/>
                </a:lnTo>
                <a:lnTo>
                  <a:pt x="197" y="133"/>
                </a:lnTo>
                <a:lnTo>
                  <a:pt x="201" y="143"/>
                </a:lnTo>
                <a:lnTo>
                  <a:pt x="202" y="153"/>
                </a:lnTo>
                <a:lnTo>
                  <a:pt x="202" y="163"/>
                </a:lnTo>
                <a:lnTo>
                  <a:pt x="199" y="174"/>
                </a:lnTo>
                <a:lnTo>
                  <a:pt x="195" y="184"/>
                </a:lnTo>
                <a:lnTo>
                  <a:pt x="187" y="194"/>
                </a:lnTo>
                <a:lnTo>
                  <a:pt x="179" y="204"/>
                </a:lnTo>
                <a:lnTo>
                  <a:pt x="170" y="212"/>
                </a:lnTo>
                <a:lnTo>
                  <a:pt x="159" y="221"/>
                </a:lnTo>
                <a:lnTo>
                  <a:pt x="150" y="229"/>
                </a:lnTo>
                <a:lnTo>
                  <a:pt x="139" y="237"/>
                </a:lnTo>
                <a:lnTo>
                  <a:pt x="129" y="246"/>
                </a:lnTo>
                <a:lnTo>
                  <a:pt x="119" y="255"/>
                </a:lnTo>
                <a:lnTo>
                  <a:pt x="116" y="258"/>
                </a:lnTo>
                <a:lnTo>
                  <a:pt x="114" y="263"/>
                </a:lnTo>
                <a:lnTo>
                  <a:pt x="112" y="267"/>
                </a:lnTo>
                <a:lnTo>
                  <a:pt x="110" y="271"/>
                </a:lnTo>
                <a:lnTo>
                  <a:pt x="109" y="276"/>
                </a:lnTo>
                <a:lnTo>
                  <a:pt x="109" y="280"/>
                </a:lnTo>
                <a:lnTo>
                  <a:pt x="110" y="284"/>
                </a:lnTo>
                <a:lnTo>
                  <a:pt x="113" y="287"/>
                </a:lnTo>
                <a:lnTo>
                  <a:pt x="117" y="288"/>
                </a:lnTo>
                <a:lnTo>
                  <a:pt x="121" y="288"/>
                </a:lnTo>
                <a:lnTo>
                  <a:pt x="125" y="287"/>
                </a:lnTo>
                <a:lnTo>
                  <a:pt x="129" y="284"/>
                </a:lnTo>
                <a:lnTo>
                  <a:pt x="139" y="272"/>
                </a:lnTo>
                <a:lnTo>
                  <a:pt x="151" y="261"/>
                </a:lnTo>
                <a:lnTo>
                  <a:pt x="162" y="250"/>
                </a:lnTo>
                <a:lnTo>
                  <a:pt x="175" y="239"/>
                </a:lnTo>
                <a:lnTo>
                  <a:pt x="186" y="229"/>
                </a:lnTo>
                <a:lnTo>
                  <a:pt x="197" y="217"/>
                </a:lnTo>
                <a:lnTo>
                  <a:pt x="207" y="204"/>
                </a:lnTo>
                <a:lnTo>
                  <a:pt x="215" y="190"/>
                </a:lnTo>
                <a:lnTo>
                  <a:pt x="220" y="174"/>
                </a:lnTo>
                <a:lnTo>
                  <a:pt x="221" y="158"/>
                </a:lnTo>
                <a:lnTo>
                  <a:pt x="218" y="142"/>
                </a:lnTo>
                <a:lnTo>
                  <a:pt x="213" y="127"/>
                </a:lnTo>
                <a:lnTo>
                  <a:pt x="204" y="112"/>
                </a:lnTo>
                <a:lnTo>
                  <a:pt x="194" y="99"/>
                </a:lnTo>
                <a:lnTo>
                  <a:pt x="181" y="87"/>
                </a:lnTo>
                <a:lnTo>
                  <a:pt x="169" y="77"/>
                </a:lnTo>
                <a:lnTo>
                  <a:pt x="159" y="69"/>
                </a:lnTo>
                <a:lnTo>
                  <a:pt x="149" y="63"/>
                </a:lnTo>
                <a:lnTo>
                  <a:pt x="137" y="55"/>
                </a:lnTo>
                <a:lnTo>
                  <a:pt x="125" y="48"/>
                </a:lnTo>
                <a:lnTo>
                  <a:pt x="114" y="40"/>
                </a:lnTo>
                <a:lnTo>
                  <a:pt x="101" y="33"/>
                </a:lnTo>
                <a:lnTo>
                  <a:pt x="89" y="27"/>
                </a:lnTo>
                <a:lnTo>
                  <a:pt x="77" y="20"/>
                </a:lnTo>
                <a:lnTo>
                  <a:pt x="66" y="15"/>
                </a:lnTo>
                <a:lnTo>
                  <a:pt x="54" y="9"/>
                </a:lnTo>
                <a:lnTo>
                  <a:pt x="42" y="6"/>
                </a:lnTo>
                <a:lnTo>
                  <a:pt x="32" y="3"/>
                </a:lnTo>
                <a:lnTo>
                  <a:pt x="22" y="1"/>
                </a:lnTo>
                <a:lnTo>
                  <a:pt x="14" y="0"/>
                </a:lnTo>
                <a:lnTo>
                  <a:pt x="7" y="1"/>
                </a:lnTo>
                <a:lnTo>
                  <a:pt x="0" y="3"/>
                </a:lnTo>
                <a:lnTo>
                  <a:pt x="8" y="5"/>
                </a:lnTo>
                <a:lnTo>
                  <a:pt x="16" y="8"/>
                </a:lnTo>
                <a:lnTo>
                  <a:pt x="26" y="13"/>
                </a:lnTo>
                <a:lnTo>
                  <a:pt x="35" y="17"/>
                </a:lnTo>
                <a:lnTo>
                  <a:pt x="47" y="22"/>
                </a:lnTo>
                <a:lnTo>
                  <a:pt x="58" y="28"/>
                </a:lnTo>
                <a:lnTo>
                  <a:pt x="71" y="34"/>
                </a:lnTo>
                <a:lnTo>
                  <a:pt x="83" y="40"/>
                </a:lnTo>
                <a:lnTo>
                  <a:pt x="96" y="48"/>
                </a:lnTo>
                <a:lnTo>
                  <a:pt x="109" y="55"/>
                </a:lnTo>
                <a:lnTo>
                  <a:pt x="121" y="64"/>
                </a:lnTo>
                <a:lnTo>
                  <a:pt x="134" y="72"/>
                </a:lnTo>
                <a:lnTo>
                  <a:pt x="146" y="81"/>
                </a:lnTo>
                <a:lnTo>
                  <a:pt x="158" y="90"/>
                </a:lnTo>
                <a:lnTo>
                  <a:pt x="169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7" name="Freeform 557"/>
          <p:cNvSpPr>
            <a:spLocks/>
          </p:cNvSpPr>
          <p:nvPr/>
        </p:nvSpPr>
        <p:spPr bwMode="auto">
          <a:xfrm>
            <a:off x="7091364" y="3128963"/>
            <a:ext cx="15875" cy="42862"/>
          </a:xfrm>
          <a:custGeom>
            <a:avLst/>
            <a:gdLst>
              <a:gd name="T0" fmla="*/ 28 w 74"/>
              <a:gd name="T1" fmla="*/ 12 h 174"/>
              <a:gd name="T2" fmla="*/ 26 w 74"/>
              <a:gd name="T3" fmla="*/ 7 h 174"/>
              <a:gd name="T4" fmla="*/ 23 w 74"/>
              <a:gd name="T5" fmla="*/ 3 h 174"/>
              <a:gd name="T6" fmla="*/ 17 w 74"/>
              <a:gd name="T7" fmla="*/ 1 h 174"/>
              <a:gd name="T8" fmla="*/ 12 w 74"/>
              <a:gd name="T9" fmla="*/ 0 h 174"/>
              <a:gd name="T10" fmla="*/ 7 w 74"/>
              <a:gd name="T11" fmla="*/ 2 h 174"/>
              <a:gd name="T12" fmla="*/ 3 w 74"/>
              <a:gd name="T13" fmla="*/ 5 h 174"/>
              <a:gd name="T14" fmla="*/ 0 w 74"/>
              <a:gd name="T15" fmla="*/ 10 h 174"/>
              <a:gd name="T16" fmla="*/ 0 w 74"/>
              <a:gd name="T17" fmla="*/ 16 h 174"/>
              <a:gd name="T18" fmla="*/ 5 w 74"/>
              <a:gd name="T19" fmla="*/ 39 h 174"/>
              <a:gd name="T20" fmla="*/ 13 w 74"/>
              <a:gd name="T21" fmla="*/ 66 h 174"/>
              <a:gd name="T22" fmla="*/ 24 w 74"/>
              <a:gd name="T23" fmla="*/ 92 h 174"/>
              <a:gd name="T24" fmla="*/ 36 w 74"/>
              <a:gd name="T25" fmla="*/ 118 h 174"/>
              <a:gd name="T26" fmla="*/ 49 w 74"/>
              <a:gd name="T27" fmla="*/ 141 h 174"/>
              <a:gd name="T28" fmla="*/ 61 w 74"/>
              <a:gd name="T29" fmla="*/ 159 h 174"/>
              <a:gd name="T30" fmla="*/ 69 w 74"/>
              <a:gd name="T31" fmla="*/ 171 h 174"/>
              <a:gd name="T32" fmla="*/ 74 w 74"/>
              <a:gd name="T33" fmla="*/ 174 h 174"/>
              <a:gd name="T34" fmla="*/ 72 w 74"/>
              <a:gd name="T35" fmla="*/ 162 h 174"/>
              <a:gd name="T36" fmla="*/ 67 w 74"/>
              <a:gd name="T37" fmla="*/ 147 h 174"/>
              <a:gd name="T38" fmla="*/ 61 w 74"/>
              <a:gd name="T39" fmla="*/ 128 h 174"/>
              <a:gd name="T40" fmla="*/ 53 w 74"/>
              <a:gd name="T41" fmla="*/ 105 h 174"/>
              <a:gd name="T42" fmla="*/ 46 w 74"/>
              <a:gd name="T43" fmla="*/ 82 h 174"/>
              <a:gd name="T44" fmla="*/ 38 w 74"/>
              <a:gd name="T45" fmla="*/ 58 h 174"/>
              <a:gd name="T46" fmla="*/ 32 w 74"/>
              <a:gd name="T47" fmla="*/ 35 h 174"/>
              <a:gd name="T48" fmla="*/ 28 w 74"/>
              <a:gd name="T49" fmla="*/ 12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4" h="174">
                <a:moveTo>
                  <a:pt x="28" y="12"/>
                </a:moveTo>
                <a:lnTo>
                  <a:pt x="26" y="7"/>
                </a:lnTo>
                <a:lnTo>
                  <a:pt x="23" y="3"/>
                </a:lnTo>
                <a:lnTo>
                  <a:pt x="17" y="1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0"/>
                </a:lnTo>
                <a:lnTo>
                  <a:pt x="0" y="16"/>
                </a:lnTo>
                <a:lnTo>
                  <a:pt x="5" y="39"/>
                </a:lnTo>
                <a:lnTo>
                  <a:pt x="13" y="66"/>
                </a:lnTo>
                <a:lnTo>
                  <a:pt x="24" y="92"/>
                </a:lnTo>
                <a:lnTo>
                  <a:pt x="36" y="118"/>
                </a:lnTo>
                <a:lnTo>
                  <a:pt x="49" y="141"/>
                </a:lnTo>
                <a:lnTo>
                  <a:pt x="61" y="159"/>
                </a:lnTo>
                <a:lnTo>
                  <a:pt x="69" y="171"/>
                </a:lnTo>
                <a:lnTo>
                  <a:pt x="74" y="174"/>
                </a:lnTo>
                <a:lnTo>
                  <a:pt x="72" y="162"/>
                </a:lnTo>
                <a:lnTo>
                  <a:pt x="67" y="147"/>
                </a:lnTo>
                <a:lnTo>
                  <a:pt x="61" y="128"/>
                </a:lnTo>
                <a:lnTo>
                  <a:pt x="53" y="105"/>
                </a:lnTo>
                <a:lnTo>
                  <a:pt x="46" y="82"/>
                </a:lnTo>
                <a:lnTo>
                  <a:pt x="38" y="58"/>
                </a:lnTo>
                <a:lnTo>
                  <a:pt x="32" y="35"/>
                </a:lnTo>
                <a:lnTo>
                  <a:pt x="28" y="1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8" name="Freeform 558"/>
          <p:cNvSpPr>
            <a:spLocks/>
          </p:cNvSpPr>
          <p:nvPr/>
        </p:nvSpPr>
        <p:spPr bwMode="auto">
          <a:xfrm>
            <a:off x="7083426" y="3106739"/>
            <a:ext cx="9525" cy="20637"/>
          </a:xfrm>
          <a:custGeom>
            <a:avLst/>
            <a:gdLst>
              <a:gd name="T0" fmla="*/ 20 w 39"/>
              <a:gd name="T1" fmla="*/ 9 h 87"/>
              <a:gd name="T2" fmla="*/ 19 w 39"/>
              <a:gd name="T3" fmla="*/ 5 h 87"/>
              <a:gd name="T4" fmla="*/ 16 w 39"/>
              <a:gd name="T5" fmla="*/ 2 h 87"/>
              <a:gd name="T6" fmla="*/ 13 w 39"/>
              <a:gd name="T7" fmla="*/ 0 h 87"/>
              <a:gd name="T8" fmla="*/ 8 w 39"/>
              <a:gd name="T9" fmla="*/ 0 h 87"/>
              <a:gd name="T10" fmla="*/ 5 w 39"/>
              <a:gd name="T11" fmla="*/ 1 h 87"/>
              <a:gd name="T12" fmla="*/ 2 w 39"/>
              <a:gd name="T13" fmla="*/ 3 h 87"/>
              <a:gd name="T14" fmla="*/ 0 w 39"/>
              <a:gd name="T15" fmla="*/ 6 h 87"/>
              <a:gd name="T16" fmla="*/ 0 w 39"/>
              <a:gd name="T17" fmla="*/ 10 h 87"/>
              <a:gd name="T18" fmla="*/ 0 w 39"/>
              <a:gd name="T19" fmla="*/ 22 h 87"/>
              <a:gd name="T20" fmla="*/ 3 w 39"/>
              <a:gd name="T21" fmla="*/ 35 h 87"/>
              <a:gd name="T22" fmla="*/ 7 w 39"/>
              <a:gd name="T23" fmla="*/ 48 h 87"/>
              <a:gd name="T24" fmla="*/ 13 w 39"/>
              <a:gd name="T25" fmla="*/ 60 h 87"/>
              <a:gd name="T26" fmla="*/ 19 w 39"/>
              <a:gd name="T27" fmla="*/ 72 h 87"/>
              <a:gd name="T28" fmla="*/ 25 w 39"/>
              <a:gd name="T29" fmla="*/ 81 h 87"/>
              <a:gd name="T30" fmla="*/ 33 w 39"/>
              <a:gd name="T31" fmla="*/ 86 h 87"/>
              <a:gd name="T32" fmla="*/ 38 w 39"/>
              <a:gd name="T33" fmla="*/ 87 h 87"/>
              <a:gd name="T34" fmla="*/ 39 w 39"/>
              <a:gd name="T35" fmla="*/ 70 h 87"/>
              <a:gd name="T36" fmla="*/ 34 w 39"/>
              <a:gd name="T37" fmla="*/ 50 h 87"/>
              <a:gd name="T38" fmla="*/ 27 w 39"/>
              <a:gd name="T39" fmla="*/ 29 h 87"/>
              <a:gd name="T40" fmla="*/ 20 w 39"/>
              <a:gd name="T41" fmla="*/ 9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9" h="87">
                <a:moveTo>
                  <a:pt x="20" y="9"/>
                </a:moveTo>
                <a:lnTo>
                  <a:pt x="19" y="5"/>
                </a:lnTo>
                <a:lnTo>
                  <a:pt x="16" y="2"/>
                </a:lnTo>
                <a:lnTo>
                  <a:pt x="13" y="0"/>
                </a:lnTo>
                <a:lnTo>
                  <a:pt x="8" y="0"/>
                </a:lnTo>
                <a:lnTo>
                  <a:pt x="5" y="1"/>
                </a:lnTo>
                <a:lnTo>
                  <a:pt x="2" y="3"/>
                </a:lnTo>
                <a:lnTo>
                  <a:pt x="0" y="6"/>
                </a:lnTo>
                <a:lnTo>
                  <a:pt x="0" y="10"/>
                </a:lnTo>
                <a:lnTo>
                  <a:pt x="0" y="22"/>
                </a:lnTo>
                <a:lnTo>
                  <a:pt x="3" y="35"/>
                </a:lnTo>
                <a:lnTo>
                  <a:pt x="7" y="48"/>
                </a:lnTo>
                <a:lnTo>
                  <a:pt x="13" y="60"/>
                </a:lnTo>
                <a:lnTo>
                  <a:pt x="19" y="72"/>
                </a:lnTo>
                <a:lnTo>
                  <a:pt x="25" y="81"/>
                </a:lnTo>
                <a:lnTo>
                  <a:pt x="33" y="86"/>
                </a:lnTo>
                <a:lnTo>
                  <a:pt x="38" y="87"/>
                </a:lnTo>
                <a:lnTo>
                  <a:pt x="39" y="70"/>
                </a:lnTo>
                <a:lnTo>
                  <a:pt x="34" y="50"/>
                </a:lnTo>
                <a:lnTo>
                  <a:pt x="27" y="29"/>
                </a:lnTo>
                <a:lnTo>
                  <a:pt x="20" y="9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9" name="Freeform 559"/>
          <p:cNvSpPr>
            <a:spLocks/>
          </p:cNvSpPr>
          <p:nvPr/>
        </p:nvSpPr>
        <p:spPr bwMode="auto">
          <a:xfrm>
            <a:off x="7077075" y="3092451"/>
            <a:ext cx="6350" cy="11113"/>
          </a:xfrm>
          <a:custGeom>
            <a:avLst/>
            <a:gdLst>
              <a:gd name="T0" fmla="*/ 18 w 34"/>
              <a:gd name="T1" fmla="*/ 7 h 51"/>
              <a:gd name="T2" fmla="*/ 18 w 34"/>
              <a:gd name="T3" fmla="*/ 8 h 51"/>
              <a:gd name="T4" fmla="*/ 18 w 34"/>
              <a:gd name="T5" fmla="*/ 8 h 51"/>
              <a:gd name="T6" fmla="*/ 18 w 34"/>
              <a:gd name="T7" fmla="*/ 8 h 51"/>
              <a:gd name="T8" fmla="*/ 18 w 34"/>
              <a:gd name="T9" fmla="*/ 8 h 51"/>
              <a:gd name="T10" fmla="*/ 17 w 34"/>
              <a:gd name="T11" fmla="*/ 5 h 51"/>
              <a:gd name="T12" fmla="*/ 14 w 34"/>
              <a:gd name="T13" fmla="*/ 1 h 51"/>
              <a:gd name="T14" fmla="*/ 11 w 34"/>
              <a:gd name="T15" fmla="*/ 0 h 51"/>
              <a:gd name="T16" fmla="*/ 7 w 34"/>
              <a:gd name="T17" fmla="*/ 0 h 51"/>
              <a:gd name="T18" fmla="*/ 4 w 34"/>
              <a:gd name="T19" fmla="*/ 1 h 51"/>
              <a:gd name="T20" fmla="*/ 1 w 34"/>
              <a:gd name="T21" fmla="*/ 5 h 51"/>
              <a:gd name="T22" fmla="*/ 0 w 34"/>
              <a:gd name="T23" fmla="*/ 8 h 51"/>
              <a:gd name="T24" fmla="*/ 0 w 34"/>
              <a:gd name="T25" fmla="*/ 11 h 51"/>
              <a:gd name="T26" fmla="*/ 1 w 34"/>
              <a:gd name="T27" fmla="*/ 16 h 51"/>
              <a:gd name="T28" fmla="*/ 4 w 34"/>
              <a:gd name="T29" fmla="*/ 23 h 51"/>
              <a:gd name="T30" fmla="*/ 8 w 34"/>
              <a:gd name="T31" fmla="*/ 30 h 51"/>
              <a:gd name="T32" fmla="*/ 13 w 34"/>
              <a:gd name="T33" fmla="*/ 37 h 51"/>
              <a:gd name="T34" fmla="*/ 18 w 34"/>
              <a:gd name="T35" fmla="*/ 43 h 51"/>
              <a:gd name="T36" fmla="*/ 25 w 34"/>
              <a:gd name="T37" fmla="*/ 47 h 51"/>
              <a:gd name="T38" fmla="*/ 30 w 34"/>
              <a:gd name="T39" fmla="*/ 51 h 51"/>
              <a:gd name="T40" fmla="*/ 34 w 34"/>
              <a:gd name="T41" fmla="*/ 51 h 51"/>
              <a:gd name="T42" fmla="*/ 33 w 34"/>
              <a:gd name="T43" fmla="*/ 40 h 51"/>
              <a:gd name="T44" fmla="*/ 29 w 34"/>
              <a:gd name="T45" fmla="*/ 27 h 51"/>
              <a:gd name="T46" fmla="*/ 23 w 34"/>
              <a:gd name="T47" fmla="*/ 15 h 51"/>
              <a:gd name="T48" fmla="*/ 18 w 34"/>
              <a:gd name="T49" fmla="*/ 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4" h="51">
                <a:moveTo>
                  <a:pt x="18" y="7"/>
                </a:moveTo>
                <a:lnTo>
                  <a:pt x="18" y="8"/>
                </a:lnTo>
                <a:lnTo>
                  <a:pt x="18" y="8"/>
                </a:lnTo>
                <a:lnTo>
                  <a:pt x="18" y="8"/>
                </a:lnTo>
                <a:lnTo>
                  <a:pt x="18" y="8"/>
                </a:lnTo>
                <a:lnTo>
                  <a:pt x="17" y="5"/>
                </a:lnTo>
                <a:lnTo>
                  <a:pt x="14" y="1"/>
                </a:lnTo>
                <a:lnTo>
                  <a:pt x="11" y="0"/>
                </a:lnTo>
                <a:lnTo>
                  <a:pt x="7" y="0"/>
                </a:lnTo>
                <a:lnTo>
                  <a:pt x="4" y="1"/>
                </a:lnTo>
                <a:lnTo>
                  <a:pt x="1" y="5"/>
                </a:lnTo>
                <a:lnTo>
                  <a:pt x="0" y="8"/>
                </a:lnTo>
                <a:lnTo>
                  <a:pt x="0" y="11"/>
                </a:lnTo>
                <a:lnTo>
                  <a:pt x="1" y="16"/>
                </a:lnTo>
                <a:lnTo>
                  <a:pt x="4" y="23"/>
                </a:lnTo>
                <a:lnTo>
                  <a:pt x="8" y="30"/>
                </a:lnTo>
                <a:lnTo>
                  <a:pt x="13" y="37"/>
                </a:lnTo>
                <a:lnTo>
                  <a:pt x="18" y="43"/>
                </a:lnTo>
                <a:lnTo>
                  <a:pt x="25" y="47"/>
                </a:lnTo>
                <a:lnTo>
                  <a:pt x="30" y="51"/>
                </a:lnTo>
                <a:lnTo>
                  <a:pt x="34" y="51"/>
                </a:lnTo>
                <a:lnTo>
                  <a:pt x="33" y="40"/>
                </a:lnTo>
                <a:lnTo>
                  <a:pt x="29" y="27"/>
                </a:lnTo>
                <a:lnTo>
                  <a:pt x="23" y="15"/>
                </a:lnTo>
                <a:lnTo>
                  <a:pt x="18" y="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0" name="Freeform 560"/>
          <p:cNvSpPr>
            <a:spLocks/>
          </p:cNvSpPr>
          <p:nvPr/>
        </p:nvSpPr>
        <p:spPr bwMode="auto">
          <a:xfrm>
            <a:off x="7069138" y="3081339"/>
            <a:ext cx="11112" cy="7937"/>
          </a:xfrm>
          <a:custGeom>
            <a:avLst/>
            <a:gdLst>
              <a:gd name="T0" fmla="*/ 37 w 46"/>
              <a:gd name="T1" fmla="*/ 24 h 33"/>
              <a:gd name="T2" fmla="*/ 41 w 46"/>
              <a:gd name="T3" fmla="*/ 22 h 33"/>
              <a:gd name="T4" fmla="*/ 45 w 46"/>
              <a:gd name="T5" fmla="*/ 19 h 33"/>
              <a:gd name="T6" fmla="*/ 46 w 46"/>
              <a:gd name="T7" fmla="*/ 15 h 33"/>
              <a:gd name="T8" fmla="*/ 46 w 46"/>
              <a:gd name="T9" fmla="*/ 10 h 33"/>
              <a:gd name="T10" fmla="*/ 44 w 46"/>
              <a:gd name="T11" fmla="*/ 5 h 33"/>
              <a:gd name="T12" fmla="*/ 41 w 46"/>
              <a:gd name="T13" fmla="*/ 2 h 33"/>
              <a:gd name="T14" fmla="*/ 37 w 46"/>
              <a:gd name="T15" fmla="*/ 0 h 33"/>
              <a:gd name="T16" fmla="*/ 32 w 46"/>
              <a:gd name="T17" fmla="*/ 0 h 33"/>
              <a:gd name="T18" fmla="*/ 29 w 46"/>
              <a:gd name="T19" fmla="*/ 0 h 33"/>
              <a:gd name="T20" fmla="*/ 25 w 46"/>
              <a:gd name="T21" fmla="*/ 1 h 33"/>
              <a:gd name="T22" fmla="*/ 19 w 46"/>
              <a:gd name="T23" fmla="*/ 3 h 33"/>
              <a:gd name="T24" fmla="*/ 12 w 46"/>
              <a:gd name="T25" fmla="*/ 7 h 33"/>
              <a:gd name="T26" fmla="*/ 5 w 46"/>
              <a:gd name="T27" fmla="*/ 14 h 33"/>
              <a:gd name="T28" fmla="*/ 2 w 46"/>
              <a:gd name="T29" fmla="*/ 20 h 33"/>
              <a:gd name="T30" fmla="*/ 0 w 46"/>
              <a:gd name="T31" fmla="*/ 26 h 33"/>
              <a:gd name="T32" fmla="*/ 0 w 46"/>
              <a:gd name="T33" fmla="*/ 29 h 33"/>
              <a:gd name="T34" fmla="*/ 3 w 46"/>
              <a:gd name="T35" fmla="*/ 31 h 33"/>
              <a:gd name="T36" fmla="*/ 7 w 46"/>
              <a:gd name="T37" fmla="*/ 33 h 33"/>
              <a:gd name="T38" fmla="*/ 12 w 46"/>
              <a:gd name="T39" fmla="*/ 33 h 33"/>
              <a:gd name="T40" fmla="*/ 16 w 46"/>
              <a:gd name="T41" fmla="*/ 33 h 33"/>
              <a:gd name="T42" fmla="*/ 21 w 46"/>
              <a:gd name="T43" fmla="*/ 31 h 33"/>
              <a:gd name="T44" fmla="*/ 26 w 46"/>
              <a:gd name="T45" fmla="*/ 30 h 33"/>
              <a:gd name="T46" fmla="*/ 32 w 46"/>
              <a:gd name="T47" fmla="*/ 28 h 33"/>
              <a:gd name="T48" fmla="*/ 37 w 46"/>
              <a:gd name="T49" fmla="*/ 24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6" h="33">
                <a:moveTo>
                  <a:pt x="37" y="24"/>
                </a:moveTo>
                <a:lnTo>
                  <a:pt x="41" y="22"/>
                </a:lnTo>
                <a:lnTo>
                  <a:pt x="45" y="19"/>
                </a:lnTo>
                <a:lnTo>
                  <a:pt x="46" y="15"/>
                </a:lnTo>
                <a:lnTo>
                  <a:pt x="46" y="10"/>
                </a:lnTo>
                <a:lnTo>
                  <a:pt x="44" y="5"/>
                </a:lnTo>
                <a:lnTo>
                  <a:pt x="41" y="2"/>
                </a:lnTo>
                <a:lnTo>
                  <a:pt x="37" y="0"/>
                </a:lnTo>
                <a:lnTo>
                  <a:pt x="32" y="0"/>
                </a:lnTo>
                <a:lnTo>
                  <a:pt x="29" y="0"/>
                </a:lnTo>
                <a:lnTo>
                  <a:pt x="25" y="1"/>
                </a:lnTo>
                <a:lnTo>
                  <a:pt x="19" y="3"/>
                </a:lnTo>
                <a:lnTo>
                  <a:pt x="12" y="7"/>
                </a:lnTo>
                <a:lnTo>
                  <a:pt x="5" y="14"/>
                </a:lnTo>
                <a:lnTo>
                  <a:pt x="2" y="20"/>
                </a:lnTo>
                <a:lnTo>
                  <a:pt x="0" y="26"/>
                </a:lnTo>
                <a:lnTo>
                  <a:pt x="0" y="29"/>
                </a:lnTo>
                <a:lnTo>
                  <a:pt x="3" y="31"/>
                </a:lnTo>
                <a:lnTo>
                  <a:pt x="7" y="33"/>
                </a:lnTo>
                <a:lnTo>
                  <a:pt x="12" y="33"/>
                </a:lnTo>
                <a:lnTo>
                  <a:pt x="16" y="33"/>
                </a:lnTo>
                <a:lnTo>
                  <a:pt x="21" y="31"/>
                </a:lnTo>
                <a:lnTo>
                  <a:pt x="26" y="30"/>
                </a:lnTo>
                <a:lnTo>
                  <a:pt x="32" y="28"/>
                </a:lnTo>
                <a:lnTo>
                  <a:pt x="37" y="24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1" name="Freeform 561"/>
          <p:cNvSpPr>
            <a:spLocks/>
          </p:cNvSpPr>
          <p:nvPr/>
        </p:nvSpPr>
        <p:spPr bwMode="auto">
          <a:xfrm>
            <a:off x="7021514" y="3068639"/>
            <a:ext cx="41275" cy="52387"/>
          </a:xfrm>
          <a:custGeom>
            <a:avLst/>
            <a:gdLst>
              <a:gd name="T0" fmla="*/ 65 w 177"/>
              <a:gd name="T1" fmla="*/ 33 h 219"/>
              <a:gd name="T2" fmla="*/ 52 w 177"/>
              <a:gd name="T3" fmla="*/ 43 h 219"/>
              <a:gd name="T4" fmla="*/ 41 w 177"/>
              <a:gd name="T5" fmla="*/ 54 h 219"/>
              <a:gd name="T6" fmla="*/ 29 w 177"/>
              <a:gd name="T7" fmla="*/ 66 h 219"/>
              <a:gd name="T8" fmla="*/ 20 w 177"/>
              <a:gd name="T9" fmla="*/ 79 h 219"/>
              <a:gd name="T10" fmla="*/ 12 w 177"/>
              <a:gd name="T11" fmla="*/ 93 h 219"/>
              <a:gd name="T12" fmla="*/ 6 w 177"/>
              <a:gd name="T13" fmla="*/ 107 h 219"/>
              <a:gd name="T14" fmla="*/ 2 w 177"/>
              <a:gd name="T15" fmla="*/ 121 h 219"/>
              <a:gd name="T16" fmla="*/ 0 w 177"/>
              <a:gd name="T17" fmla="*/ 136 h 219"/>
              <a:gd name="T18" fmla="*/ 2 w 177"/>
              <a:gd name="T19" fmla="*/ 158 h 219"/>
              <a:gd name="T20" fmla="*/ 10 w 177"/>
              <a:gd name="T21" fmla="*/ 177 h 219"/>
              <a:gd name="T22" fmla="*/ 23 w 177"/>
              <a:gd name="T23" fmla="*/ 193 h 219"/>
              <a:gd name="T24" fmla="*/ 38 w 177"/>
              <a:gd name="T25" fmla="*/ 204 h 219"/>
              <a:gd name="T26" fmla="*/ 57 w 177"/>
              <a:gd name="T27" fmla="*/ 213 h 219"/>
              <a:gd name="T28" fmla="*/ 78 w 177"/>
              <a:gd name="T29" fmla="*/ 218 h 219"/>
              <a:gd name="T30" fmla="*/ 98 w 177"/>
              <a:gd name="T31" fmla="*/ 219 h 219"/>
              <a:gd name="T32" fmla="*/ 118 w 177"/>
              <a:gd name="T33" fmla="*/ 216 h 219"/>
              <a:gd name="T34" fmla="*/ 123 w 177"/>
              <a:gd name="T35" fmla="*/ 216 h 219"/>
              <a:gd name="T36" fmla="*/ 127 w 177"/>
              <a:gd name="T37" fmla="*/ 214 h 219"/>
              <a:gd name="T38" fmla="*/ 130 w 177"/>
              <a:gd name="T39" fmla="*/ 210 h 219"/>
              <a:gd name="T40" fmla="*/ 131 w 177"/>
              <a:gd name="T41" fmla="*/ 205 h 219"/>
              <a:gd name="T42" fmla="*/ 130 w 177"/>
              <a:gd name="T43" fmla="*/ 203 h 219"/>
              <a:gd name="T44" fmla="*/ 127 w 177"/>
              <a:gd name="T45" fmla="*/ 203 h 219"/>
              <a:gd name="T46" fmla="*/ 123 w 177"/>
              <a:gd name="T47" fmla="*/ 202 h 219"/>
              <a:gd name="T48" fmla="*/ 117 w 177"/>
              <a:gd name="T49" fmla="*/ 202 h 219"/>
              <a:gd name="T50" fmla="*/ 111 w 177"/>
              <a:gd name="T51" fmla="*/ 202 h 219"/>
              <a:gd name="T52" fmla="*/ 106 w 177"/>
              <a:gd name="T53" fmla="*/ 202 h 219"/>
              <a:gd name="T54" fmla="*/ 100 w 177"/>
              <a:gd name="T55" fmla="*/ 202 h 219"/>
              <a:gd name="T56" fmla="*/ 97 w 177"/>
              <a:gd name="T57" fmla="*/ 202 h 219"/>
              <a:gd name="T58" fmla="*/ 87 w 177"/>
              <a:gd name="T59" fmla="*/ 201 h 219"/>
              <a:gd name="T60" fmla="*/ 77 w 177"/>
              <a:gd name="T61" fmla="*/ 200 h 219"/>
              <a:gd name="T62" fmla="*/ 67 w 177"/>
              <a:gd name="T63" fmla="*/ 199 h 219"/>
              <a:gd name="T64" fmla="*/ 56 w 177"/>
              <a:gd name="T65" fmla="*/ 196 h 219"/>
              <a:gd name="T66" fmla="*/ 46 w 177"/>
              <a:gd name="T67" fmla="*/ 193 h 219"/>
              <a:gd name="T68" fmla="*/ 35 w 177"/>
              <a:gd name="T69" fmla="*/ 185 h 219"/>
              <a:gd name="T70" fmla="*/ 26 w 177"/>
              <a:gd name="T71" fmla="*/ 175 h 219"/>
              <a:gd name="T72" fmla="*/ 15 w 177"/>
              <a:gd name="T73" fmla="*/ 162 h 219"/>
              <a:gd name="T74" fmla="*/ 13 w 177"/>
              <a:gd name="T75" fmla="*/ 146 h 219"/>
              <a:gd name="T76" fmla="*/ 14 w 177"/>
              <a:gd name="T77" fmla="*/ 131 h 219"/>
              <a:gd name="T78" fmla="*/ 19 w 177"/>
              <a:gd name="T79" fmla="*/ 116 h 219"/>
              <a:gd name="T80" fmla="*/ 25 w 177"/>
              <a:gd name="T81" fmla="*/ 102 h 219"/>
              <a:gd name="T82" fmla="*/ 34 w 177"/>
              <a:gd name="T83" fmla="*/ 89 h 219"/>
              <a:gd name="T84" fmla="*/ 45 w 177"/>
              <a:gd name="T85" fmla="*/ 76 h 219"/>
              <a:gd name="T86" fmla="*/ 56 w 177"/>
              <a:gd name="T87" fmla="*/ 65 h 219"/>
              <a:gd name="T88" fmla="*/ 70 w 177"/>
              <a:gd name="T89" fmla="*/ 55 h 219"/>
              <a:gd name="T90" fmla="*/ 84 w 177"/>
              <a:gd name="T91" fmla="*/ 45 h 219"/>
              <a:gd name="T92" fmla="*/ 98 w 177"/>
              <a:gd name="T93" fmla="*/ 37 h 219"/>
              <a:gd name="T94" fmla="*/ 113 w 177"/>
              <a:gd name="T95" fmla="*/ 29 h 219"/>
              <a:gd name="T96" fmla="*/ 127 w 177"/>
              <a:gd name="T97" fmla="*/ 23 h 219"/>
              <a:gd name="T98" fmla="*/ 141 w 177"/>
              <a:gd name="T99" fmla="*/ 17 h 219"/>
              <a:gd name="T100" fmla="*/ 154 w 177"/>
              <a:gd name="T101" fmla="*/ 12 h 219"/>
              <a:gd name="T102" fmla="*/ 167 w 177"/>
              <a:gd name="T103" fmla="*/ 9 h 219"/>
              <a:gd name="T104" fmla="*/ 177 w 177"/>
              <a:gd name="T105" fmla="*/ 7 h 219"/>
              <a:gd name="T106" fmla="*/ 170 w 177"/>
              <a:gd name="T107" fmla="*/ 2 h 219"/>
              <a:gd name="T108" fmla="*/ 158 w 177"/>
              <a:gd name="T109" fmla="*/ 0 h 219"/>
              <a:gd name="T110" fmla="*/ 145 w 177"/>
              <a:gd name="T111" fmla="*/ 2 h 219"/>
              <a:gd name="T112" fmla="*/ 129 w 177"/>
              <a:gd name="T113" fmla="*/ 6 h 219"/>
              <a:gd name="T114" fmla="*/ 111 w 177"/>
              <a:gd name="T115" fmla="*/ 11 h 219"/>
              <a:gd name="T116" fmla="*/ 94 w 177"/>
              <a:gd name="T117" fmla="*/ 17 h 219"/>
              <a:gd name="T118" fmla="*/ 78 w 177"/>
              <a:gd name="T119" fmla="*/ 26 h 219"/>
              <a:gd name="T120" fmla="*/ 65 w 177"/>
              <a:gd name="T121" fmla="*/ 33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2" name="Freeform 562"/>
          <p:cNvSpPr>
            <a:spLocks/>
          </p:cNvSpPr>
          <p:nvPr/>
        </p:nvSpPr>
        <p:spPr bwMode="auto">
          <a:xfrm>
            <a:off x="7089775" y="3067051"/>
            <a:ext cx="25400" cy="41275"/>
          </a:xfrm>
          <a:custGeom>
            <a:avLst/>
            <a:gdLst>
              <a:gd name="T0" fmla="*/ 97 w 115"/>
              <a:gd name="T1" fmla="*/ 57 h 170"/>
              <a:gd name="T2" fmla="*/ 100 w 115"/>
              <a:gd name="T3" fmla="*/ 75 h 170"/>
              <a:gd name="T4" fmla="*/ 98 w 115"/>
              <a:gd name="T5" fmla="*/ 90 h 170"/>
              <a:gd name="T6" fmla="*/ 91 w 115"/>
              <a:gd name="T7" fmla="*/ 103 h 170"/>
              <a:gd name="T8" fmla="*/ 80 w 115"/>
              <a:gd name="T9" fmla="*/ 114 h 170"/>
              <a:gd name="T10" fmla="*/ 68 w 115"/>
              <a:gd name="T11" fmla="*/ 125 h 170"/>
              <a:gd name="T12" fmla="*/ 54 w 115"/>
              <a:gd name="T13" fmla="*/ 135 h 170"/>
              <a:gd name="T14" fmla="*/ 39 w 115"/>
              <a:gd name="T15" fmla="*/ 145 h 170"/>
              <a:gd name="T16" fmla="*/ 27 w 115"/>
              <a:gd name="T17" fmla="*/ 155 h 170"/>
              <a:gd name="T18" fmla="*/ 25 w 115"/>
              <a:gd name="T19" fmla="*/ 158 h 170"/>
              <a:gd name="T20" fmla="*/ 23 w 115"/>
              <a:gd name="T21" fmla="*/ 160 h 170"/>
              <a:gd name="T22" fmla="*/ 23 w 115"/>
              <a:gd name="T23" fmla="*/ 164 h 170"/>
              <a:gd name="T24" fmla="*/ 26 w 115"/>
              <a:gd name="T25" fmla="*/ 167 h 170"/>
              <a:gd name="T26" fmla="*/ 28 w 115"/>
              <a:gd name="T27" fmla="*/ 169 h 170"/>
              <a:gd name="T28" fmla="*/ 31 w 115"/>
              <a:gd name="T29" fmla="*/ 170 h 170"/>
              <a:gd name="T30" fmla="*/ 34 w 115"/>
              <a:gd name="T31" fmla="*/ 170 h 170"/>
              <a:gd name="T32" fmla="*/ 37 w 115"/>
              <a:gd name="T33" fmla="*/ 169 h 170"/>
              <a:gd name="T34" fmla="*/ 53 w 115"/>
              <a:gd name="T35" fmla="*/ 159 h 170"/>
              <a:gd name="T36" fmla="*/ 69 w 115"/>
              <a:gd name="T37" fmla="*/ 149 h 170"/>
              <a:gd name="T38" fmla="*/ 83 w 115"/>
              <a:gd name="T39" fmla="*/ 137 h 170"/>
              <a:gd name="T40" fmla="*/ 97 w 115"/>
              <a:gd name="T41" fmla="*/ 123 h 170"/>
              <a:gd name="T42" fmla="*/ 106 w 115"/>
              <a:gd name="T43" fmla="*/ 108 h 170"/>
              <a:gd name="T44" fmla="*/ 113 w 115"/>
              <a:gd name="T45" fmla="*/ 91 h 170"/>
              <a:gd name="T46" fmla="*/ 115 w 115"/>
              <a:gd name="T47" fmla="*/ 73 h 170"/>
              <a:gd name="T48" fmla="*/ 111 w 115"/>
              <a:gd name="T49" fmla="*/ 53 h 170"/>
              <a:gd name="T50" fmla="*/ 101 w 115"/>
              <a:gd name="T51" fmla="*/ 39 h 170"/>
              <a:gd name="T52" fmla="*/ 89 w 115"/>
              <a:gd name="T53" fmla="*/ 26 h 170"/>
              <a:gd name="T54" fmla="*/ 72 w 115"/>
              <a:gd name="T55" fmla="*/ 15 h 170"/>
              <a:gd name="T56" fmla="*/ 55 w 115"/>
              <a:gd name="T57" fmla="*/ 8 h 170"/>
              <a:gd name="T58" fmla="*/ 37 w 115"/>
              <a:gd name="T59" fmla="*/ 2 h 170"/>
              <a:gd name="T60" fmla="*/ 21 w 115"/>
              <a:gd name="T61" fmla="*/ 0 h 170"/>
              <a:gd name="T62" fmla="*/ 9 w 115"/>
              <a:gd name="T63" fmla="*/ 1 h 170"/>
              <a:gd name="T64" fmla="*/ 0 w 115"/>
              <a:gd name="T65" fmla="*/ 5 h 170"/>
              <a:gd name="T66" fmla="*/ 15 w 115"/>
              <a:gd name="T67" fmla="*/ 10 h 170"/>
              <a:gd name="T68" fmla="*/ 30 w 115"/>
              <a:gd name="T69" fmla="*/ 13 h 170"/>
              <a:gd name="T70" fmla="*/ 43 w 115"/>
              <a:gd name="T71" fmla="*/ 16 h 170"/>
              <a:gd name="T72" fmla="*/ 57 w 115"/>
              <a:gd name="T73" fmla="*/ 20 h 170"/>
              <a:gd name="T74" fmla="*/ 70 w 115"/>
              <a:gd name="T75" fmla="*/ 26 h 170"/>
              <a:gd name="T76" fmla="*/ 81 w 115"/>
              <a:gd name="T77" fmla="*/ 33 h 170"/>
              <a:gd name="T78" fmla="*/ 91 w 115"/>
              <a:gd name="T79" fmla="*/ 43 h 170"/>
              <a:gd name="T80" fmla="*/ 97 w 115"/>
              <a:gd name="T81" fmla="*/ 57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3" name="Freeform 563"/>
          <p:cNvSpPr>
            <a:spLocks/>
          </p:cNvSpPr>
          <p:nvPr/>
        </p:nvSpPr>
        <p:spPr bwMode="auto">
          <a:xfrm>
            <a:off x="6997700" y="3059114"/>
            <a:ext cx="63500" cy="84137"/>
          </a:xfrm>
          <a:custGeom>
            <a:avLst/>
            <a:gdLst>
              <a:gd name="T0" fmla="*/ 90 w 289"/>
              <a:gd name="T1" fmla="*/ 65 h 352"/>
              <a:gd name="T2" fmla="*/ 48 w 289"/>
              <a:gd name="T3" fmla="*/ 106 h 352"/>
              <a:gd name="T4" fmla="*/ 16 w 289"/>
              <a:gd name="T5" fmla="*/ 156 h 352"/>
              <a:gd name="T6" fmla="*/ 0 w 289"/>
              <a:gd name="T7" fmla="*/ 211 h 352"/>
              <a:gd name="T8" fmla="*/ 3 w 289"/>
              <a:gd name="T9" fmla="*/ 249 h 352"/>
              <a:gd name="T10" fmla="*/ 10 w 289"/>
              <a:gd name="T11" fmla="*/ 264 h 352"/>
              <a:gd name="T12" fmla="*/ 19 w 289"/>
              <a:gd name="T13" fmla="*/ 277 h 352"/>
              <a:gd name="T14" fmla="*/ 31 w 289"/>
              <a:gd name="T15" fmla="*/ 289 h 352"/>
              <a:gd name="T16" fmla="*/ 51 w 289"/>
              <a:gd name="T17" fmla="*/ 302 h 352"/>
              <a:gd name="T18" fmla="*/ 78 w 289"/>
              <a:gd name="T19" fmla="*/ 316 h 352"/>
              <a:gd name="T20" fmla="*/ 107 w 289"/>
              <a:gd name="T21" fmla="*/ 327 h 352"/>
              <a:gd name="T22" fmla="*/ 137 w 289"/>
              <a:gd name="T23" fmla="*/ 335 h 352"/>
              <a:gd name="T24" fmla="*/ 167 w 289"/>
              <a:gd name="T25" fmla="*/ 342 h 352"/>
              <a:gd name="T26" fmla="*/ 198 w 289"/>
              <a:gd name="T27" fmla="*/ 346 h 352"/>
              <a:gd name="T28" fmla="*/ 229 w 289"/>
              <a:gd name="T29" fmla="*/ 349 h 352"/>
              <a:gd name="T30" fmla="*/ 260 w 289"/>
              <a:gd name="T31" fmla="*/ 351 h 352"/>
              <a:gd name="T32" fmla="*/ 280 w 289"/>
              <a:gd name="T33" fmla="*/ 352 h 352"/>
              <a:gd name="T34" fmla="*/ 287 w 289"/>
              <a:gd name="T35" fmla="*/ 346 h 352"/>
              <a:gd name="T36" fmla="*/ 289 w 289"/>
              <a:gd name="T37" fmla="*/ 335 h 352"/>
              <a:gd name="T38" fmla="*/ 283 w 289"/>
              <a:gd name="T39" fmla="*/ 328 h 352"/>
              <a:gd name="T40" fmla="*/ 264 w 289"/>
              <a:gd name="T41" fmla="*/ 327 h 352"/>
              <a:gd name="T42" fmla="*/ 235 w 289"/>
              <a:gd name="T43" fmla="*/ 326 h 352"/>
              <a:gd name="T44" fmla="*/ 207 w 289"/>
              <a:gd name="T45" fmla="*/ 323 h 352"/>
              <a:gd name="T46" fmla="*/ 179 w 289"/>
              <a:gd name="T47" fmla="*/ 319 h 352"/>
              <a:gd name="T48" fmla="*/ 150 w 289"/>
              <a:gd name="T49" fmla="*/ 314 h 352"/>
              <a:gd name="T50" fmla="*/ 122 w 289"/>
              <a:gd name="T51" fmla="*/ 306 h 352"/>
              <a:gd name="T52" fmla="*/ 95 w 289"/>
              <a:gd name="T53" fmla="*/ 298 h 352"/>
              <a:gd name="T54" fmla="*/ 68 w 289"/>
              <a:gd name="T55" fmla="*/ 285 h 352"/>
              <a:gd name="T56" fmla="*/ 45 w 289"/>
              <a:gd name="T57" fmla="*/ 271 h 352"/>
              <a:gd name="T58" fmla="*/ 32 w 289"/>
              <a:gd name="T59" fmla="*/ 250 h 352"/>
              <a:gd name="T60" fmla="*/ 27 w 289"/>
              <a:gd name="T61" fmla="*/ 222 h 352"/>
              <a:gd name="T62" fmla="*/ 34 w 289"/>
              <a:gd name="T63" fmla="*/ 183 h 352"/>
              <a:gd name="T64" fmla="*/ 45 w 289"/>
              <a:gd name="T65" fmla="*/ 153 h 352"/>
              <a:gd name="T66" fmla="*/ 61 w 289"/>
              <a:gd name="T67" fmla="*/ 127 h 352"/>
              <a:gd name="T68" fmla="*/ 80 w 289"/>
              <a:gd name="T69" fmla="*/ 103 h 352"/>
              <a:gd name="T70" fmla="*/ 102 w 289"/>
              <a:gd name="T71" fmla="*/ 82 h 352"/>
              <a:gd name="T72" fmla="*/ 129 w 289"/>
              <a:gd name="T73" fmla="*/ 59 h 352"/>
              <a:gd name="T74" fmla="*/ 162 w 289"/>
              <a:gd name="T75" fmla="*/ 38 h 352"/>
              <a:gd name="T76" fmla="*/ 197 w 289"/>
              <a:gd name="T77" fmla="*/ 20 h 352"/>
              <a:gd name="T78" fmla="*/ 227 w 289"/>
              <a:gd name="T79" fmla="*/ 6 h 352"/>
              <a:gd name="T80" fmla="*/ 228 w 289"/>
              <a:gd name="T81" fmla="*/ 0 h 352"/>
              <a:gd name="T82" fmla="*/ 198 w 289"/>
              <a:gd name="T83" fmla="*/ 5 h 352"/>
              <a:gd name="T84" fmla="*/ 162 w 289"/>
              <a:gd name="T85" fmla="*/ 18 h 352"/>
              <a:gd name="T86" fmla="*/ 127 w 289"/>
              <a:gd name="T87" fmla="*/ 36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4" name="Freeform 564"/>
          <p:cNvSpPr>
            <a:spLocks/>
          </p:cNvSpPr>
          <p:nvPr/>
        </p:nvSpPr>
        <p:spPr bwMode="auto">
          <a:xfrm>
            <a:off x="7086600" y="3054350"/>
            <a:ext cx="57150" cy="58738"/>
          </a:xfrm>
          <a:custGeom>
            <a:avLst/>
            <a:gdLst>
              <a:gd name="T0" fmla="*/ 210 w 252"/>
              <a:gd name="T1" fmla="*/ 72 h 235"/>
              <a:gd name="T2" fmla="*/ 222 w 252"/>
              <a:gd name="T3" fmla="*/ 85 h 235"/>
              <a:gd name="T4" fmla="*/ 228 w 252"/>
              <a:gd name="T5" fmla="*/ 100 h 235"/>
              <a:gd name="T6" fmla="*/ 232 w 252"/>
              <a:gd name="T7" fmla="*/ 116 h 235"/>
              <a:gd name="T8" fmla="*/ 232 w 252"/>
              <a:gd name="T9" fmla="*/ 133 h 235"/>
              <a:gd name="T10" fmla="*/ 230 w 252"/>
              <a:gd name="T11" fmla="*/ 147 h 235"/>
              <a:gd name="T12" fmla="*/ 226 w 252"/>
              <a:gd name="T13" fmla="*/ 159 h 235"/>
              <a:gd name="T14" fmla="*/ 218 w 252"/>
              <a:gd name="T15" fmla="*/ 171 h 235"/>
              <a:gd name="T16" fmla="*/ 211 w 252"/>
              <a:gd name="T17" fmla="*/ 180 h 235"/>
              <a:gd name="T18" fmla="*/ 202 w 252"/>
              <a:gd name="T19" fmla="*/ 191 h 235"/>
              <a:gd name="T20" fmla="*/ 192 w 252"/>
              <a:gd name="T21" fmla="*/ 200 h 235"/>
              <a:gd name="T22" fmla="*/ 183 w 252"/>
              <a:gd name="T23" fmla="*/ 209 h 235"/>
              <a:gd name="T24" fmla="*/ 173 w 252"/>
              <a:gd name="T25" fmla="*/ 219 h 235"/>
              <a:gd name="T26" fmla="*/ 171 w 252"/>
              <a:gd name="T27" fmla="*/ 222 h 235"/>
              <a:gd name="T28" fmla="*/ 170 w 252"/>
              <a:gd name="T29" fmla="*/ 225 h 235"/>
              <a:gd name="T30" fmla="*/ 171 w 252"/>
              <a:gd name="T31" fmla="*/ 229 h 235"/>
              <a:gd name="T32" fmla="*/ 173 w 252"/>
              <a:gd name="T33" fmla="*/ 232 h 235"/>
              <a:gd name="T34" fmla="*/ 176 w 252"/>
              <a:gd name="T35" fmla="*/ 234 h 235"/>
              <a:gd name="T36" fmla="*/ 180 w 252"/>
              <a:gd name="T37" fmla="*/ 235 h 235"/>
              <a:gd name="T38" fmla="*/ 184 w 252"/>
              <a:gd name="T39" fmla="*/ 234 h 235"/>
              <a:gd name="T40" fmla="*/ 187 w 252"/>
              <a:gd name="T41" fmla="*/ 232 h 235"/>
              <a:gd name="T42" fmla="*/ 208 w 252"/>
              <a:gd name="T43" fmla="*/ 218 h 235"/>
              <a:gd name="T44" fmla="*/ 225 w 252"/>
              <a:gd name="T45" fmla="*/ 200 h 235"/>
              <a:gd name="T46" fmla="*/ 239 w 252"/>
              <a:gd name="T47" fmla="*/ 178 h 235"/>
              <a:gd name="T48" fmla="*/ 249 w 252"/>
              <a:gd name="T49" fmla="*/ 156 h 235"/>
              <a:gd name="T50" fmla="*/ 252 w 252"/>
              <a:gd name="T51" fmla="*/ 131 h 235"/>
              <a:gd name="T52" fmla="*/ 250 w 252"/>
              <a:gd name="T53" fmla="*/ 108 h 235"/>
              <a:gd name="T54" fmla="*/ 242 w 252"/>
              <a:gd name="T55" fmla="*/ 85 h 235"/>
              <a:gd name="T56" fmla="*/ 225 w 252"/>
              <a:gd name="T57" fmla="*/ 65 h 235"/>
              <a:gd name="T58" fmla="*/ 212 w 252"/>
              <a:gd name="T59" fmla="*/ 54 h 235"/>
              <a:gd name="T60" fmla="*/ 197 w 252"/>
              <a:gd name="T61" fmla="*/ 45 h 235"/>
              <a:gd name="T62" fmla="*/ 181 w 252"/>
              <a:gd name="T63" fmla="*/ 36 h 235"/>
              <a:gd name="T64" fmla="*/ 164 w 252"/>
              <a:gd name="T65" fmla="*/ 29 h 235"/>
              <a:gd name="T66" fmla="*/ 146 w 252"/>
              <a:gd name="T67" fmla="*/ 22 h 235"/>
              <a:gd name="T68" fmla="*/ 127 w 252"/>
              <a:gd name="T69" fmla="*/ 17 h 235"/>
              <a:gd name="T70" fmla="*/ 109 w 252"/>
              <a:gd name="T71" fmla="*/ 12 h 235"/>
              <a:gd name="T72" fmla="*/ 90 w 252"/>
              <a:gd name="T73" fmla="*/ 7 h 235"/>
              <a:gd name="T74" fmla="*/ 73 w 252"/>
              <a:gd name="T75" fmla="*/ 4 h 235"/>
              <a:gd name="T76" fmla="*/ 57 w 252"/>
              <a:gd name="T77" fmla="*/ 2 h 235"/>
              <a:gd name="T78" fmla="*/ 42 w 252"/>
              <a:gd name="T79" fmla="*/ 0 h 235"/>
              <a:gd name="T80" fmla="*/ 28 w 252"/>
              <a:gd name="T81" fmla="*/ 0 h 235"/>
              <a:gd name="T82" fmla="*/ 17 w 252"/>
              <a:gd name="T83" fmla="*/ 0 h 235"/>
              <a:gd name="T84" fmla="*/ 8 w 252"/>
              <a:gd name="T85" fmla="*/ 1 h 235"/>
              <a:gd name="T86" fmla="*/ 3 w 252"/>
              <a:gd name="T87" fmla="*/ 3 h 235"/>
              <a:gd name="T88" fmla="*/ 0 w 252"/>
              <a:gd name="T89" fmla="*/ 5 h 235"/>
              <a:gd name="T90" fmla="*/ 10 w 252"/>
              <a:gd name="T91" fmla="*/ 7 h 235"/>
              <a:gd name="T92" fmla="*/ 22 w 252"/>
              <a:gd name="T93" fmla="*/ 8 h 235"/>
              <a:gd name="T94" fmla="*/ 33 w 252"/>
              <a:gd name="T95" fmla="*/ 11 h 235"/>
              <a:gd name="T96" fmla="*/ 46 w 252"/>
              <a:gd name="T97" fmla="*/ 13 h 235"/>
              <a:gd name="T98" fmla="*/ 60 w 252"/>
              <a:gd name="T99" fmla="*/ 15 h 235"/>
              <a:gd name="T100" fmla="*/ 73 w 252"/>
              <a:gd name="T101" fmla="*/ 17 h 235"/>
              <a:gd name="T102" fmla="*/ 87 w 252"/>
              <a:gd name="T103" fmla="*/ 20 h 235"/>
              <a:gd name="T104" fmla="*/ 102 w 252"/>
              <a:gd name="T105" fmla="*/ 23 h 235"/>
              <a:gd name="T106" fmla="*/ 115 w 252"/>
              <a:gd name="T107" fmla="*/ 28 h 235"/>
              <a:gd name="T108" fmla="*/ 130 w 252"/>
              <a:gd name="T109" fmla="*/ 32 h 235"/>
              <a:gd name="T110" fmla="*/ 145 w 252"/>
              <a:gd name="T111" fmla="*/ 37 h 235"/>
              <a:gd name="T112" fmla="*/ 159 w 252"/>
              <a:gd name="T113" fmla="*/ 43 h 235"/>
              <a:gd name="T114" fmla="*/ 172 w 252"/>
              <a:gd name="T115" fmla="*/ 49 h 235"/>
              <a:gd name="T116" fmla="*/ 186 w 252"/>
              <a:gd name="T117" fmla="*/ 55 h 235"/>
              <a:gd name="T118" fmla="*/ 198 w 252"/>
              <a:gd name="T119" fmla="*/ 64 h 235"/>
              <a:gd name="T120" fmla="*/ 210 w 252"/>
              <a:gd name="T121" fmla="*/ 7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5" name="Freeform 565"/>
          <p:cNvSpPr>
            <a:spLocks/>
          </p:cNvSpPr>
          <p:nvPr/>
        </p:nvSpPr>
        <p:spPr bwMode="auto">
          <a:xfrm>
            <a:off x="6975476" y="3086101"/>
            <a:ext cx="23813" cy="53975"/>
          </a:xfrm>
          <a:custGeom>
            <a:avLst/>
            <a:gdLst>
              <a:gd name="T0" fmla="*/ 0 w 103"/>
              <a:gd name="T1" fmla="*/ 120 h 220"/>
              <a:gd name="T2" fmla="*/ 0 w 103"/>
              <a:gd name="T3" fmla="*/ 138 h 220"/>
              <a:gd name="T4" fmla="*/ 4 w 103"/>
              <a:gd name="T5" fmla="*/ 155 h 220"/>
              <a:gd name="T6" fmla="*/ 12 w 103"/>
              <a:gd name="T7" fmla="*/ 171 h 220"/>
              <a:gd name="T8" fmla="*/ 22 w 103"/>
              <a:gd name="T9" fmla="*/ 185 h 220"/>
              <a:gd name="T10" fmla="*/ 35 w 103"/>
              <a:gd name="T11" fmla="*/ 197 h 220"/>
              <a:gd name="T12" fmla="*/ 50 w 103"/>
              <a:gd name="T13" fmla="*/ 207 h 220"/>
              <a:gd name="T14" fmla="*/ 66 w 103"/>
              <a:gd name="T15" fmla="*/ 215 h 220"/>
              <a:gd name="T16" fmla="*/ 83 w 103"/>
              <a:gd name="T17" fmla="*/ 219 h 220"/>
              <a:gd name="T18" fmla="*/ 89 w 103"/>
              <a:gd name="T19" fmla="*/ 220 h 220"/>
              <a:gd name="T20" fmla="*/ 94 w 103"/>
              <a:gd name="T21" fmla="*/ 218 h 220"/>
              <a:gd name="T22" fmla="*/ 98 w 103"/>
              <a:gd name="T23" fmla="*/ 215 h 220"/>
              <a:gd name="T24" fmla="*/ 100 w 103"/>
              <a:gd name="T25" fmla="*/ 211 h 220"/>
              <a:gd name="T26" fmla="*/ 100 w 103"/>
              <a:gd name="T27" fmla="*/ 205 h 220"/>
              <a:gd name="T28" fmla="*/ 99 w 103"/>
              <a:gd name="T29" fmla="*/ 200 h 220"/>
              <a:gd name="T30" fmla="*/ 96 w 103"/>
              <a:gd name="T31" fmla="*/ 196 h 220"/>
              <a:gd name="T32" fmla="*/ 91 w 103"/>
              <a:gd name="T33" fmla="*/ 193 h 220"/>
              <a:gd name="T34" fmla="*/ 74 w 103"/>
              <a:gd name="T35" fmla="*/ 187 h 220"/>
              <a:gd name="T36" fmla="*/ 58 w 103"/>
              <a:gd name="T37" fmla="*/ 178 h 220"/>
              <a:gd name="T38" fmla="*/ 45 w 103"/>
              <a:gd name="T39" fmla="*/ 167 h 220"/>
              <a:gd name="T40" fmla="*/ 36 w 103"/>
              <a:gd name="T41" fmla="*/ 154 h 220"/>
              <a:gd name="T42" fmla="*/ 30 w 103"/>
              <a:gd name="T43" fmla="*/ 138 h 220"/>
              <a:gd name="T44" fmla="*/ 27 w 103"/>
              <a:gd name="T45" fmla="*/ 121 h 220"/>
              <a:gd name="T46" fmla="*/ 27 w 103"/>
              <a:gd name="T47" fmla="*/ 103 h 220"/>
              <a:gd name="T48" fmla="*/ 32 w 103"/>
              <a:gd name="T49" fmla="*/ 83 h 220"/>
              <a:gd name="T50" fmla="*/ 39 w 103"/>
              <a:gd name="T51" fmla="*/ 69 h 220"/>
              <a:gd name="T52" fmla="*/ 51 w 103"/>
              <a:gd name="T53" fmla="*/ 56 h 220"/>
              <a:gd name="T54" fmla="*/ 63 w 103"/>
              <a:gd name="T55" fmla="*/ 43 h 220"/>
              <a:gd name="T56" fmla="*/ 77 w 103"/>
              <a:gd name="T57" fmla="*/ 31 h 220"/>
              <a:gd name="T58" fmla="*/ 89 w 103"/>
              <a:gd name="T59" fmla="*/ 21 h 220"/>
              <a:gd name="T60" fmla="*/ 98 w 103"/>
              <a:gd name="T61" fmla="*/ 12 h 220"/>
              <a:gd name="T62" fmla="*/ 103 w 103"/>
              <a:gd name="T63" fmla="*/ 5 h 220"/>
              <a:gd name="T64" fmla="*/ 103 w 103"/>
              <a:gd name="T65" fmla="*/ 0 h 220"/>
              <a:gd name="T66" fmla="*/ 92 w 103"/>
              <a:gd name="T67" fmla="*/ 4 h 220"/>
              <a:gd name="T68" fmla="*/ 77 w 103"/>
              <a:gd name="T69" fmla="*/ 12 h 220"/>
              <a:gd name="T70" fmla="*/ 61 w 103"/>
              <a:gd name="T71" fmla="*/ 25 h 220"/>
              <a:gd name="T72" fmla="*/ 44 w 103"/>
              <a:gd name="T73" fmla="*/ 40 h 220"/>
              <a:gd name="T74" fmla="*/ 29 w 103"/>
              <a:gd name="T75" fmla="*/ 57 h 220"/>
              <a:gd name="T76" fmla="*/ 16 w 103"/>
              <a:gd name="T77" fmla="*/ 77 h 220"/>
              <a:gd name="T78" fmla="*/ 6 w 103"/>
              <a:gd name="T79" fmla="*/ 98 h 220"/>
              <a:gd name="T80" fmla="*/ 0 w 103"/>
              <a:gd name="T81" fmla="*/ 1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6" name="Freeform 566"/>
          <p:cNvSpPr>
            <a:spLocks/>
          </p:cNvSpPr>
          <p:nvPr/>
        </p:nvSpPr>
        <p:spPr bwMode="auto">
          <a:xfrm>
            <a:off x="7132638" y="3051175"/>
            <a:ext cx="50800" cy="69850"/>
          </a:xfrm>
          <a:custGeom>
            <a:avLst/>
            <a:gdLst>
              <a:gd name="T0" fmla="*/ 186 w 220"/>
              <a:gd name="T1" fmla="*/ 115 h 288"/>
              <a:gd name="T2" fmla="*/ 196 w 220"/>
              <a:gd name="T3" fmla="*/ 133 h 288"/>
              <a:gd name="T4" fmla="*/ 202 w 220"/>
              <a:gd name="T5" fmla="*/ 153 h 288"/>
              <a:gd name="T6" fmla="*/ 199 w 220"/>
              <a:gd name="T7" fmla="*/ 174 h 288"/>
              <a:gd name="T8" fmla="*/ 186 w 220"/>
              <a:gd name="T9" fmla="*/ 194 h 288"/>
              <a:gd name="T10" fmla="*/ 168 w 220"/>
              <a:gd name="T11" fmla="*/ 213 h 288"/>
              <a:gd name="T12" fmla="*/ 148 w 220"/>
              <a:gd name="T13" fmla="*/ 229 h 288"/>
              <a:gd name="T14" fmla="*/ 127 w 220"/>
              <a:gd name="T15" fmla="*/ 246 h 288"/>
              <a:gd name="T16" fmla="*/ 115 w 220"/>
              <a:gd name="T17" fmla="*/ 258 h 288"/>
              <a:gd name="T18" fmla="*/ 110 w 220"/>
              <a:gd name="T19" fmla="*/ 267 h 288"/>
              <a:gd name="T20" fmla="*/ 107 w 220"/>
              <a:gd name="T21" fmla="*/ 276 h 288"/>
              <a:gd name="T22" fmla="*/ 109 w 220"/>
              <a:gd name="T23" fmla="*/ 284 h 288"/>
              <a:gd name="T24" fmla="*/ 117 w 220"/>
              <a:gd name="T25" fmla="*/ 288 h 288"/>
              <a:gd name="T26" fmla="*/ 124 w 220"/>
              <a:gd name="T27" fmla="*/ 287 h 288"/>
              <a:gd name="T28" fmla="*/ 138 w 220"/>
              <a:gd name="T29" fmla="*/ 271 h 288"/>
              <a:gd name="T30" fmla="*/ 161 w 220"/>
              <a:gd name="T31" fmla="*/ 250 h 288"/>
              <a:gd name="T32" fmla="*/ 185 w 220"/>
              <a:gd name="T33" fmla="*/ 229 h 288"/>
              <a:gd name="T34" fmla="*/ 206 w 220"/>
              <a:gd name="T35" fmla="*/ 204 h 288"/>
              <a:gd name="T36" fmla="*/ 219 w 220"/>
              <a:gd name="T37" fmla="*/ 173 h 288"/>
              <a:gd name="T38" fmla="*/ 218 w 220"/>
              <a:gd name="T39" fmla="*/ 141 h 288"/>
              <a:gd name="T40" fmla="*/ 204 w 220"/>
              <a:gd name="T41" fmla="*/ 111 h 288"/>
              <a:gd name="T42" fmla="*/ 182 w 220"/>
              <a:gd name="T43" fmla="*/ 86 h 288"/>
              <a:gd name="T44" fmla="*/ 158 w 220"/>
              <a:gd name="T45" fmla="*/ 70 h 288"/>
              <a:gd name="T46" fmla="*/ 134 w 220"/>
              <a:gd name="T47" fmla="*/ 56 h 288"/>
              <a:gd name="T48" fmla="*/ 109 w 220"/>
              <a:gd name="T49" fmla="*/ 43 h 288"/>
              <a:gd name="T50" fmla="*/ 83 w 220"/>
              <a:gd name="T51" fmla="*/ 29 h 288"/>
              <a:gd name="T52" fmla="*/ 59 w 220"/>
              <a:gd name="T53" fmla="*/ 17 h 288"/>
              <a:gd name="T54" fmla="*/ 36 w 220"/>
              <a:gd name="T55" fmla="*/ 7 h 288"/>
              <a:gd name="T56" fmla="*/ 18 w 220"/>
              <a:gd name="T57" fmla="*/ 1 h 288"/>
              <a:gd name="T58" fmla="*/ 4 w 220"/>
              <a:gd name="T59" fmla="*/ 0 h 288"/>
              <a:gd name="T60" fmla="*/ 9 w 220"/>
              <a:gd name="T61" fmla="*/ 7 h 288"/>
              <a:gd name="T62" fmla="*/ 31 w 220"/>
              <a:gd name="T63" fmla="*/ 18 h 288"/>
              <a:gd name="T64" fmla="*/ 54 w 220"/>
              <a:gd name="T65" fmla="*/ 29 h 288"/>
              <a:gd name="T66" fmla="*/ 77 w 220"/>
              <a:gd name="T67" fmla="*/ 40 h 288"/>
              <a:gd name="T68" fmla="*/ 101 w 220"/>
              <a:gd name="T69" fmla="*/ 53 h 288"/>
              <a:gd name="T70" fmla="*/ 124 w 220"/>
              <a:gd name="T71" fmla="*/ 66 h 288"/>
              <a:gd name="T72" fmla="*/ 147 w 220"/>
              <a:gd name="T73" fmla="*/ 82 h 288"/>
              <a:gd name="T74" fmla="*/ 168 w 220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7" name="Freeform 567"/>
          <p:cNvSpPr>
            <a:spLocks/>
          </p:cNvSpPr>
          <p:nvPr/>
        </p:nvSpPr>
        <p:spPr bwMode="auto">
          <a:xfrm>
            <a:off x="7085013" y="3157538"/>
            <a:ext cx="190500" cy="120650"/>
          </a:xfrm>
          <a:custGeom>
            <a:avLst/>
            <a:gdLst>
              <a:gd name="T0" fmla="*/ 141 w 1070"/>
              <a:gd name="T1" fmla="*/ 0 h 844"/>
              <a:gd name="T2" fmla="*/ 1070 w 1070"/>
              <a:gd name="T3" fmla="*/ 194 h 844"/>
              <a:gd name="T4" fmla="*/ 919 w 1070"/>
              <a:gd name="T5" fmla="*/ 844 h 844"/>
              <a:gd name="T6" fmla="*/ 0 w 1070"/>
              <a:gd name="T7" fmla="*/ 624 h 844"/>
              <a:gd name="T8" fmla="*/ 141 w 1070"/>
              <a:gd name="T9" fmla="*/ 0 h 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0" h="844">
                <a:moveTo>
                  <a:pt x="141" y="0"/>
                </a:moveTo>
                <a:lnTo>
                  <a:pt x="1070" y="194"/>
                </a:lnTo>
                <a:lnTo>
                  <a:pt x="919" y="844"/>
                </a:lnTo>
                <a:lnTo>
                  <a:pt x="0" y="624"/>
                </a:lnTo>
                <a:lnTo>
                  <a:pt x="14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8" name="Freeform 568"/>
          <p:cNvSpPr>
            <a:spLocks/>
          </p:cNvSpPr>
          <p:nvPr/>
        </p:nvSpPr>
        <p:spPr bwMode="auto">
          <a:xfrm>
            <a:off x="7100888" y="3160714"/>
            <a:ext cx="146050" cy="47625"/>
          </a:xfrm>
          <a:custGeom>
            <a:avLst/>
            <a:gdLst>
              <a:gd name="T0" fmla="*/ 97 w 819"/>
              <a:gd name="T1" fmla="*/ 0 h 333"/>
              <a:gd name="T2" fmla="*/ 819 w 819"/>
              <a:gd name="T3" fmla="*/ 139 h 333"/>
              <a:gd name="T4" fmla="*/ 172 w 819"/>
              <a:gd name="T5" fmla="*/ 98 h 333"/>
              <a:gd name="T6" fmla="*/ 0 w 819"/>
              <a:gd name="T7" fmla="*/ 333 h 333"/>
              <a:gd name="T8" fmla="*/ 97 w 819"/>
              <a:gd name="T9" fmla="*/ 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9" h="333">
                <a:moveTo>
                  <a:pt x="97" y="0"/>
                </a:moveTo>
                <a:lnTo>
                  <a:pt x="819" y="139"/>
                </a:lnTo>
                <a:lnTo>
                  <a:pt x="172" y="98"/>
                </a:lnTo>
                <a:lnTo>
                  <a:pt x="0" y="333"/>
                </a:lnTo>
                <a:lnTo>
                  <a:pt x="97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9" name="Freeform 569"/>
          <p:cNvSpPr>
            <a:spLocks/>
          </p:cNvSpPr>
          <p:nvPr/>
        </p:nvSpPr>
        <p:spPr bwMode="auto">
          <a:xfrm>
            <a:off x="7065964" y="3302000"/>
            <a:ext cx="192087" cy="44450"/>
          </a:xfrm>
          <a:custGeom>
            <a:avLst/>
            <a:gdLst>
              <a:gd name="T0" fmla="*/ 34 w 1083"/>
              <a:gd name="T1" fmla="*/ 0 h 306"/>
              <a:gd name="T2" fmla="*/ 1083 w 1083"/>
              <a:gd name="T3" fmla="*/ 261 h 306"/>
              <a:gd name="T4" fmla="*/ 1055 w 1083"/>
              <a:gd name="T5" fmla="*/ 306 h 306"/>
              <a:gd name="T6" fmla="*/ 0 w 1083"/>
              <a:gd name="T7" fmla="*/ 28 h 306"/>
              <a:gd name="T8" fmla="*/ 34 w 1083"/>
              <a:gd name="T9" fmla="*/ 0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3" h="306">
                <a:moveTo>
                  <a:pt x="34" y="0"/>
                </a:moveTo>
                <a:lnTo>
                  <a:pt x="1083" y="261"/>
                </a:lnTo>
                <a:lnTo>
                  <a:pt x="1055" y="306"/>
                </a:lnTo>
                <a:lnTo>
                  <a:pt x="0" y="28"/>
                </a:lnTo>
                <a:lnTo>
                  <a:pt x="34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0" name="Freeform 570"/>
          <p:cNvSpPr>
            <a:spLocks/>
          </p:cNvSpPr>
          <p:nvPr/>
        </p:nvSpPr>
        <p:spPr bwMode="auto">
          <a:xfrm>
            <a:off x="7048501" y="3314700"/>
            <a:ext cx="193675" cy="44450"/>
          </a:xfrm>
          <a:custGeom>
            <a:avLst/>
            <a:gdLst>
              <a:gd name="T0" fmla="*/ 39 w 1088"/>
              <a:gd name="T1" fmla="*/ 0 h 311"/>
              <a:gd name="T2" fmla="*/ 1088 w 1088"/>
              <a:gd name="T3" fmla="*/ 260 h 311"/>
              <a:gd name="T4" fmla="*/ 1055 w 1088"/>
              <a:gd name="T5" fmla="*/ 311 h 311"/>
              <a:gd name="T6" fmla="*/ 0 w 1088"/>
              <a:gd name="T7" fmla="*/ 34 h 311"/>
              <a:gd name="T8" fmla="*/ 39 w 1088"/>
              <a:gd name="T9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8" h="311">
                <a:moveTo>
                  <a:pt x="39" y="0"/>
                </a:moveTo>
                <a:lnTo>
                  <a:pt x="1088" y="260"/>
                </a:lnTo>
                <a:lnTo>
                  <a:pt x="1055" y="311"/>
                </a:lnTo>
                <a:lnTo>
                  <a:pt x="0" y="34"/>
                </a:lnTo>
                <a:lnTo>
                  <a:pt x="39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1" name="Freeform 571"/>
          <p:cNvSpPr>
            <a:spLocks/>
          </p:cNvSpPr>
          <p:nvPr/>
        </p:nvSpPr>
        <p:spPr bwMode="auto">
          <a:xfrm>
            <a:off x="7078664" y="3355976"/>
            <a:ext cx="28575" cy="9525"/>
          </a:xfrm>
          <a:custGeom>
            <a:avLst/>
            <a:gdLst>
              <a:gd name="T0" fmla="*/ 16 w 164"/>
              <a:gd name="T1" fmla="*/ 1 h 72"/>
              <a:gd name="T2" fmla="*/ 21 w 164"/>
              <a:gd name="T3" fmla="*/ 1 h 72"/>
              <a:gd name="T4" fmla="*/ 35 w 164"/>
              <a:gd name="T5" fmla="*/ 0 h 72"/>
              <a:gd name="T6" fmla="*/ 54 w 164"/>
              <a:gd name="T7" fmla="*/ 0 h 72"/>
              <a:gd name="T8" fmla="*/ 78 w 164"/>
              <a:gd name="T9" fmla="*/ 2 h 72"/>
              <a:gd name="T10" fmla="*/ 104 w 164"/>
              <a:gd name="T11" fmla="*/ 7 h 72"/>
              <a:gd name="T12" fmla="*/ 128 w 164"/>
              <a:gd name="T13" fmla="*/ 17 h 72"/>
              <a:gd name="T14" fmla="*/ 149 w 164"/>
              <a:gd name="T15" fmla="*/ 31 h 72"/>
              <a:gd name="T16" fmla="*/ 164 w 164"/>
              <a:gd name="T17" fmla="*/ 51 h 72"/>
              <a:gd name="T18" fmla="*/ 164 w 164"/>
              <a:gd name="T19" fmla="*/ 52 h 72"/>
              <a:gd name="T20" fmla="*/ 164 w 164"/>
              <a:gd name="T21" fmla="*/ 57 h 72"/>
              <a:gd name="T22" fmla="*/ 163 w 164"/>
              <a:gd name="T23" fmla="*/ 62 h 72"/>
              <a:gd name="T24" fmla="*/ 161 w 164"/>
              <a:gd name="T25" fmla="*/ 67 h 72"/>
              <a:gd name="T26" fmla="*/ 156 w 164"/>
              <a:gd name="T27" fmla="*/ 71 h 72"/>
              <a:gd name="T28" fmla="*/ 149 w 164"/>
              <a:gd name="T29" fmla="*/ 72 h 72"/>
              <a:gd name="T30" fmla="*/ 138 w 164"/>
              <a:gd name="T31" fmla="*/ 71 h 72"/>
              <a:gd name="T32" fmla="*/ 124 w 164"/>
              <a:gd name="T33" fmla="*/ 65 h 72"/>
              <a:gd name="T34" fmla="*/ 124 w 164"/>
              <a:gd name="T35" fmla="*/ 63 h 72"/>
              <a:gd name="T36" fmla="*/ 123 w 164"/>
              <a:gd name="T37" fmla="*/ 59 h 72"/>
              <a:gd name="T38" fmla="*/ 120 w 164"/>
              <a:gd name="T39" fmla="*/ 52 h 72"/>
              <a:gd name="T40" fmla="*/ 113 w 164"/>
              <a:gd name="T41" fmla="*/ 45 h 72"/>
              <a:gd name="T42" fmla="*/ 100 w 164"/>
              <a:gd name="T43" fmla="*/ 38 h 72"/>
              <a:gd name="T44" fmla="*/ 81 w 164"/>
              <a:gd name="T45" fmla="*/ 32 h 72"/>
              <a:gd name="T46" fmla="*/ 55 w 164"/>
              <a:gd name="T47" fmla="*/ 29 h 72"/>
              <a:gd name="T48" fmla="*/ 20 w 164"/>
              <a:gd name="T49" fmla="*/ 29 h 72"/>
              <a:gd name="T50" fmla="*/ 18 w 164"/>
              <a:gd name="T51" fmla="*/ 29 h 72"/>
              <a:gd name="T52" fmla="*/ 14 w 164"/>
              <a:gd name="T53" fmla="*/ 27 h 72"/>
              <a:gd name="T54" fmla="*/ 9 w 164"/>
              <a:gd name="T55" fmla="*/ 25 h 72"/>
              <a:gd name="T56" fmla="*/ 4 w 164"/>
              <a:gd name="T57" fmla="*/ 22 h 72"/>
              <a:gd name="T58" fmla="*/ 0 w 164"/>
              <a:gd name="T59" fmla="*/ 18 h 72"/>
              <a:gd name="T60" fmla="*/ 0 w 164"/>
              <a:gd name="T61" fmla="*/ 14 h 72"/>
              <a:gd name="T62" fmla="*/ 5 w 164"/>
              <a:gd name="T63" fmla="*/ 7 h 72"/>
              <a:gd name="T64" fmla="*/ 16 w 164"/>
              <a:gd name="T65" fmla="*/ 1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4" h="72">
                <a:moveTo>
                  <a:pt x="16" y="1"/>
                </a:moveTo>
                <a:lnTo>
                  <a:pt x="21" y="1"/>
                </a:lnTo>
                <a:lnTo>
                  <a:pt x="35" y="0"/>
                </a:lnTo>
                <a:lnTo>
                  <a:pt x="54" y="0"/>
                </a:lnTo>
                <a:lnTo>
                  <a:pt x="78" y="2"/>
                </a:lnTo>
                <a:lnTo>
                  <a:pt x="104" y="7"/>
                </a:lnTo>
                <a:lnTo>
                  <a:pt x="128" y="17"/>
                </a:lnTo>
                <a:lnTo>
                  <a:pt x="149" y="31"/>
                </a:lnTo>
                <a:lnTo>
                  <a:pt x="164" y="51"/>
                </a:lnTo>
                <a:lnTo>
                  <a:pt x="164" y="52"/>
                </a:lnTo>
                <a:lnTo>
                  <a:pt x="164" y="57"/>
                </a:lnTo>
                <a:lnTo>
                  <a:pt x="163" y="62"/>
                </a:lnTo>
                <a:lnTo>
                  <a:pt x="161" y="67"/>
                </a:lnTo>
                <a:lnTo>
                  <a:pt x="156" y="71"/>
                </a:lnTo>
                <a:lnTo>
                  <a:pt x="149" y="72"/>
                </a:lnTo>
                <a:lnTo>
                  <a:pt x="138" y="71"/>
                </a:lnTo>
                <a:lnTo>
                  <a:pt x="124" y="65"/>
                </a:lnTo>
                <a:lnTo>
                  <a:pt x="124" y="63"/>
                </a:lnTo>
                <a:lnTo>
                  <a:pt x="123" y="59"/>
                </a:lnTo>
                <a:lnTo>
                  <a:pt x="120" y="52"/>
                </a:lnTo>
                <a:lnTo>
                  <a:pt x="113" y="45"/>
                </a:lnTo>
                <a:lnTo>
                  <a:pt x="100" y="38"/>
                </a:lnTo>
                <a:lnTo>
                  <a:pt x="81" y="32"/>
                </a:lnTo>
                <a:lnTo>
                  <a:pt x="55" y="29"/>
                </a:lnTo>
                <a:lnTo>
                  <a:pt x="20" y="29"/>
                </a:lnTo>
                <a:lnTo>
                  <a:pt x="18" y="29"/>
                </a:lnTo>
                <a:lnTo>
                  <a:pt x="14" y="27"/>
                </a:lnTo>
                <a:lnTo>
                  <a:pt x="9" y="25"/>
                </a:lnTo>
                <a:lnTo>
                  <a:pt x="4" y="22"/>
                </a:lnTo>
                <a:lnTo>
                  <a:pt x="0" y="18"/>
                </a:lnTo>
                <a:lnTo>
                  <a:pt x="0" y="14"/>
                </a:lnTo>
                <a:lnTo>
                  <a:pt x="5" y="7"/>
                </a:lnTo>
                <a:lnTo>
                  <a:pt x="16" y="1"/>
                </a:lnTo>
                <a:close/>
              </a:path>
            </a:pathLst>
          </a:custGeom>
          <a:solidFill>
            <a:srgbClr val="BFBF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2" name="Freeform 572"/>
          <p:cNvSpPr>
            <a:spLocks/>
          </p:cNvSpPr>
          <p:nvPr/>
        </p:nvSpPr>
        <p:spPr bwMode="auto">
          <a:xfrm>
            <a:off x="7083425" y="3282951"/>
            <a:ext cx="26988" cy="15875"/>
          </a:xfrm>
          <a:custGeom>
            <a:avLst/>
            <a:gdLst>
              <a:gd name="T0" fmla="*/ 45 w 146"/>
              <a:gd name="T1" fmla="*/ 0 h 109"/>
              <a:gd name="T2" fmla="*/ 42 w 146"/>
              <a:gd name="T3" fmla="*/ 0 h 109"/>
              <a:gd name="T4" fmla="*/ 35 w 146"/>
              <a:gd name="T5" fmla="*/ 3 h 109"/>
              <a:gd name="T6" fmla="*/ 26 w 146"/>
              <a:gd name="T7" fmla="*/ 7 h 109"/>
              <a:gd name="T8" fmla="*/ 15 w 146"/>
              <a:gd name="T9" fmla="*/ 14 h 109"/>
              <a:gd name="T10" fmla="*/ 6 w 146"/>
              <a:gd name="T11" fmla="*/ 24 h 109"/>
              <a:gd name="T12" fmla="*/ 1 w 146"/>
              <a:gd name="T13" fmla="*/ 39 h 109"/>
              <a:gd name="T14" fmla="*/ 0 w 146"/>
              <a:gd name="T15" fmla="*/ 59 h 109"/>
              <a:gd name="T16" fmla="*/ 6 w 146"/>
              <a:gd name="T17" fmla="*/ 85 h 109"/>
              <a:gd name="T18" fmla="*/ 85 w 146"/>
              <a:gd name="T19" fmla="*/ 109 h 109"/>
              <a:gd name="T20" fmla="*/ 84 w 146"/>
              <a:gd name="T21" fmla="*/ 104 h 109"/>
              <a:gd name="T22" fmla="*/ 84 w 146"/>
              <a:gd name="T23" fmla="*/ 93 h 109"/>
              <a:gd name="T24" fmla="*/ 84 w 146"/>
              <a:gd name="T25" fmla="*/ 76 h 109"/>
              <a:gd name="T26" fmla="*/ 87 w 146"/>
              <a:gd name="T27" fmla="*/ 58 h 109"/>
              <a:gd name="T28" fmla="*/ 93 w 146"/>
              <a:gd name="T29" fmla="*/ 40 h 109"/>
              <a:gd name="T30" fmla="*/ 104 w 146"/>
              <a:gd name="T31" fmla="*/ 27 h 109"/>
              <a:gd name="T32" fmla="*/ 121 w 146"/>
              <a:gd name="T33" fmla="*/ 20 h 109"/>
              <a:gd name="T34" fmla="*/ 146 w 146"/>
              <a:gd name="T35" fmla="*/ 23 h 109"/>
              <a:gd name="T36" fmla="*/ 45 w 146"/>
              <a:gd name="T37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6" h="109">
                <a:moveTo>
                  <a:pt x="45" y="0"/>
                </a:moveTo>
                <a:lnTo>
                  <a:pt x="42" y="0"/>
                </a:lnTo>
                <a:lnTo>
                  <a:pt x="35" y="3"/>
                </a:lnTo>
                <a:lnTo>
                  <a:pt x="26" y="7"/>
                </a:lnTo>
                <a:lnTo>
                  <a:pt x="15" y="14"/>
                </a:lnTo>
                <a:lnTo>
                  <a:pt x="6" y="24"/>
                </a:lnTo>
                <a:lnTo>
                  <a:pt x="1" y="39"/>
                </a:lnTo>
                <a:lnTo>
                  <a:pt x="0" y="59"/>
                </a:lnTo>
                <a:lnTo>
                  <a:pt x="6" y="85"/>
                </a:lnTo>
                <a:lnTo>
                  <a:pt x="85" y="109"/>
                </a:lnTo>
                <a:lnTo>
                  <a:pt x="84" y="104"/>
                </a:lnTo>
                <a:lnTo>
                  <a:pt x="84" y="93"/>
                </a:lnTo>
                <a:lnTo>
                  <a:pt x="84" y="76"/>
                </a:lnTo>
                <a:lnTo>
                  <a:pt x="87" y="58"/>
                </a:lnTo>
                <a:lnTo>
                  <a:pt x="93" y="40"/>
                </a:lnTo>
                <a:lnTo>
                  <a:pt x="104" y="27"/>
                </a:lnTo>
                <a:lnTo>
                  <a:pt x="121" y="20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3" name="Freeform 573"/>
          <p:cNvSpPr>
            <a:spLocks/>
          </p:cNvSpPr>
          <p:nvPr/>
        </p:nvSpPr>
        <p:spPr bwMode="auto">
          <a:xfrm>
            <a:off x="7231064" y="3309939"/>
            <a:ext cx="26987" cy="15875"/>
          </a:xfrm>
          <a:custGeom>
            <a:avLst/>
            <a:gdLst>
              <a:gd name="T0" fmla="*/ 45 w 146"/>
              <a:gd name="T1" fmla="*/ 0 h 107"/>
              <a:gd name="T2" fmla="*/ 42 w 146"/>
              <a:gd name="T3" fmla="*/ 0 h 107"/>
              <a:gd name="T4" fmla="*/ 35 w 146"/>
              <a:gd name="T5" fmla="*/ 2 h 107"/>
              <a:gd name="T6" fmla="*/ 25 w 146"/>
              <a:gd name="T7" fmla="*/ 6 h 107"/>
              <a:gd name="T8" fmla="*/ 15 w 146"/>
              <a:gd name="T9" fmla="*/ 12 h 107"/>
              <a:gd name="T10" fmla="*/ 6 w 146"/>
              <a:gd name="T11" fmla="*/ 23 h 107"/>
              <a:gd name="T12" fmla="*/ 0 w 146"/>
              <a:gd name="T13" fmla="*/ 38 h 107"/>
              <a:gd name="T14" fmla="*/ 0 w 146"/>
              <a:gd name="T15" fmla="*/ 58 h 107"/>
              <a:gd name="T16" fmla="*/ 6 w 146"/>
              <a:gd name="T17" fmla="*/ 85 h 107"/>
              <a:gd name="T18" fmla="*/ 84 w 146"/>
              <a:gd name="T19" fmla="*/ 107 h 107"/>
              <a:gd name="T20" fmla="*/ 83 w 146"/>
              <a:gd name="T21" fmla="*/ 103 h 107"/>
              <a:gd name="T22" fmla="*/ 83 w 146"/>
              <a:gd name="T23" fmla="*/ 91 h 107"/>
              <a:gd name="T24" fmla="*/ 83 w 146"/>
              <a:gd name="T25" fmla="*/ 75 h 107"/>
              <a:gd name="T26" fmla="*/ 86 w 146"/>
              <a:gd name="T27" fmla="*/ 56 h 107"/>
              <a:gd name="T28" fmla="*/ 92 w 146"/>
              <a:gd name="T29" fmla="*/ 40 h 107"/>
              <a:gd name="T30" fmla="*/ 103 w 146"/>
              <a:gd name="T31" fmla="*/ 27 h 107"/>
              <a:gd name="T32" fmla="*/ 121 w 146"/>
              <a:gd name="T33" fmla="*/ 19 h 107"/>
              <a:gd name="T34" fmla="*/ 146 w 146"/>
              <a:gd name="T35" fmla="*/ 23 h 107"/>
              <a:gd name="T36" fmla="*/ 45 w 146"/>
              <a:gd name="T37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6" h="107">
                <a:moveTo>
                  <a:pt x="45" y="0"/>
                </a:moveTo>
                <a:lnTo>
                  <a:pt x="42" y="0"/>
                </a:lnTo>
                <a:lnTo>
                  <a:pt x="35" y="2"/>
                </a:lnTo>
                <a:lnTo>
                  <a:pt x="25" y="6"/>
                </a:lnTo>
                <a:lnTo>
                  <a:pt x="15" y="12"/>
                </a:lnTo>
                <a:lnTo>
                  <a:pt x="6" y="23"/>
                </a:lnTo>
                <a:lnTo>
                  <a:pt x="0" y="38"/>
                </a:lnTo>
                <a:lnTo>
                  <a:pt x="0" y="58"/>
                </a:lnTo>
                <a:lnTo>
                  <a:pt x="6" y="85"/>
                </a:lnTo>
                <a:lnTo>
                  <a:pt x="84" y="107"/>
                </a:lnTo>
                <a:lnTo>
                  <a:pt x="83" y="103"/>
                </a:lnTo>
                <a:lnTo>
                  <a:pt x="83" y="91"/>
                </a:lnTo>
                <a:lnTo>
                  <a:pt x="83" y="75"/>
                </a:lnTo>
                <a:lnTo>
                  <a:pt x="86" y="56"/>
                </a:lnTo>
                <a:lnTo>
                  <a:pt x="92" y="40"/>
                </a:lnTo>
                <a:lnTo>
                  <a:pt x="103" y="27"/>
                </a:lnTo>
                <a:lnTo>
                  <a:pt x="121" y="19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4" name="Freeform 574"/>
          <p:cNvSpPr>
            <a:spLocks/>
          </p:cNvSpPr>
          <p:nvPr/>
        </p:nvSpPr>
        <p:spPr bwMode="auto">
          <a:xfrm>
            <a:off x="7112001" y="3286125"/>
            <a:ext cx="111125" cy="26988"/>
          </a:xfrm>
          <a:custGeom>
            <a:avLst/>
            <a:gdLst>
              <a:gd name="T0" fmla="*/ 0 w 629"/>
              <a:gd name="T1" fmla="*/ 40 h 182"/>
              <a:gd name="T2" fmla="*/ 601 w 629"/>
              <a:gd name="T3" fmla="*/ 182 h 182"/>
              <a:gd name="T4" fmla="*/ 629 w 629"/>
              <a:gd name="T5" fmla="*/ 142 h 182"/>
              <a:gd name="T6" fmla="*/ 29 w 629"/>
              <a:gd name="T7" fmla="*/ 0 h 182"/>
              <a:gd name="T8" fmla="*/ 0 w 629"/>
              <a:gd name="T9" fmla="*/ 4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9" h="182">
                <a:moveTo>
                  <a:pt x="0" y="40"/>
                </a:moveTo>
                <a:lnTo>
                  <a:pt x="601" y="182"/>
                </a:lnTo>
                <a:lnTo>
                  <a:pt x="629" y="142"/>
                </a:lnTo>
                <a:lnTo>
                  <a:pt x="29" y="0"/>
                </a:lnTo>
                <a:lnTo>
                  <a:pt x="0" y="4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5" name="Freeform 575"/>
          <p:cNvSpPr>
            <a:spLocks/>
          </p:cNvSpPr>
          <p:nvPr/>
        </p:nvSpPr>
        <p:spPr bwMode="auto">
          <a:xfrm>
            <a:off x="7112001" y="3298826"/>
            <a:ext cx="106363" cy="23813"/>
          </a:xfrm>
          <a:custGeom>
            <a:avLst/>
            <a:gdLst>
              <a:gd name="T0" fmla="*/ 0 w 606"/>
              <a:gd name="T1" fmla="*/ 28 h 170"/>
              <a:gd name="T2" fmla="*/ 600 w 606"/>
              <a:gd name="T3" fmla="*/ 170 h 170"/>
              <a:gd name="T4" fmla="*/ 606 w 606"/>
              <a:gd name="T5" fmla="*/ 142 h 170"/>
              <a:gd name="T6" fmla="*/ 5 w 606"/>
              <a:gd name="T7" fmla="*/ 0 h 170"/>
              <a:gd name="T8" fmla="*/ 0 w 606"/>
              <a:gd name="T9" fmla="*/ 2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6" name="Freeform 576"/>
          <p:cNvSpPr>
            <a:spLocks/>
          </p:cNvSpPr>
          <p:nvPr/>
        </p:nvSpPr>
        <p:spPr bwMode="auto">
          <a:xfrm>
            <a:off x="7112001" y="3281363"/>
            <a:ext cx="106363" cy="23812"/>
          </a:xfrm>
          <a:custGeom>
            <a:avLst/>
            <a:gdLst>
              <a:gd name="T0" fmla="*/ 0 w 606"/>
              <a:gd name="T1" fmla="*/ 28 h 170"/>
              <a:gd name="T2" fmla="*/ 600 w 606"/>
              <a:gd name="T3" fmla="*/ 170 h 170"/>
              <a:gd name="T4" fmla="*/ 606 w 606"/>
              <a:gd name="T5" fmla="*/ 142 h 170"/>
              <a:gd name="T6" fmla="*/ 5 w 606"/>
              <a:gd name="T7" fmla="*/ 0 h 170"/>
              <a:gd name="T8" fmla="*/ 0 w 606"/>
              <a:gd name="T9" fmla="*/ 2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7" name="AutoShape 577"/>
          <p:cNvSpPr>
            <a:spLocks noChangeAspect="1" noChangeArrowheads="1" noTextEdit="1"/>
          </p:cNvSpPr>
          <p:nvPr/>
        </p:nvSpPr>
        <p:spPr bwMode="auto">
          <a:xfrm>
            <a:off x="7718426" y="1831975"/>
            <a:ext cx="295275" cy="2936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898" name="Freeform 578"/>
          <p:cNvSpPr>
            <a:spLocks/>
          </p:cNvSpPr>
          <p:nvPr/>
        </p:nvSpPr>
        <p:spPr bwMode="auto">
          <a:xfrm>
            <a:off x="7720014" y="1831975"/>
            <a:ext cx="293687" cy="293688"/>
          </a:xfrm>
          <a:custGeom>
            <a:avLst/>
            <a:gdLst>
              <a:gd name="T0" fmla="*/ 653 w 1894"/>
              <a:gd name="T1" fmla="*/ 0 h 1904"/>
              <a:gd name="T2" fmla="*/ 668 w 1894"/>
              <a:gd name="T3" fmla="*/ 0 h 1904"/>
              <a:gd name="T4" fmla="*/ 699 w 1894"/>
              <a:gd name="T5" fmla="*/ 1 h 1904"/>
              <a:gd name="T6" fmla="*/ 742 w 1894"/>
              <a:gd name="T7" fmla="*/ 3 h 1904"/>
              <a:gd name="T8" fmla="*/ 799 w 1894"/>
              <a:gd name="T9" fmla="*/ 6 h 1904"/>
              <a:gd name="T10" fmla="*/ 865 w 1894"/>
              <a:gd name="T11" fmla="*/ 10 h 1904"/>
              <a:gd name="T12" fmla="*/ 941 w 1894"/>
              <a:gd name="T13" fmla="*/ 17 h 1904"/>
              <a:gd name="T14" fmla="*/ 1025 w 1894"/>
              <a:gd name="T15" fmla="*/ 26 h 1904"/>
              <a:gd name="T16" fmla="*/ 1116 w 1894"/>
              <a:gd name="T17" fmla="*/ 38 h 1904"/>
              <a:gd name="T18" fmla="*/ 1213 w 1894"/>
              <a:gd name="T19" fmla="*/ 55 h 1904"/>
              <a:gd name="T20" fmla="*/ 1315 w 1894"/>
              <a:gd name="T21" fmla="*/ 73 h 1904"/>
              <a:gd name="T22" fmla="*/ 1418 w 1894"/>
              <a:gd name="T23" fmla="*/ 97 h 1904"/>
              <a:gd name="T24" fmla="*/ 1525 w 1894"/>
              <a:gd name="T25" fmla="*/ 125 h 1904"/>
              <a:gd name="T26" fmla="*/ 1632 w 1894"/>
              <a:gd name="T27" fmla="*/ 159 h 1904"/>
              <a:gd name="T28" fmla="*/ 1739 w 1894"/>
              <a:gd name="T29" fmla="*/ 197 h 1904"/>
              <a:gd name="T30" fmla="*/ 1843 w 1894"/>
              <a:gd name="T31" fmla="*/ 241 h 1904"/>
              <a:gd name="T32" fmla="*/ 1729 w 1894"/>
              <a:gd name="T33" fmla="*/ 1139 h 1904"/>
              <a:gd name="T34" fmla="*/ 1742 w 1894"/>
              <a:gd name="T35" fmla="*/ 1146 h 1904"/>
              <a:gd name="T36" fmla="*/ 1768 w 1894"/>
              <a:gd name="T37" fmla="*/ 1173 h 1904"/>
              <a:gd name="T38" fmla="*/ 1781 w 1894"/>
              <a:gd name="T39" fmla="*/ 1234 h 1904"/>
              <a:gd name="T40" fmla="*/ 1760 w 1894"/>
              <a:gd name="T41" fmla="*/ 1341 h 1904"/>
              <a:gd name="T42" fmla="*/ 1432 w 1894"/>
              <a:gd name="T43" fmla="*/ 1765 h 1904"/>
              <a:gd name="T44" fmla="*/ 1322 w 1894"/>
              <a:gd name="T45" fmla="*/ 1904 h 1904"/>
              <a:gd name="T46" fmla="*/ 1304 w 1894"/>
              <a:gd name="T47" fmla="*/ 1902 h 1904"/>
              <a:gd name="T48" fmla="*/ 1270 w 1894"/>
              <a:gd name="T49" fmla="*/ 1897 h 1904"/>
              <a:gd name="T50" fmla="*/ 1223 w 1894"/>
              <a:gd name="T51" fmla="*/ 1891 h 1904"/>
              <a:gd name="T52" fmla="*/ 1162 w 1894"/>
              <a:gd name="T53" fmla="*/ 1881 h 1904"/>
              <a:gd name="T54" fmla="*/ 1091 w 1894"/>
              <a:gd name="T55" fmla="*/ 1869 h 1904"/>
              <a:gd name="T56" fmla="*/ 1008 w 1894"/>
              <a:gd name="T57" fmla="*/ 1854 h 1904"/>
              <a:gd name="T58" fmla="*/ 918 w 1894"/>
              <a:gd name="T59" fmla="*/ 1835 h 1904"/>
              <a:gd name="T60" fmla="*/ 820 w 1894"/>
              <a:gd name="T61" fmla="*/ 1813 h 1904"/>
              <a:gd name="T62" fmla="*/ 717 w 1894"/>
              <a:gd name="T63" fmla="*/ 1786 h 1904"/>
              <a:gd name="T64" fmla="*/ 610 w 1894"/>
              <a:gd name="T65" fmla="*/ 1755 h 1904"/>
              <a:gd name="T66" fmla="*/ 501 w 1894"/>
              <a:gd name="T67" fmla="*/ 1720 h 1904"/>
              <a:gd name="T68" fmla="*/ 390 w 1894"/>
              <a:gd name="T69" fmla="*/ 1681 h 1904"/>
              <a:gd name="T70" fmla="*/ 280 w 1894"/>
              <a:gd name="T71" fmla="*/ 1636 h 1904"/>
              <a:gd name="T72" fmla="*/ 172 w 1894"/>
              <a:gd name="T73" fmla="*/ 1585 h 1904"/>
              <a:gd name="T74" fmla="*/ 67 w 1894"/>
              <a:gd name="T75" fmla="*/ 1530 h 1904"/>
              <a:gd name="T76" fmla="*/ 16 w 1894"/>
              <a:gd name="T77" fmla="*/ 1495 h 1904"/>
              <a:gd name="T78" fmla="*/ 8 w 1894"/>
              <a:gd name="T79" fmla="*/ 1457 h 1904"/>
              <a:gd name="T80" fmla="*/ 0 w 1894"/>
              <a:gd name="T81" fmla="*/ 1401 h 1904"/>
              <a:gd name="T82" fmla="*/ 4 w 1894"/>
              <a:gd name="T83" fmla="*/ 1343 h 1904"/>
              <a:gd name="T84" fmla="*/ 388 w 1894"/>
              <a:gd name="T85" fmla="*/ 965 h 1904"/>
              <a:gd name="T86" fmla="*/ 386 w 1894"/>
              <a:gd name="T87" fmla="*/ 952 h 1904"/>
              <a:gd name="T88" fmla="*/ 390 w 1894"/>
              <a:gd name="T89" fmla="*/ 917 h 1904"/>
              <a:gd name="T90" fmla="*/ 412 w 1894"/>
              <a:gd name="T91" fmla="*/ 868 h 1904"/>
              <a:gd name="T92" fmla="*/ 468 w 1894"/>
              <a:gd name="T93" fmla="*/ 814 h 1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894" h="1904">
                <a:moveTo>
                  <a:pt x="651" y="0"/>
                </a:moveTo>
                <a:lnTo>
                  <a:pt x="653" y="0"/>
                </a:lnTo>
                <a:lnTo>
                  <a:pt x="659" y="0"/>
                </a:lnTo>
                <a:lnTo>
                  <a:pt x="668" y="0"/>
                </a:lnTo>
                <a:lnTo>
                  <a:pt x="682" y="0"/>
                </a:lnTo>
                <a:lnTo>
                  <a:pt x="699" y="1"/>
                </a:lnTo>
                <a:lnTo>
                  <a:pt x="720" y="1"/>
                </a:lnTo>
                <a:lnTo>
                  <a:pt x="742" y="3"/>
                </a:lnTo>
                <a:lnTo>
                  <a:pt x="769" y="4"/>
                </a:lnTo>
                <a:lnTo>
                  <a:pt x="799" y="6"/>
                </a:lnTo>
                <a:lnTo>
                  <a:pt x="831" y="8"/>
                </a:lnTo>
                <a:lnTo>
                  <a:pt x="865" y="10"/>
                </a:lnTo>
                <a:lnTo>
                  <a:pt x="902" y="13"/>
                </a:lnTo>
                <a:lnTo>
                  <a:pt x="941" y="17"/>
                </a:lnTo>
                <a:lnTo>
                  <a:pt x="982" y="21"/>
                </a:lnTo>
                <a:lnTo>
                  <a:pt x="1025" y="26"/>
                </a:lnTo>
                <a:lnTo>
                  <a:pt x="1070" y="32"/>
                </a:lnTo>
                <a:lnTo>
                  <a:pt x="1116" y="38"/>
                </a:lnTo>
                <a:lnTo>
                  <a:pt x="1164" y="46"/>
                </a:lnTo>
                <a:lnTo>
                  <a:pt x="1213" y="55"/>
                </a:lnTo>
                <a:lnTo>
                  <a:pt x="1263" y="63"/>
                </a:lnTo>
                <a:lnTo>
                  <a:pt x="1315" y="73"/>
                </a:lnTo>
                <a:lnTo>
                  <a:pt x="1366" y="85"/>
                </a:lnTo>
                <a:lnTo>
                  <a:pt x="1418" y="97"/>
                </a:lnTo>
                <a:lnTo>
                  <a:pt x="1472" y="111"/>
                </a:lnTo>
                <a:lnTo>
                  <a:pt x="1525" y="125"/>
                </a:lnTo>
                <a:lnTo>
                  <a:pt x="1579" y="141"/>
                </a:lnTo>
                <a:lnTo>
                  <a:pt x="1632" y="159"/>
                </a:lnTo>
                <a:lnTo>
                  <a:pt x="1685" y="177"/>
                </a:lnTo>
                <a:lnTo>
                  <a:pt x="1739" y="197"/>
                </a:lnTo>
                <a:lnTo>
                  <a:pt x="1791" y="218"/>
                </a:lnTo>
                <a:lnTo>
                  <a:pt x="1843" y="241"/>
                </a:lnTo>
                <a:lnTo>
                  <a:pt x="1894" y="266"/>
                </a:lnTo>
                <a:lnTo>
                  <a:pt x="1729" y="1139"/>
                </a:lnTo>
                <a:lnTo>
                  <a:pt x="1733" y="1140"/>
                </a:lnTo>
                <a:lnTo>
                  <a:pt x="1742" y="1146"/>
                </a:lnTo>
                <a:lnTo>
                  <a:pt x="1755" y="1156"/>
                </a:lnTo>
                <a:lnTo>
                  <a:pt x="1768" y="1173"/>
                </a:lnTo>
                <a:lnTo>
                  <a:pt x="1778" y="1199"/>
                </a:lnTo>
                <a:lnTo>
                  <a:pt x="1781" y="1234"/>
                </a:lnTo>
                <a:lnTo>
                  <a:pt x="1777" y="1281"/>
                </a:lnTo>
                <a:lnTo>
                  <a:pt x="1760" y="1341"/>
                </a:lnTo>
                <a:lnTo>
                  <a:pt x="1472" y="1765"/>
                </a:lnTo>
                <a:lnTo>
                  <a:pt x="1432" y="1765"/>
                </a:lnTo>
                <a:lnTo>
                  <a:pt x="1324" y="1904"/>
                </a:lnTo>
                <a:lnTo>
                  <a:pt x="1322" y="1904"/>
                </a:lnTo>
                <a:lnTo>
                  <a:pt x="1315" y="1903"/>
                </a:lnTo>
                <a:lnTo>
                  <a:pt x="1304" y="1902"/>
                </a:lnTo>
                <a:lnTo>
                  <a:pt x="1290" y="1900"/>
                </a:lnTo>
                <a:lnTo>
                  <a:pt x="1270" y="1897"/>
                </a:lnTo>
                <a:lnTo>
                  <a:pt x="1249" y="1894"/>
                </a:lnTo>
                <a:lnTo>
                  <a:pt x="1223" y="1891"/>
                </a:lnTo>
                <a:lnTo>
                  <a:pt x="1194" y="1887"/>
                </a:lnTo>
                <a:lnTo>
                  <a:pt x="1162" y="1881"/>
                </a:lnTo>
                <a:lnTo>
                  <a:pt x="1128" y="1876"/>
                </a:lnTo>
                <a:lnTo>
                  <a:pt x="1091" y="1869"/>
                </a:lnTo>
                <a:lnTo>
                  <a:pt x="1050" y="1862"/>
                </a:lnTo>
                <a:lnTo>
                  <a:pt x="1008" y="1854"/>
                </a:lnTo>
                <a:lnTo>
                  <a:pt x="964" y="1845"/>
                </a:lnTo>
                <a:lnTo>
                  <a:pt x="918" y="1835"/>
                </a:lnTo>
                <a:lnTo>
                  <a:pt x="870" y="1824"/>
                </a:lnTo>
                <a:lnTo>
                  <a:pt x="820" y="1813"/>
                </a:lnTo>
                <a:lnTo>
                  <a:pt x="769" y="1800"/>
                </a:lnTo>
                <a:lnTo>
                  <a:pt x="717" y="1786"/>
                </a:lnTo>
                <a:lnTo>
                  <a:pt x="664" y="1772"/>
                </a:lnTo>
                <a:lnTo>
                  <a:pt x="610" y="1755"/>
                </a:lnTo>
                <a:lnTo>
                  <a:pt x="555" y="1738"/>
                </a:lnTo>
                <a:lnTo>
                  <a:pt x="501" y="1720"/>
                </a:lnTo>
                <a:lnTo>
                  <a:pt x="445" y="1701"/>
                </a:lnTo>
                <a:lnTo>
                  <a:pt x="390" y="1681"/>
                </a:lnTo>
                <a:lnTo>
                  <a:pt x="334" y="1659"/>
                </a:lnTo>
                <a:lnTo>
                  <a:pt x="280" y="1636"/>
                </a:lnTo>
                <a:lnTo>
                  <a:pt x="225" y="1611"/>
                </a:lnTo>
                <a:lnTo>
                  <a:pt x="172" y="1585"/>
                </a:lnTo>
                <a:lnTo>
                  <a:pt x="119" y="1559"/>
                </a:lnTo>
                <a:lnTo>
                  <a:pt x="67" y="1530"/>
                </a:lnTo>
                <a:lnTo>
                  <a:pt x="17" y="1500"/>
                </a:lnTo>
                <a:lnTo>
                  <a:pt x="16" y="1495"/>
                </a:lnTo>
                <a:lnTo>
                  <a:pt x="12" y="1480"/>
                </a:lnTo>
                <a:lnTo>
                  <a:pt x="8" y="1457"/>
                </a:lnTo>
                <a:lnTo>
                  <a:pt x="4" y="1430"/>
                </a:lnTo>
                <a:lnTo>
                  <a:pt x="0" y="1401"/>
                </a:lnTo>
                <a:lnTo>
                  <a:pt x="0" y="1370"/>
                </a:lnTo>
                <a:lnTo>
                  <a:pt x="4" y="1343"/>
                </a:lnTo>
                <a:lnTo>
                  <a:pt x="12" y="1319"/>
                </a:lnTo>
                <a:lnTo>
                  <a:pt x="388" y="965"/>
                </a:lnTo>
                <a:lnTo>
                  <a:pt x="387" y="961"/>
                </a:lnTo>
                <a:lnTo>
                  <a:pt x="386" y="952"/>
                </a:lnTo>
                <a:lnTo>
                  <a:pt x="386" y="936"/>
                </a:lnTo>
                <a:lnTo>
                  <a:pt x="390" y="917"/>
                </a:lnTo>
                <a:lnTo>
                  <a:pt x="397" y="893"/>
                </a:lnTo>
                <a:lnTo>
                  <a:pt x="412" y="868"/>
                </a:lnTo>
                <a:lnTo>
                  <a:pt x="435" y="841"/>
                </a:lnTo>
                <a:lnTo>
                  <a:pt x="468" y="814"/>
                </a:lnTo>
                <a:lnTo>
                  <a:pt x="65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9" name="Freeform 579"/>
          <p:cNvSpPr>
            <a:spLocks/>
          </p:cNvSpPr>
          <p:nvPr/>
        </p:nvSpPr>
        <p:spPr bwMode="auto">
          <a:xfrm>
            <a:off x="7756525" y="2019301"/>
            <a:ext cx="171450" cy="49213"/>
          </a:xfrm>
          <a:custGeom>
            <a:avLst/>
            <a:gdLst>
              <a:gd name="T0" fmla="*/ 40 w 1106"/>
              <a:gd name="T1" fmla="*/ 0 h 331"/>
              <a:gd name="T2" fmla="*/ 1106 w 1106"/>
              <a:gd name="T3" fmla="*/ 277 h 331"/>
              <a:gd name="T4" fmla="*/ 1071 w 1106"/>
              <a:gd name="T5" fmla="*/ 331 h 331"/>
              <a:gd name="T6" fmla="*/ 0 w 1106"/>
              <a:gd name="T7" fmla="*/ 36 h 331"/>
              <a:gd name="T8" fmla="*/ 40 w 1106"/>
              <a:gd name="T9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6" h="331">
                <a:moveTo>
                  <a:pt x="40" y="0"/>
                </a:moveTo>
                <a:lnTo>
                  <a:pt x="1106" y="277"/>
                </a:lnTo>
                <a:lnTo>
                  <a:pt x="1071" y="331"/>
                </a:lnTo>
                <a:lnTo>
                  <a:pt x="0" y="36"/>
                </a:lnTo>
                <a:lnTo>
                  <a:pt x="40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0" name="Freeform 580"/>
          <p:cNvSpPr>
            <a:spLocks/>
          </p:cNvSpPr>
          <p:nvPr/>
        </p:nvSpPr>
        <p:spPr bwMode="auto">
          <a:xfrm>
            <a:off x="7727951" y="2041525"/>
            <a:ext cx="200025" cy="76200"/>
          </a:xfrm>
          <a:custGeom>
            <a:avLst/>
            <a:gdLst>
              <a:gd name="T0" fmla="*/ 1282 w 1285"/>
              <a:gd name="T1" fmla="*/ 391 h 505"/>
              <a:gd name="T2" fmla="*/ 1264 w 1285"/>
              <a:gd name="T3" fmla="*/ 389 h 505"/>
              <a:gd name="T4" fmla="*/ 1232 w 1285"/>
              <a:gd name="T5" fmla="*/ 385 h 505"/>
              <a:gd name="T6" fmla="*/ 1183 w 1285"/>
              <a:gd name="T7" fmla="*/ 378 h 505"/>
              <a:gd name="T8" fmla="*/ 1124 w 1285"/>
              <a:gd name="T9" fmla="*/ 369 h 505"/>
              <a:gd name="T10" fmla="*/ 1052 w 1285"/>
              <a:gd name="T11" fmla="*/ 355 h 505"/>
              <a:gd name="T12" fmla="*/ 971 w 1285"/>
              <a:gd name="T13" fmla="*/ 340 h 505"/>
              <a:gd name="T14" fmla="*/ 881 w 1285"/>
              <a:gd name="T15" fmla="*/ 322 h 505"/>
              <a:gd name="T16" fmla="*/ 785 w 1285"/>
              <a:gd name="T17" fmla="*/ 299 h 505"/>
              <a:gd name="T18" fmla="*/ 684 w 1285"/>
              <a:gd name="T19" fmla="*/ 273 h 505"/>
              <a:gd name="T20" fmla="*/ 579 w 1285"/>
              <a:gd name="T21" fmla="*/ 244 h 505"/>
              <a:gd name="T22" fmla="*/ 472 w 1285"/>
              <a:gd name="T23" fmla="*/ 209 h 505"/>
              <a:gd name="T24" fmla="*/ 364 w 1285"/>
              <a:gd name="T25" fmla="*/ 171 h 505"/>
              <a:gd name="T26" fmla="*/ 259 w 1285"/>
              <a:gd name="T27" fmla="*/ 128 h 505"/>
              <a:gd name="T28" fmla="*/ 155 w 1285"/>
              <a:gd name="T29" fmla="*/ 81 h 505"/>
              <a:gd name="T30" fmla="*/ 55 w 1285"/>
              <a:gd name="T31" fmla="*/ 28 h 505"/>
              <a:gd name="T32" fmla="*/ 6 w 1285"/>
              <a:gd name="T33" fmla="*/ 4 h 505"/>
              <a:gd name="T34" fmla="*/ 2 w 1285"/>
              <a:gd name="T35" fmla="*/ 32 h 505"/>
              <a:gd name="T36" fmla="*/ 0 w 1285"/>
              <a:gd name="T37" fmla="*/ 76 h 505"/>
              <a:gd name="T38" fmla="*/ 8 w 1285"/>
              <a:gd name="T39" fmla="*/ 120 h 505"/>
              <a:gd name="T40" fmla="*/ 19 w 1285"/>
              <a:gd name="T41" fmla="*/ 139 h 505"/>
              <a:gd name="T42" fmla="*/ 28 w 1285"/>
              <a:gd name="T43" fmla="*/ 144 h 505"/>
              <a:gd name="T44" fmla="*/ 47 w 1285"/>
              <a:gd name="T45" fmla="*/ 155 h 505"/>
              <a:gd name="T46" fmla="*/ 75 w 1285"/>
              <a:gd name="T47" fmla="*/ 170 h 505"/>
              <a:gd name="T48" fmla="*/ 112 w 1285"/>
              <a:gd name="T49" fmla="*/ 190 h 505"/>
              <a:gd name="T50" fmla="*/ 159 w 1285"/>
              <a:gd name="T51" fmla="*/ 212 h 505"/>
              <a:gd name="T52" fmla="*/ 215 w 1285"/>
              <a:gd name="T53" fmla="*/ 238 h 505"/>
              <a:gd name="T54" fmla="*/ 281 w 1285"/>
              <a:gd name="T55" fmla="*/ 267 h 505"/>
              <a:gd name="T56" fmla="*/ 358 w 1285"/>
              <a:gd name="T57" fmla="*/ 296 h 505"/>
              <a:gd name="T58" fmla="*/ 443 w 1285"/>
              <a:gd name="T59" fmla="*/ 326 h 505"/>
              <a:gd name="T60" fmla="*/ 540 w 1285"/>
              <a:gd name="T61" fmla="*/ 357 h 505"/>
              <a:gd name="T62" fmla="*/ 647 w 1285"/>
              <a:gd name="T63" fmla="*/ 387 h 505"/>
              <a:gd name="T64" fmla="*/ 764 w 1285"/>
              <a:gd name="T65" fmla="*/ 416 h 505"/>
              <a:gd name="T66" fmla="*/ 890 w 1285"/>
              <a:gd name="T67" fmla="*/ 444 h 505"/>
              <a:gd name="T68" fmla="*/ 1028 w 1285"/>
              <a:gd name="T69" fmla="*/ 472 h 505"/>
              <a:gd name="T70" fmla="*/ 1177 w 1285"/>
              <a:gd name="T71" fmla="*/ 494 h 505"/>
              <a:gd name="T72" fmla="*/ 1256 w 1285"/>
              <a:gd name="T73" fmla="*/ 503 h 505"/>
              <a:gd name="T74" fmla="*/ 1265 w 1285"/>
              <a:gd name="T75" fmla="*/ 487 h 505"/>
              <a:gd name="T76" fmla="*/ 1278 w 1285"/>
              <a:gd name="T77" fmla="*/ 456 h 505"/>
              <a:gd name="T78" fmla="*/ 1285 w 1285"/>
              <a:gd name="T79" fmla="*/ 415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85" h="505">
                <a:moveTo>
                  <a:pt x="1284" y="391"/>
                </a:moveTo>
                <a:lnTo>
                  <a:pt x="1282" y="391"/>
                </a:lnTo>
                <a:lnTo>
                  <a:pt x="1275" y="390"/>
                </a:lnTo>
                <a:lnTo>
                  <a:pt x="1264" y="389"/>
                </a:lnTo>
                <a:lnTo>
                  <a:pt x="1250" y="387"/>
                </a:lnTo>
                <a:lnTo>
                  <a:pt x="1232" y="385"/>
                </a:lnTo>
                <a:lnTo>
                  <a:pt x="1209" y="382"/>
                </a:lnTo>
                <a:lnTo>
                  <a:pt x="1183" y="378"/>
                </a:lnTo>
                <a:lnTo>
                  <a:pt x="1155" y="374"/>
                </a:lnTo>
                <a:lnTo>
                  <a:pt x="1124" y="369"/>
                </a:lnTo>
                <a:lnTo>
                  <a:pt x="1089" y="362"/>
                </a:lnTo>
                <a:lnTo>
                  <a:pt x="1052" y="355"/>
                </a:lnTo>
                <a:lnTo>
                  <a:pt x="1013" y="349"/>
                </a:lnTo>
                <a:lnTo>
                  <a:pt x="971" y="340"/>
                </a:lnTo>
                <a:lnTo>
                  <a:pt x="926" y="332"/>
                </a:lnTo>
                <a:lnTo>
                  <a:pt x="881" y="322"/>
                </a:lnTo>
                <a:lnTo>
                  <a:pt x="834" y="311"/>
                </a:lnTo>
                <a:lnTo>
                  <a:pt x="785" y="299"/>
                </a:lnTo>
                <a:lnTo>
                  <a:pt x="735" y="287"/>
                </a:lnTo>
                <a:lnTo>
                  <a:pt x="684" y="273"/>
                </a:lnTo>
                <a:lnTo>
                  <a:pt x="632" y="259"/>
                </a:lnTo>
                <a:lnTo>
                  <a:pt x="579" y="244"/>
                </a:lnTo>
                <a:lnTo>
                  <a:pt x="526" y="228"/>
                </a:lnTo>
                <a:lnTo>
                  <a:pt x="472" y="209"/>
                </a:lnTo>
                <a:lnTo>
                  <a:pt x="419" y="191"/>
                </a:lnTo>
                <a:lnTo>
                  <a:pt x="364" y="171"/>
                </a:lnTo>
                <a:lnTo>
                  <a:pt x="311" y="150"/>
                </a:lnTo>
                <a:lnTo>
                  <a:pt x="259" y="128"/>
                </a:lnTo>
                <a:lnTo>
                  <a:pt x="206" y="105"/>
                </a:lnTo>
                <a:lnTo>
                  <a:pt x="155" y="81"/>
                </a:lnTo>
                <a:lnTo>
                  <a:pt x="104" y="55"/>
                </a:lnTo>
                <a:lnTo>
                  <a:pt x="55" y="28"/>
                </a:lnTo>
                <a:lnTo>
                  <a:pt x="7" y="0"/>
                </a:lnTo>
                <a:lnTo>
                  <a:pt x="6" y="4"/>
                </a:lnTo>
                <a:lnTo>
                  <a:pt x="4" y="15"/>
                </a:lnTo>
                <a:lnTo>
                  <a:pt x="2" y="32"/>
                </a:lnTo>
                <a:lnTo>
                  <a:pt x="0" y="53"/>
                </a:lnTo>
                <a:lnTo>
                  <a:pt x="0" y="76"/>
                </a:lnTo>
                <a:lnTo>
                  <a:pt x="2" y="98"/>
                </a:lnTo>
                <a:lnTo>
                  <a:pt x="8" y="120"/>
                </a:lnTo>
                <a:lnTo>
                  <a:pt x="18" y="137"/>
                </a:lnTo>
                <a:lnTo>
                  <a:pt x="19" y="139"/>
                </a:lnTo>
                <a:lnTo>
                  <a:pt x="22" y="141"/>
                </a:lnTo>
                <a:lnTo>
                  <a:pt x="28" y="144"/>
                </a:lnTo>
                <a:lnTo>
                  <a:pt x="37" y="148"/>
                </a:lnTo>
                <a:lnTo>
                  <a:pt x="47" y="155"/>
                </a:lnTo>
                <a:lnTo>
                  <a:pt x="59" y="162"/>
                </a:lnTo>
                <a:lnTo>
                  <a:pt x="75" y="170"/>
                </a:lnTo>
                <a:lnTo>
                  <a:pt x="92" y="180"/>
                </a:lnTo>
                <a:lnTo>
                  <a:pt x="112" y="190"/>
                </a:lnTo>
                <a:lnTo>
                  <a:pt x="134" y="200"/>
                </a:lnTo>
                <a:lnTo>
                  <a:pt x="159" y="212"/>
                </a:lnTo>
                <a:lnTo>
                  <a:pt x="186" y="225"/>
                </a:lnTo>
                <a:lnTo>
                  <a:pt x="215" y="238"/>
                </a:lnTo>
                <a:lnTo>
                  <a:pt x="247" y="252"/>
                </a:lnTo>
                <a:lnTo>
                  <a:pt x="281" y="267"/>
                </a:lnTo>
                <a:lnTo>
                  <a:pt x="318" y="281"/>
                </a:lnTo>
                <a:lnTo>
                  <a:pt x="358" y="296"/>
                </a:lnTo>
                <a:lnTo>
                  <a:pt x="399" y="311"/>
                </a:lnTo>
                <a:lnTo>
                  <a:pt x="443" y="326"/>
                </a:lnTo>
                <a:lnTo>
                  <a:pt x="491" y="341"/>
                </a:lnTo>
                <a:lnTo>
                  <a:pt x="540" y="357"/>
                </a:lnTo>
                <a:lnTo>
                  <a:pt x="592" y="372"/>
                </a:lnTo>
                <a:lnTo>
                  <a:pt x="647" y="387"/>
                </a:lnTo>
                <a:lnTo>
                  <a:pt x="703" y="402"/>
                </a:lnTo>
                <a:lnTo>
                  <a:pt x="764" y="416"/>
                </a:lnTo>
                <a:lnTo>
                  <a:pt x="826" y="431"/>
                </a:lnTo>
                <a:lnTo>
                  <a:pt x="890" y="444"/>
                </a:lnTo>
                <a:lnTo>
                  <a:pt x="958" y="459"/>
                </a:lnTo>
                <a:lnTo>
                  <a:pt x="1028" y="472"/>
                </a:lnTo>
                <a:lnTo>
                  <a:pt x="1101" y="483"/>
                </a:lnTo>
                <a:lnTo>
                  <a:pt x="1177" y="494"/>
                </a:lnTo>
                <a:lnTo>
                  <a:pt x="1255" y="505"/>
                </a:lnTo>
                <a:lnTo>
                  <a:pt x="1256" y="503"/>
                </a:lnTo>
                <a:lnTo>
                  <a:pt x="1260" y="497"/>
                </a:lnTo>
                <a:lnTo>
                  <a:pt x="1265" y="487"/>
                </a:lnTo>
                <a:lnTo>
                  <a:pt x="1272" y="473"/>
                </a:lnTo>
                <a:lnTo>
                  <a:pt x="1278" y="456"/>
                </a:lnTo>
                <a:lnTo>
                  <a:pt x="1282" y="437"/>
                </a:lnTo>
                <a:lnTo>
                  <a:pt x="1285" y="415"/>
                </a:lnTo>
                <a:lnTo>
                  <a:pt x="1284" y="391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1" name="AutoShape 581"/>
          <p:cNvSpPr>
            <a:spLocks noChangeAspect="1" noChangeArrowheads="1" noTextEdit="1"/>
          </p:cNvSpPr>
          <p:nvPr/>
        </p:nvSpPr>
        <p:spPr bwMode="auto">
          <a:xfrm>
            <a:off x="7667626" y="1728788"/>
            <a:ext cx="322263" cy="349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902" name="Freeform 582"/>
          <p:cNvSpPr>
            <a:spLocks/>
          </p:cNvSpPr>
          <p:nvPr/>
        </p:nvSpPr>
        <p:spPr bwMode="auto">
          <a:xfrm>
            <a:off x="7734300" y="1751013"/>
            <a:ext cx="46038" cy="57150"/>
          </a:xfrm>
          <a:custGeom>
            <a:avLst/>
            <a:gdLst>
              <a:gd name="T0" fmla="*/ 63 w 179"/>
              <a:gd name="T1" fmla="*/ 28 h 216"/>
              <a:gd name="T2" fmla="*/ 49 w 179"/>
              <a:gd name="T3" fmla="*/ 37 h 216"/>
              <a:gd name="T4" fmla="*/ 38 w 179"/>
              <a:gd name="T5" fmla="*/ 47 h 216"/>
              <a:gd name="T6" fmla="*/ 27 w 179"/>
              <a:gd name="T7" fmla="*/ 59 h 216"/>
              <a:gd name="T8" fmla="*/ 18 w 179"/>
              <a:gd name="T9" fmla="*/ 72 h 216"/>
              <a:gd name="T10" fmla="*/ 10 w 179"/>
              <a:gd name="T11" fmla="*/ 86 h 216"/>
              <a:gd name="T12" fmla="*/ 5 w 179"/>
              <a:gd name="T13" fmla="*/ 101 h 216"/>
              <a:gd name="T14" fmla="*/ 2 w 179"/>
              <a:gd name="T15" fmla="*/ 117 h 216"/>
              <a:gd name="T16" fmla="*/ 0 w 179"/>
              <a:gd name="T17" fmla="*/ 133 h 216"/>
              <a:gd name="T18" fmla="*/ 2 w 179"/>
              <a:gd name="T19" fmla="*/ 155 h 216"/>
              <a:gd name="T20" fmla="*/ 10 w 179"/>
              <a:gd name="T21" fmla="*/ 173 h 216"/>
              <a:gd name="T22" fmla="*/ 23 w 179"/>
              <a:gd name="T23" fmla="*/ 190 h 216"/>
              <a:gd name="T24" fmla="*/ 40 w 179"/>
              <a:gd name="T25" fmla="*/ 201 h 216"/>
              <a:gd name="T26" fmla="*/ 59 w 179"/>
              <a:gd name="T27" fmla="*/ 211 h 216"/>
              <a:gd name="T28" fmla="*/ 79 w 179"/>
              <a:gd name="T29" fmla="*/ 215 h 216"/>
              <a:gd name="T30" fmla="*/ 100 w 179"/>
              <a:gd name="T31" fmla="*/ 216 h 216"/>
              <a:gd name="T32" fmla="*/ 120 w 179"/>
              <a:gd name="T33" fmla="*/ 213 h 216"/>
              <a:gd name="T34" fmla="*/ 124 w 179"/>
              <a:gd name="T35" fmla="*/ 213 h 216"/>
              <a:gd name="T36" fmla="*/ 128 w 179"/>
              <a:gd name="T37" fmla="*/ 211 h 216"/>
              <a:gd name="T38" fmla="*/ 131 w 179"/>
              <a:gd name="T39" fmla="*/ 208 h 216"/>
              <a:gd name="T40" fmla="*/ 132 w 179"/>
              <a:gd name="T41" fmla="*/ 203 h 216"/>
              <a:gd name="T42" fmla="*/ 130 w 179"/>
              <a:gd name="T43" fmla="*/ 198 h 216"/>
              <a:gd name="T44" fmla="*/ 126 w 179"/>
              <a:gd name="T45" fmla="*/ 194 h 216"/>
              <a:gd name="T46" fmla="*/ 121 w 179"/>
              <a:gd name="T47" fmla="*/ 190 h 216"/>
              <a:gd name="T48" fmla="*/ 116 w 179"/>
              <a:gd name="T49" fmla="*/ 187 h 216"/>
              <a:gd name="T50" fmla="*/ 105 w 179"/>
              <a:gd name="T51" fmla="*/ 184 h 216"/>
              <a:gd name="T52" fmla="*/ 95 w 179"/>
              <a:gd name="T53" fmla="*/ 182 h 216"/>
              <a:gd name="T54" fmla="*/ 84 w 179"/>
              <a:gd name="T55" fmla="*/ 180 h 216"/>
              <a:gd name="T56" fmla="*/ 75 w 179"/>
              <a:gd name="T57" fmla="*/ 178 h 216"/>
              <a:gd name="T58" fmla="*/ 65 w 179"/>
              <a:gd name="T59" fmla="*/ 175 h 216"/>
              <a:gd name="T60" fmla="*/ 56 w 179"/>
              <a:gd name="T61" fmla="*/ 170 h 216"/>
              <a:gd name="T62" fmla="*/ 47 w 179"/>
              <a:gd name="T63" fmla="*/ 165 h 216"/>
              <a:gd name="T64" fmla="*/ 39 w 179"/>
              <a:gd name="T65" fmla="*/ 156 h 216"/>
              <a:gd name="T66" fmla="*/ 36 w 179"/>
              <a:gd name="T67" fmla="*/ 120 h 216"/>
              <a:gd name="T68" fmla="*/ 44 w 179"/>
              <a:gd name="T69" fmla="*/ 90 h 216"/>
              <a:gd name="T70" fmla="*/ 61 w 179"/>
              <a:gd name="T71" fmla="*/ 67 h 216"/>
              <a:gd name="T72" fmla="*/ 84 w 179"/>
              <a:gd name="T73" fmla="*/ 47 h 216"/>
              <a:gd name="T74" fmla="*/ 109 w 179"/>
              <a:gd name="T75" fmla="*/ 32 h 216"/>
              <a:gd name="T76" fmla="*/ 136 w 179"/>
              <a:gd name="T77" fmla="*/ 21 h 216"/>
              <a:gd name="T78" fmla="*/ 160 w 179"/>
              <a:gd name="T79" fmla="*/ 12 h 216"/>
              <a:gd name="T80" fmla="*/ 179 w 179"/>
              <a:gd name="T81" fmla="*/ 5 h 216"/>
              <a:gd name="T82" fmla="*/ 167 w 179"/>
              <a:gd name="T83" fmla="*/ 1 h 216"/>
              <a:gd name="T84" fmla="*/ 154 w 179"/>
              <a:gd name="T85" fmla="*/ 0 h 216"/>
              <a:gd name="T86" fmla="*/ 140 w 179"/>
              <a:gd name="T87" fmla="*/ 2 h 216"/>
              <a:gd name="T88" fmla="*/ 124 w 179"/>
              <a:gd name="T89" fmla="*/ 5 h 216"/>
              <a:gd name="T90" fmla="*/ 108 w 179"/>
              <a:gd name="T91" fmla="*/ 10 h 216"/>
              <a:gd name="T92" fmla="*/ 92 w 179"/>
              <a:gd name="T93" fmla="*/ 15 h 216"/>
              <a:gd name="T94" fmla="*/ 77 w 179"/>
              <a:gd name="T95" fmla="*/ 22 h 216"/>
              <a:gd name="T96" fmla="*/ 63 w 179"/>
              <a:gd name="T97" fmla="*/ 28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9" h="216">
                <a:moveTo>
                  <a:pt x="63" y="28"/>
                </a:moveTo>
                <a:lnTo>
                  <a:pt x="49" y="37"/>
                </a:lnTo>
                <a:lnTo>
                  <a:pt x="38" y="47"/>
                </a:lnTo>
                <a:lnTo>
                  <a:pt x="27" y="59"/>
                </a:lnTo>
                <a:lnTo>
                  <a:pt x="18" y="72"/>
                </a:lnTo>
                <a:lnTo>
                  <a:pt x="10" y="86"/>
                </a:lnTo>
                <a:lnTo>
                  <a:pt x="5" y="101"/>
                </a:lnTo>
                <a:lnTo>
                  <a:pt x="2" y="117"/>
                </a:lnTo>
                <a:lnTo>
                  <a:pt x="0" y="133"/>
                </a:lnTo>
                <a:lnTo>
                  <a:pt x="2" y="155"/>
                </a:lnTo>
                <a:lnTo>
                  <a:pt x="10" y="173"/>
                </a:lnTo>
                <a:lnTo>
                  <a:pt x="23" y="190"/>
                </a:lnTo>
                <a:lnTo>
                  <a:pt x="40" y="201"/>
                </a:lnTo>
                <a:lnTo>
                  <a:pt x="59" y="211"/>
                </a:lnTo>
                <a:lnTo>
                  <a:pt x="79" y="215"/>
                </a:lnTo>
                <a:lnTo>
                  <a:pt x="100" y="216"/>
                </a:lnTo>
                <a:lnTo>
                  <a:pt x="120" y="213"/>
                </a:lnTo>
                <a:lnTo>
                  <a:pt x="124" y="213"/>
                </a:lnTo>
                <a:lnTo>
                  <a:pt x="128" y="211"/>
                </a:lnTo>
                <a:lnTo>
                  <a:pt x="131" y="208"/>
                </a:lnTo>
                <a:lnTo>
                  <a:pt x="132" y="203"/>
                </a:lnTo>
                <a:lnTo>
                  <a:pt x="130" y="198"/>
                </a:lnTo>
                <a:lnTo>
                  <a:pt x="126" y="194"/>
                </a:lnTo>
                <a:lnTo>
                  <a:pt x="121" y="190"/>
                </a:lnTo>
                <a:lnTo>
                  <a:pt x="116" y="187"/>
                </a:lnTo>
                <a:lnTo>
                  <a:pt x="105" y="184"/>
                </a:lnTo>
                <a:lnTo>
                  <a:pt x="95" y="182"/>
                </a:lnTo>
                <a:lnTo>
                  <a:pt x="84" y="180"/>
                </a:lnTo>
                <a:lnTo>
                  <a:pt x="75" y="178"/>
                </a:lnTo>
                <a:lnTo>
                  <a:pt x="65" y="175"/>
                </a:lnTo>
                <a:lnTo>
                  <a:pt x="56" y="170"/>
                </a:lnTo>
                <a:lnTo>
                  <a:pt x="47" y="165"/>
                </a:lnTo>
                <a:lnTo>
                  <a:pt x="39" y="156"/>
                </a:lnTo>
                <a:lnTo>
                  <a:pt x="36" y="120"/>
                </a:lnTo>
                <a:lnTo>
                  <a:pt x="44" y="90"/>
                </a:lnTo>
                <a:lnTo>
                  <a:pt x="61" y="67"/>
                </a:lnTo>
                <a:lnTo>
                  <a:pt x="84" y="47"/>
                </a:lnTo>
                <a:lnTo>
                  <a:pt x="109" y="32"/>
                </a:lnTo>
                <a:lnTo>
                  <a:pt x="136" y="21"/>
                </a:lnTo>
                <a:lnTo>
                  <a:pt x="160" y="12"/>
                </a:lnTo>
                <a:lnTo>
                  <a:pt x="179" y="5"/>
                </a:lnTo>
                <a:lnTo>
                  <a:pt x="167" y="1"/>
                </a:lnTo>
                <a:lnTo>
                  <a:pt x="154" y="0"/>
                </a:lnTo>
                <a:lnTo>
                  <a:pt x="140" y="2"/>
                </a:lnTo>
                <a:lnTo>
                  <a:pt x="124" y="5"/>
                </a:lnTo>
                <a:lnTo>
                  <a:pt x="108" y="10"/>
                </a:lnTo>
                <a:lnTo>
                  <a:pt x="92" y="15"/>
                </a:lnTo>
                <a:lnTo>
                  <a:pt x="77" y="22"/>
                </a:lnTo>
                <a:lnTo>
                  <a:pt x="63" y="2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3" name="Freeform 583"/>
          <p:cNvSpPr>
            <a:spLocks/>
          </p:cNvSpPr>
          <p:nvPr/>
        </p:nvSpPr>
        <p:spPr bwMode="auto">
          <a:xfrm>
            <a:off x="7812089" y="1749425"/>
            <a:ext cx="28575" cy="44450"/>
          </a:xfrm>
          <a:custGeom>
            <a:avLst/>
            <a:gdLst>
              <a:gd name="T0" fmla="*/ 96 w 114"/>
              <a:gd name="T1" fmla="*/ 55 h 168"/>
              <a:gd name="T2" fmla="*/ 101 w 114"/>
              <a:gd name="T3" fmla="*/ 72 h 168"/>
              <a:gd name="T4" fmla="*/ 100 w 114"/>
              <a:gd name="T5" fmla="*/ 88 h 168"/>
              <a:gd name="T6" fmla="*/ 92 w 114"/>
              <a:gd name="T7" fmla="*/ 101 h 168"/>
              <a:gd name="T8" fmla="*/ 82 w 114"/>
              <a:gd name="T9" fmla="*/ 112 h 168"/>
              <a:gd name="T10" fmla="*/ 69 w 114"/>
              <a:gd name="T11" fmla="*/ 123 h 168"/>
              <a:gd name="T12" fmla="*/ 54 w 114"/>
              <a:gd name="T13" fmla="*/ 134 h 168"/>
              <a:gd name="T14" fmla="*/ 40 w 114"/>
              <a:gd name="T15" fmla="*/ 143 h 168"/>
              <a:gd name="T16" fmla="*/ 27 w 114"/>
              <a:gd name="T17" fmla="*/ 153 h 168"/>
              <a:gd name="T18" fmla="*/ 25 w 114"/>
              <a:gd name="T19" fmla="*/ 156 h 168"/>
              <a:gd name="T20" fmla="*/ 24 w 114"/>
              <a:gd name="T21" fmla="*/ 158 h 168"/>
              <a:gd name="T22" fmla="*/ 24 w 114"/>
              <a:gd name="T23" fmla="*/ 162 h 168"/>
              <a:gd name="T24" fmla="*/ 25 w 114"/>
              <a:gd name="T25" fmla="*/ 165 h 168"/>
              <a:gd name="T26" fmla="*/ 28 w 114"/>
              <a:gd name="T27" fmla="*/ 167 h 168"/>
              <a:gd name="T28" fmla="*/ 31 w 114"/>
              <a:gd name="T29" fmla="*/ 168 h 168"/>
              <a:gd name="T30" fmla="*/ 33 w 114"/>
              <a:gd name="T31" fmla="*/ 168 h 168"/>
              <a:gd name="T32" fmla="*/ 37 w 114"/>
              <a:gd name="T33" fmla="*/ 167 h 168"/>
              <a:gd name="T34" fmla="*/ 53 w 114"/>
              <a:gd name="T35" fmla="*/ 157 h 168"/>
              <a:gd name="T36" fmla="*/ 69 w 114"/>
              <a:gd name="T37" fmla="*/ 147 h 168"/>
              <a:gd name="T38" fmla="*/ 84 w 114"/>
              <a:gd name="T39" fmla="*/ 135 h 168"/>
              <a:gd name="T40" fmla="*/ 97 w 114"/>
              <a:gd name="T41" fmla="*/ 121 h 168"/>
              <a:gd name="T42" fmla="*/ 107 w 114"/>
              <a:gd name="T43" fmla="*/ 106 h 168"/>
              <a:gd name="T44" fmla="*/ 113 w 114"/>
              <a:gd name="T45" fmla="*/ 89 h 168"/>
              <a:gd name="T46" fmla="*/ 114 w 114"/>
              <a:gd name="T47" fmla="*/ 71 h 168"/>
              <a:gd name="T48" fmla="*/ 110 w 114"/>
              <a:gd name="T49" fmla="*/ 51 h 168"/>
              <a:gd name="T50" fmla="*/ 101 w 114"/>
              <a:gd name="T51" fmla="*/ 36 h 168"/>
              <a:gd name="T52" fmla="*/ 87 w 114"/>
              <a:gd name="T53" fmla="*/ 24 h 168"/>
              <a:gd name="T54" fmla="*/ 70 w 114"/>
              <a:gd name="T55" fmla="*/ 14 h 168"/>
              <a:gd name="T56" fmla="*/ 51 w 114"/>
              <a:gd name="T57" fmla="*/ 7 h 168"/>
              <a:gd name="T58" fmla="*/ 32 w 114"/>
              <a:gd name="T59" fmla="*/ 2 h 168"/>
              <a:gd name="T60" fmla="*/ 17 w 114"/>
              <a:gd name="T61" fmla="*/ 0 h 168"/>
              <a:gd name="T62" fmla="*/ 5 w 114"/>
              <a:gd name="T63" fmla="*/ 0 h 168"/>
              <a:gd name="T64" fmla="*/ 0 w 114"/>
              <a:gd name="T65" fmla="*/ 3 h 168"/>
              <a:gd name="T66" fmla="*/ 12 w 114"/>
              <a:gd name="T67" fmla="*/ 9 h 168"/>
              <a:gd name="T68" fmla="*/ 26 w 114"/>
              <a:gd name="T69" fmla="*/ 13 h 168"/>
              <a:gd name="T70" fmla="*/ 41 w 114"/>
              <a:gd name="T71" fmla="*/ 17 h 168"/>
              <a:gd name="T72" fmla="*/ 54 w 114"/>
              <a:gd name="T73" fmla="*/ 22 h 168"/>
              <a:gd name="T74" fmla="*/ 68 w 114"/>
              <a:gd name="T75" fmla="*/ 27 h 168"/>
              <a:gd name="T76" fmla="*/ 80 w 114"/>
              <a:gd name="T77" fmla="*/ 34 h 168"/>
              <a:gd name="T78" fmla="*/ 89 w 114"/>
              <a:gd name="T79" fmla="*/ 43 h 168"/>
              <a:gd name="T80" fmla="*/ 96 w 114"/>
              <a:gd name="T81" fmla="*/ 55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4" h="168">
                <a:moveTo>
                  <a:pt x="96" y="55"/>
                </a:moveTo>
                <a:lnTo>
                  <a:pt x="101" y="72"/>
                </a:lnTo>
                <a:lnTo>
                  <a:pt x="100" y="88"/>
                </a:lnTo>
                <a:lnTo>
                  <a:pt x="92" y="101"/>
                </a:lnTo>
                <a:lnTo>
                  <a:pt x="82" y="112"/>
                </a:lnTo>
                <a:lnTo>
                  <a:pt x="69" y="123"/>
                </a:lnTo>
                <a:lnTo>
                  <a:pt x="54" y="134"/>
                </a:lnTo>
                <a:lnTo>
                  <a:pt x="40" y="143"/>
                </a:lnTo>
                <a:lnTo>
                  <a:pt x="27" y="153"/>
                </a:lnTo>
                <a:lnTo>
                  <a:pt x="25" y="156"/>
                </a:lnTo>
                <a:lnTo>
                  <a:pt x="24" y="158"/>
                </a:lnTo>
                <a:lnTo>
                  <a:pt x="24" y="162"/>
                </a:lnTo>
                <a:lnTo>
                  <a:pt x="25" y="165"/>
                </a:lnTo>
                <a:lnTo>
                  <a:pt x="28" y="167"/>
                </a:lnTo>
                <a:lnTo>
                  <a:pt x="31" y="168"/>
                </a:lnTo>
                <a:lnTo>
                  <a:pt x="33" y="168"/>
                </a:lnTo>
                <a:lnTo>
                  <a:pt x="37" y="167"/>
                </a:lnTo>
                <a:lnTo>
                  <a:pt x="53" y="157"/>
                </a:lnTo>
                <a:lnTo>
                  <a:pt x="69" y="147"/>
                </a:lnTo>
                <a:lnTo>
                  <a:pt x="84" y="135"/>
                </a:lnTo>
                <a:lnTo>
                  <a:pt x="97" y="121"/>
                </a:lnTo>
                <a:lnTo>
                  <a:pt x="107" y="106"/>
                </a:lnTo>
                <a:lnTo>
                  <a:pt x="113" y="89"/>
                </a:lnTo>
                <a:lnTo>
                  <a:pt x="114" y="71"/>
                </a:lnTo>
                <a:lnTo>
                  <a:pt x="110" y="51"/>
                </a:lnTo>
                <a:lnTo>
                  <a:pt x="101" y="36"/>
                </a:lnTo>
                <a:lnTo>
                  <a:pt x="87" y="24"/>
                </a:lnTo>
                <a:lnTo>
                  <a:pt x="70" y="14"/>
                </a:lnTo>
                <a:lnTo>
                  <a:pt x="51" y="7"/>
                </a:lnTo>
                <a:lnTo>
                  <a:pt x="32" y="2"/>
                </a:lnTo>
                <a:lnTo>
                  <a:pt x="17" y="0"/>
                </a:lnTo>
                <a:lnTo>
                  <a:pt x="5" y="0"/>
                </a:lnTo>
                <a:lnTo>
                  <a:pt x="0" y="3"/>
                </a:lnTo>
                <a:lnTo>
                  <a:pt x="12" y="9"/>
                </a:lnTo>
                <a:lnTo>
                  <a:pt x="26" y="13"/>
                </a:lnTo>
                <a:lnTo>
                  <a:pt x="41" y="17"/>
                </a:lnTo>
                <a:lnTo>
                  <a:pt x="54" y="22"/>
                </a:lnTo>
                <a:lnTo>
                  <a:pt x="68" y="27"/>
                </a:lnTo>
                <a:lnTo>
                  <a:pt x="80" y="34"/>
                </a:lnTo>
                <a:lnTo>
                  <a:pt x="89" y="43"/>
                </a:lnTo>
                <a:lnTo>
                  <a:pt x="96" y="55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4" name="Freeform 584"/>
          <p:cNvSpPr>
            <a:spLocks/>
          </p:cNvSpPr>
          <p:nvPr/>
        </p:nvSpPr>
        <p:spPr bwMode="auto">
          <a:xfrm>
            <a:off x="7705726" y="1739901"/>
            <a:ext cx="74613" cy="92075"/>
          </a:xfrm>
          <a:custGeom>
            <a:avLst/>
            <a:gdLst>
              <a:gd name="T0" fmla="*/ 90 w 289"/>
              <a:gd name="T1" fmla="*/ 65 h 351"/>
              <a:gd name="T2" fmla="*/ 48 w 289"/>
              <a:gd name="T3" fmla="*/ 106 h 351"/>
              <a:gd name="T4" fmla="*/ 15 w 289"/>
              <a:gd name="T5" fmla="*/ 155 h 351"/>
              <a:gd name="T6" fmla="*/ 0 w 289"/>
              <a:gd name="T7" fmla="*/ 210 h 351"/>
              <a:gd name="T8" fmla="*/ 3 w 289"/>
              <a:gd name="T9" fmla="*/ 248 h 351"/>
              <a:gd name="T10" fmla="*/ 8 w 289"/>
              <a:gd name="T11" fmla="*/ 262 h 351"/>
              <a:gd name="T12" fmla="*/ 17 w 289"/>
              <a:gd name="T13" fmla="*/ 276 h 351"/>
              <a:gd name="T14" fmla="*/ 29 w 289"/>
              <a:gd name="T15" fmla="*/ 288 h 351"/>
              <a:gd name="T16" fmla="*/ 50 w 289"/>
              <a:gd name="T17" fmla="*/ 301 h 351"/>
              <a:gd name="T18" fmla="*/ 77 w 289"/>
              <a:gd name="T19" fmla="*/ 315 h 351"/>
              <a:gd name="T20" fmla="*/ 107 w 289"/>
              <a:gd name="T21" fmla="*/ 326 h 351"/>
              <a:gd name="T22" fmla="*/ 136 w 289"/>
              <a:gd name="T23" fmla="*/ 334 h 351"/>
              <a:gd name="T24" fmla="*/ 167 w 289"/>
              <a:gd name="T25" fmla="*/ 341 h 351"/>
              <a:gd name="T26" fmla="*/ 197 w 289"/>
              <a:gd name="T27" fmla="*/ 345 h 351"/>
              <a:gd name="T28" fmla="*/ 228 w 289"/>
              <a:gd name="T29" fmla="*/ 348 h 351"/>
              <a:gd name="T30" fmla="*/ 259 w 289"/>
              <a:gd name="T31" fmla="*/ 350 h 351"/>
              <a:gd name="T32" fmla="*/ 279 w 289"/>
              <a:gd name="T33" fmla="*/ 351 h 351"/>
              <a:gd name="T34" fmla="*/ 286 w 289"/>
              <a:gd name="T35" fmla="*/ 345 h 351"/>
              <a:gd name="T36" fmla="*/ 289 w 289"/>
              <a:gd name="T37" fmla="*/ 335 h 351"/>
              <a:gd name="T38" fmla="*/ 282 w 289"/>
              <a:gd name="T39" fmla="*/ 328 h 351"/>
              <a:gd name="T40" fmla="*/ 263 w 289"/>
              <a:gd name="T41" fmla="*/ 322 h 351"/>
              <a:gd name="T42" fmla="*/ 236 w 289"/>
              <a:gd name="T43" fmla="*/ 317 h 351"/>
              <a:gd name="T44" fmla="*/ 208 w 289"/>
              <a:gd name="T45" fmla="*/ 313 h 351"/>
              <a:gd name="T46" fmla="*/ 179 w 289"/>
              <a:gd name="T47" fmla="*/ 308 h 351"/>
              <a:gd name="T48" fmla="*/ 152 w 289"/>
              <a:gd name="T49" fmla="*/ 303 h 351"/>
              <a:gd name="T50" fmla="*/ 125 w 289"/>
              <a:gd name="T51" fmla="*/ 296 h 351"/>
              <a:gd name="T52" fmla="*/ 98 w 289"/>
              <a:gd name="T53" fmla="*/ 287 h 351"/>
              <a:gd name="T54" fmla="*/ 72 w 289"/>
              <a:gd name="T55" fmla="*/ 276 h 351"/>
              <a:gd name="T56" fmla="*/ 49 w 289"/>
              <a:gd name="T57" fmla="*/ 261 h 351"/>
              <a:gd name="T58" fmla="*/ 34 w 289"/>
              <a:gd name="T59" fmla="*/ 241 h 351"/>
              <a:gd name="T60" fmla="*/ 30 w 289"/>
              <a:gd name="T61" fmla="*/ 215 h 351"/>
              <a:gd name="T62" fmla="*/ 34 w 289"/>
              <a:gd name="T63" fmla="*/ 186 h 351"/>
              <a:gd name="T64" fmla="*/ 46 w 289"/>
              <a:gd name="T65" fmla="*/ 158 h 351"/>
              <a:gd name="T66" fmla="*/ 64 w 289"/>
              <a:gd name="T67" fmla="*/ 128 h 351"/>
              <a:gd name="T68" fmla="*/ 85 w 289"/>
              <a:gd name="T69" fmla="*/ 102 h 351"/>
              <a:gd name="T70" fmla="*/ 110 w 289"/>
              <a:gd name="T71" fmla="*/ 77 h 351"/>
              <a:gd name="T72" fmla="*/ 137 w 289"/>
              <a:gd name="T73" fmla="*/ 53 h 351"/>
              <a:gd name="T74" fmla="*/ 175 w 289"/>
              <a:gd name="T75" fmla="*/ 35 h 351"/>
              <a:gd name="T76" fmla="*/ 213 w 289"/>
              <a:gd name="T77" fmla="*/ 19 h 351"/>
              <a:gd name="T78" fmla="*/ 237 w 289"/>
              <a:gd name="T79" fmla="*/ 6 h 351"/>
              <a:gd name="T80" fmla="*/ 230 w 289"/>
              <a:gd name="T81" fmla="*/ 0 h 351"/>
              <a:gd name="T82" fmla="*/ 198 w 289"/>
              <a:gd name="T83" fmla="*/ 4 h 351"/>
              <a:gd name="T84" fmla="*/ 161 w 289"/>
              <a:gd name="T85" fmla="*/ 17 h 351"/>
              <a:gd name="T86" fmla="*/ 127 w 289"/>
              <a:gd name="T87" fmla="*/ 35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1">
                <a:moveTo>
                  <a:pt x="112" y="46"/>
                </a:moveTo>
                <a:lnTo>
                  <a:pt x="90" y="65"/>
                </a:lnTo>
                <a:lnTo>
                  <a:pt x="68" y="84"/>
                </a:lnTo>
                <a:lnTo>
                  <a:pt x="48" y="106"/>
                </a:lnTo>
                <a:lnTo>
                  <a:pt x="30" y="130"/>
                </a:lnTo>
                <a:lnTo>
                  <a:pt x="15" y="155"/>
                </a:lnTo>
                <a:lnTo>
                  <a:pt x="5" y="181"/>
                </a:lnTo>
                <a:lnTo>
                  <a:pt x="0" y="210"/>
                </a:lnTo>
                <a:lnTo>
                  <a:pt x="1" y="240"/>
                </a:lnTo>
                <a:lnTo>
                  <a:pt x="3" y="248"/>
                </a:lnTo>
                <a:lnTo>
                  <a:pt x="5" y="256"/>
                </a:lnTo>
                <a:lnTo>
                  <a:pt x="8" y="262"/>
                </a:lnTo>
                <a:lnTo>
                  <a:pt x="12" y="270"/>
                </a:lnTo>
                <a:lnTo>
                  <a:pt x="17" y="276"/>
                </a:lnTo>
                <a:lnTo>
                  <a:pt x="24" y="283"/>
                </a:lnTo>
                <a:lnTo>
                  <a:pt x="29" y="288"/>
                </a:lnTo>
                <a:lnTo>
                  <a:pt x="36" y="292"/>
                </a:lnTo>
                <a:lnTo>
                  <a:pt x="50" y="301"/>
                </a:lnTo>
                <a:lnTo>
                  <a:pt x="64" y="308"/>
                </a:lnTo>
                <a:lnTo>
                  <a:pt x="77" y="315"/>
                </a:lnTo>
                <a:lnTo>
                  <a:pt x="92" y="320"/>
                </a:lnTo>
                <a:lnTo>
                  <a:pt x="107" y="326"/>
                </a:lnTo>
                <a:lnTo>
                  <a:pt x="121" y="330"/>
                </a:lnTo>
                <a:lnTo>
                  <a:pt x="136" y="334"/>
                </a:lnTo>
                <a:lnTo>
                  <a:pt x="151" y="337"/>
                </a:lnTo>
                <a:lnTo>
                  <a:pt x="167" y="341"/>
                </a:lnTo>
                <a:lnTo>
                  <a:pt x="181" y="343"/>
                </a:lnTo>
                <a:lnTo>
                  <a:pt x="197" y="345"/>
                </a:lnTo>
                <a:lnTo>
                  <a:pt x="213" y="347"/>
                </a:lnTo>
                <a:lnTo>
                  <a:pt x="228" y="348"/>
                </a:lnTo>
                <a:lnTo>
                  <a:pt x="243" y="349"/>
                </a:lnTo>
                <a:lnTo>
                  <a:pt x="259" y="350"/>
                </a:lnTo>
                <a:lnTo>
                  <a:pt x="274" y="351"/>
                </a:lnTo>
                <a:lnTo>
                  <a:pt x="279" y="351"/>
                </a:lnTo>
                <a:lnTo>
                  <a:pt x="283" y="349"/>
                </a:lnTo>
                <a:lnTo>
                  <a:pt x="286" y="345"/>
                </a:lnTo>
                <a:lnTo>
                  <a:pt x="289" y="341"/>
                </a:lnTo>
                <a:lnTo>
                  <a:pt x="289" y="335"/>
                </a:lnTo>
                <a:lnTo>
                  <a:pt x="286" y="331"/>
                </a:lnTo>
                <a:lnTo>
                  <a:pt x="282" y="328"/>
                </a:lnTo>
                <a:lnTo>
                  <a:pt x="277" y="326"/>
                </a:lnTo>
                <a:lnTo>
                  <a:pt x="263" y="322"/>
                </a:lnTo>
                <a:lnTo>
                  <a:pt x="250" y="320"/>
                </a:lnTo>
                <a:lnTo>
                  <a:pt x="236" y="317"/>
                </a:lnTo>
                <a:lnTo>
                  <a:pt x="221" y="315"/>
                </a:lnTo>
                <a:lnTo>
                  <a:pt x="208" y="313"/>
                </a:lnTo>
                <a:lnTo>
                  <a:pt x="194" y="311"/>
                </a:lnTo>
                <a:lnTo>
                  <a:pt x="179" y="308"/>
                </a:lnTo>
                <a:lnTo>
                  <a:pt x="166" y="305"/>
                </a:lnTo>
                <a:lnTo>
                  <a:pt x="152" y="303"/>
                </a:lnTo>
                <a:lnTo>
                  <a:pt x="138" y="300"/>
                </a:lnTo>
                <a:lnTo>
                  <a:pt x="125" y="296"/>
                </a:lnTo>
                <a:lnTo>
                  <a:pt x="111" y="292"/>
                </a:lnTo>
                <a:lnTo>
                  <a:pt x="98" y="287"/>
                </a:lnTo>
                <a:lnTo>
                  <a:pt x="85" y="282"/>
                </a:lnTo>
                <a:lnTo>
                  <a:pt x="72" y="276"/>
                </a:lnTo>
                <a:lnTo>
                  <a:pt x="59" y="269"/>
                </a:lnTo>
                <a:lnTo>
                  <a:pt x="49" y="261"/>
                </a:lnTo>
                <a:lnTo>
                  <a:pt x="41" y="252"/>
                </a:lnTo>
                <a:lnTo>
                  <a:pt x="34" y="241"/>
                </a:lnTo>
                <a:lnTo>
                  <a:pt x="31" y="228"/>
                </a:lnTo>
                <a:lnTo>
                  <a:pt x="30" y="215"/>
                </a:lnTo>
                <a:lnTo>
                  <a:pt x="31" y="201"/>
                </a:lnTo>
                <a:lnTo>
                  <a:pt x="34" y="186"/>
                </a:lnTo>
                <a:lnTo>
                  <a:pt x="38" y="174"/>
                </a:lnTo>
                <a:lnTo>
                  <a:pt x="46" y="158"/>
                </a:lnTo>
                <a:lnTo>
                  <a:pt x="54" y="142"/>
                </a:lnTo>
                <a:lnTo>
                  <a:pt x="64" y="128"/>
                </a:lnTo>
                <a:lnTo>
                  <a:pt x="74" y="115"/>
                </a:lnTo>
                <a:lnTo>
                  <a:pt x="85" y="102"/>
                </a:lnTo>
                <a:lnTo>
                  <a:pt x="96" y="89"/>
                </a:lnTo>
                <a:lnTo>
                  <a:pt x="110" y="77"/>
                </a:lnTo>
                <a:lnTo>
                  <a:pt x="124" y="64"/>
                </a:lnTo>
                <a:lnTo>
                  <a:pt x="137" y="53"/>
                </a:lnTo>
                <a:lnTo>
                  <a:pt x="155" y="43"/>
                </a:lnTo>
                <a:lnTo>
                  <a:pt x="175" y="35"/>
                </a:lnTo>
                <a:lnTo>
                  <a:pt x="195" y="26"/>
                </a:lnTo>
                <a:lnTo>
                  <a:pt x="213" y="19"/>
                </a:lnTo>
                <a:lnTo>
                  <a:pt x="228" y="12"/>
                </a:lnTo>
                <a:lnTo>
                  <a:pt x="237" y="6"/>
                </a:lnTo>
                <a:lnTo>
                  <a:pt x="240" y="2"/>
                </a:lnTo>
                <a:lnTo>
                  <a:pt x="230" y="0"/>
                </a:lnTo>
                <a:lnTo>
                  <a:pt x="215" y="1"/>
                </a:lnTo>
                <a:lnTo>
                  <a:pt x="198" y="4"/>
                </a:lnTo>
                <a:lnTo>
                  <a:pt x="180" y="9"/>
                </a:lnTo>
                <a:lnTo>
                  <a:pt x="161" y="17"/>
                </a:lnTo>
                <a:lnTo>
                  <a:pt x="144" y="25"/>
                </a:lnTo>
                <a:lnTo>
                  <a:pt x="127" y="35"/>
                </a:lnTo>
                <a:lnTo>
                  <a:pt x="112" y="46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5" name="Freeform 585"/>
          <p:cNvSpPr>
            <a:spLocks/>
          </p:cNvSpPr>
          <p:nvPr/>
        </p:nvSpPr>
        <p:spPr bwMode="auto">
          <a:xfrm>
            <a:off x="7808913" y="1736726"/>
            <a:ext cx="63500" cy="61913"/>
          </a:xfrm>
          <a:custGeom>
            <a:avLst/>
            <a:gdLst>
              <a:gd name="T0" fmla="*/ 210 w 254"/>
              <a:gd name="T1" fmla="*/ 71 h 234"/>
              <a:gd name="T2" fmla="*/ 222 w 254"/>
              <a:gd name="T3" fmla="*/ 84 h 234"/>
              <a:gd name="T4" fmla="*/ 229 w 254"/>
              <a:gd name="T5" fmla="*/ 99 h 234"/>
              <a:gd name="T6" fmla="*/ 232 w 254"/>
              <a:gd name="T7" fmla="*/ 115 h 234"/>
              <a:gd name="T8" fmla="*/ 232 w 254"/>
              <a:gd name="T9" fmla="*/ 132 h 234"/>
              <a:gd name="T10" fmla="*/ 230 w 254"/>
              <a:gd name="T11" fmla="*/ 146 h 234"/>
              <a:gd name="T12" fmla="*/ 226 w 254"/>
              <a:gd name="T13" fmla="*/ 158 h 234"/>
              <a:gd name="T14" fmla="*/ 219 w 254"/>
              <a:gd name="T15" fmla="*/ 170 h 234"/>
              <a:gd name="T16" fmla="*/ 211 w 254"/>
              <a:gd name="T17" fmla="*/ 179 h 234"/>
              <a:gd name="T18" fmla="*/ 202 w 254"/>
              <a:gd name="T19" fmla="*/ 190 h 234"/>
              <a:gd name="T20" fmla="*/ 193 w 254"/>
              <a:gd name="T21" fmla="*/ 199 h 234"/>
              <a:gd name="T22" fmla="*/ 183 w 254"/>
              <a:gd name="T23" fmla="*/ 208 h 234"/>
              <a:gd name="T24" fmla="*/ 174 w 254"/>
              <a:gd name="T25" fmla="*/ 218 h 234"/>
              <a:gd name="T26" fmla="*/ 172 w 254"/>
              <a:gd name="T27" fmla="*/ 221 h 234"/>
              <a:gd name="T28" fmla="*/ 172 w 254"/>
              <a:gd name="T29" fmla="*/ 224 h 234"/>
              <a:gd name="T30" fmla="*/ 172 w 254"/>
              <a:gd name="T31" fmla="*/ 227 h 234"/>
              <a:gd name="T32" fmla="*/ 174 w 254"/>
              <a:gd name="T33" fmla="*/ 231 h 234"/>
              <a:gd name="T34" fmla="*/ 177 w 254"/>
              <a:gd name="T35" fmla="*/ 233 h 234"/>
              <a:gd name="T36" fmla="*/ 181 w 254"/>
              <a:gd name="T37" fmla="*/ 234 h 234"/>
              <a:gd name="T38" fmla="*/ 184 w 254"/>
              <a:gd name="T39" fmla="*/ 233 h 234"/>
              <a:gd name="T40" fmla="*/ 187 w 254"/>
              <a:gd name="T41" fmla="*/ 231 h 234"/>
              <a:gd name="T42" fmla="*/ 208 w 254"/>
              <a:gd name="T43" fmla="*/ 217 h 234"/>
              <a:gd name="T44" fmla="*/ 226 w 254"/>
              <a:gd name="T45" fmla="*/ 199 h 234"/>
              <a:gd name="T46" fmla="*/ 240 w 254"/>
              <a:gd name="T47" fmla="*/ 178 h 234"/>
              <a:gd name="T48" fmla="*/ 249 w 254"/>
              <a:gd name="T49" fmla="*/ 155 h 234"/>
              <a:gd name="T50" fmla="*/ 254 w 254"/>
              <a:gd name="T51" fmla="*/ 131 h 234"/>
              <a:gd name="T52" fmla="*/ 251 w 254"/>
              <a:gd name="T53" fmla="*/ 107 h 234"/>
              <a:gd name="T54" fmla="*/ 243 w 254"/>
              <a:gd name="T55" fmla="*/ 84 h 234"/>
              <a:gd name="T56" fmla="*/ 226 w 254"/>
              <a:gd name="T57" fmla="*/ 64 h 234"/>
              <a:gd name="T58" fmla="*/ 214 w 254"/>
              <a:gd name="T59" fmla="*/ 53 h 234"/>
              <a:gd name="T60" fmla="*/ 199 w 254"/>
              <a:gd name="T61" fmla="*/ 45 h 234"/>
              <a:gd name="T62" fmla="*/ 183 w 254"/>
              <a:gd name="T63" fmla="*/ 36 h 234"/>
              <a:gd name="T64" fmla="*/ 165 w 254"/>
              <a:gd name="T65" fmla="*/ 29 h 234"/>
              <a:gd name="T66" fmla="*/ 147 w 254"/>
              <a:gd name="T67" fmla="*/ 21 h 234"/>
              <a:gd name="T68" fmla="*/ 129 w 254"/>
              <a:gd name="T69" fmla="*/ 16 h 234"/>
              <a:gd name="T70" fmla="*/ 111 w 254"/>
              <a:gd name="T71" fmla="*/ 12 h 234"/>
              <a:gd name="T72" fmla="*/ 93 w 254"/>
              <a:gd name="T73" fmla="*/ 7 h 234"/>
              <a:gd name="T74" fmla="*/ 75 w 254"/>
              <a:gd name="T75" fmla="*/ 4 h 234"/>
              <a:gd name="T76" fmla="*/ 59 w 254"/>
              <a:gd name="T77" fmla="*/ 2 h 234"/>
              <a:gd name="T78" fmla="*/ 43 w 254"/>
              <a:gd name="T79" fmla="*/ 0 h 234"/>
              <a:gd name="T80" fmla="*/ 31 w 254"/>
              <a:gd name="T81" fmla="*/ 0 h 234"/>
              <a:gd name="T82" fmla="*/ 19 w 254"/>
              <a:gd name="T83" fmla="*/ 0 h 234"/>
              <a:gd name="T84" fmla="*/ 10 w 254"/>
              <a:gd name="T85" fmla="*/ 0 h 234"/>
              <a:gd name="T86" fmla="*/ 3 w 254"/>
              <a:gd name="T87" fmla="*/ 2 h 234"/>
              <a:gd name="T88" fmla="*/ 0 w 254"/>
              <a:gd name="T89" fmla="*/ 4 h 234"/>
              <a:gd name="T90" fmla="*/ 11 w 254"/>
              <a:gd name="T91" fmla="*/ 6 h 234"/>
              <a:gd name="T92" fmla="*/ 21 w 254"/>
              <a:gd name="T93" fmla="*/ 7 h 234"/>
              <a:gd name="T94" fmla="*/ 34 w 254"/>
              <a:gd name="T95" fmla="*/ 9 h 234"/>
              <a:gd name="T96" fmla="*/ 46 w 254"/>
              <a:gd name="T97" fmla="*/ 12 h 234"/>
              <a:gd name="T98" fmla="*/ 59 w 254"/>
              <a:gd name="T99" fmla="*/ 15 h 234"/>
              <a:gd name="T100" fmla="*/ 74 w 254"/>
              <a:gd name="T101" fmla="*/ 17 h 234"/>
              <a:gd name="T102" fmla="*/ 87 w 254"/>
              <a:gd name="T103" fmla="*/ 20 h 234"/>
              <a:gd name="T104" fmla="*/ 102 w 254"/>
              <a:gd name="T105" fmla="*/ 23 h 234"/>
              <a:gd name="T106" fmla="*/ 116 w 254"/>
              <a:gd name="T107" fmla="*/ 28 h 234"/>
              <a:gd name="T108" fmla="*/ 131 w 254"/>
              <a:gd name="T109" fmla="*/ 32 h 234"/>
              <a:gd name="T110" fmla="*/ 145 w 254"/>
              <a:gd name="T111" fmla="*/ 36 h 234"/>
              <a:gd name="T112" fmla="*/ 159 w 254"/>
              <a:gd name="T113" fmla="*/ 42 h 234"/>
              <a:gd name="T114" fmla="*/ 173 w 254"/>
              <a:gd name="T115" fmla="*/ 48 h 234"/>
              <a:gd name="T116" fmla="*/ 186 w 254"/>
              <a:gd name="T117" fmla="*/ 55 h 234"/>
              <a:gd name="T118" fmla="*/ 199 w 254"/>
              <a:gd name="T119" fmla="*/ 63 h 234"/>
              <a:gd name="T120" fmla="*/ 210 w 254"/>
              <a:gd name="T121" fmla="*/ 71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4" h="234">
                <a:moveTo>
                  <a:pt x="210" y="71"/>
                </a:moveTo>
                <a:lnTo>
                  <a:pt x="222" y="84"/>
                </a:lnTo>
                <a:lnTo>
                  <a:pt x="229" y="99"/>
                </a:lnTo>
                <a:lnTo>
                  <a:pt x="232" y="115"/>
                </a:lnTo>
                <a:lnTo>
                  <a:pt x="232" y="132"/>
                </a:lnTo>
                <a:lnTo>
                  <a:pt x="230" y="146"/>
                </a:lnTo>
                <a:lnTo>
                  <a:pt x="226" y="158"/>
                </a:lnTo>
                <a:lnTo>
                  <a:pt x="219" y="170"/>
                </a:lnTo>
                <a:lnTo>
                  <a:pt x="211" y="179"/>
                </a:lnTo>
                <a:lnTo>
                  <a:pt x="202" y="190"/>
                </a:lnTo>
                <a:lnTo>
                  <a:pt x="193" y="199"/>
                </a:lnTo>
                <a:lnTo>
                  <a:pt x="183" y="208"/>
                </a:lnTo>
                <a:lnTo>
                  <a:pt x="174" y="218"/>
                </a:lnTo>
                <a:lnTo>
                  <a:pt x="172" y="221"/>
                </a:lnTo>
                <a:lnTo>
                  <a:pt x="172" y="224"/>
                </a:lnTo>
                <a:lnTo>
                  <a:pt x="172" y="227"/>
                </a:lnTo>
                <a:lnTo>
                  <a:pt x="174" y="231"/>
                </a:lnTo>
                <a:lnTo>
                  <a:pt x="177" y="233"/>
                </a:lnTo>
                <a:lnTo>
                  <a:pt x="181" y="234"/>
                </a:lnTo>
                <a:lnTo>
                  <a:pt x="184" y="233"/>
                </a:lnTo>
                <a:lnTo>
                  <a:pt x="187" y="231"/>
                </a:lnTo>
                <a:lnTo>
                  <a:pt x="208" y="217"/>
                </a:lnTo>
                <a:lnTo>
                  <a:pt x="226" y="199"/>
                </a:lnTo>
                <a:lnTo>
                  <a:pt x="240" y="178"/>
                </a:lnTo>
                <a:lnTo>
                  <a:pt x="249" y="155"/>
                </a:lnTo>
                <a:lnTo>
                  <a:pt x="254" y="131"/>
                </a:lnTo>
                <a:lnTo>
                  <a:pt x="251" y="107"/>
                </a:lnTo>
                <a:lnTo>
                  <a:pt x="243" y="84"/>
                </a:lnTo>
                <a:lnTo>
                  <a:pt x="226" y="64"/>
                </a:lnTo>
                <a:lnTo>
                  <a:pt x="214" y="53"/>
                </a:lnTo>
                <a:lnTo>
                  <a:pt x="199" y="45"/>
                </a:lnTo>
                <a:lnTo>
                  <a:pt x="183" y="36"/>
                </a:lnTo>
                <a:lnTo>
                  <a:pt x="165" y="29"/>
                </a:lnTo>
                <a:lnTo>
                  <a:pt x="147" y="21"/>
                </a:lnTo>
                <a:lnTo>
                  <a:pt x="129" y="16"/>
                </a:lnTo>
                <a:lnTo>
                  <a:pt x="111" y="12"/>
                </a:lnTo>
                <a:lnTo>
                  <a:pt x="93" y="7"/>
                </a:lnTo>
                <a:lnTo>
                  <a:pt x="75" y="4"/>
                </a:lnTo>
                <a:lnTo>
                  <a:pt x="59" y="2"/>
                </a:lnTo>
                <a:lnTo>
                  <a:pt x="43" y="0"/>
                </a:lnTo>
                <a:lnTo>
                  <a:pt x="31" y="0"/>
                </a:lnTo>
                <a:lnTo>
                  <a:pt x="19" y="0"/>
                </a:lnTo>
                <a:lnTo>
                  <a:pt x="10" y="0"/>
                </a:lnTo>
                <a:lnTo>
                  <a:pt x="3" y="2"/>
                </a:lnTo>
                <a:lnTo>
                  <a:pt x="0" y="4"/>
                </a:lnTo>
                <a:lnTo>
                  <a:pt x="11" y="6"/>
                </a:lnTo>
                <a:lnTo>
                  <a:pt x="21" y="7"/>
                </a:lnTo>
                <a:lnTo>
                  <a:pt x="34" y="9"/>
                </a:lnTo>
                <a:lnTo>
                  <a:pt x="46" y="12"/>
                </a:lnTo>
                <a:lnTo>
                  <a:pt x="59" y="15"/>
                </a:lnTo>
                <a:lnTo>
                  <a:pt x="74" y="17"/>
                </a:lnTo>
                <a:lnTo>
                  <a:pt x="87" y="20"/>
                </a:lnTo>
                <a:lnTo>
                  <a:pt x="102" y="23"/>
                </a:lnTo>
                <a:lnTo>
                  <a:pt x="116" y="28"/>
                </a:lnTo>
                <a:lnTo>
                  <a:pt x="131" y="32"/>
                </a:lnTo>
                <a:lnTo>
                  <a:pt x="145" y="36"/>
                </a:lnTo>
                <a:lnTo>
                  <a:pt x="159" y="42"/>
                </a:lnTo>
                <a:lnTo>
                  <a:pt x="173" y="48"/>
                </a:lnTo>
                <a:lnTo>
                  <a:pt x="186" y="55"/>
                </a:lnTo>
                <a:lnTo>
                  <a:pt x="199" y="63"/>
                </a:lnTo>
                <a:lnTo>
                  <a:pt x="210" y="71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6" name="Freeform 586"/>
          <p:cNvSpPr>
            <a:spLocks/>
          </p:cNvSpPr>
          <p:nvPr/>
        </p:nvSpPr>
        <p:spPr bwMode="auto">
          <a:xfrm>
            <a:off x="7680325" y="1765300"/>
            <a:ext cx="25400" cy="57150"/>
          </a:xfrm>
          <a:custGeom>
            <a:avLst/>
            <a:gdLst>
              <a:gd name="T0" fmla="*/ 0 w 103"/>
              <a:gd name="T1" fmla="*/ 121 h 221"/>
              <a:gd name="T2" fmla="*/ 0 w 103"/>
              <a:gd name="T3" fmla="*/ 139 h 221"/>
              <a:gd name="T4" fmla="*/ 4 w 103"/>
              <a:gd name="T5" fmla="*/ 156 h 221"/>
              <a:gd name="T6" fmla="*/ 12 w 103"/>
              <a:gd name="T7" fmla="*/ 172 h 221"/>
              <a:gd name="T8" fmla="*/ 22 w 103"/>
              <a:gd name="T9" fmla="*/ 186 h 221"/>
              <a:gd name="T10" fmla="*/ 35 w 103"/>
              <a:gd name="T11" fmla="*/ 197 h 221"/>
              <a:gd name="T12" fmla="*/ 50 w 103"/>
              <a:gd name="T13" fmla="*/ 208 h 221"/>
              <a:gd name="T14" fmla="*/ 66 w 103"/>
              <a:gd name="T15" fmla="*/ 216 h 221"/>
              <a:gd name="T16" fmla="*/ 83 w 103"/>
              <a:gd name="T17" fmla="*/ 220 h 221"/>
              <a:gd name="T18" fmla="*/ 89 w 103"/>
              <a:gd name="T19" fmla="*/ 221 h 221"/>
              <a:gd name="T20" fmla="*/ 94 w 103"/>
              <a:gd name="T21" fmla="*/ 219 h 221"/>
              <a:gd name="T22" fmla="*/ 98 w 103"/>
              <a:gd name="T23" fmla="*/ 216 h 221"/>
              <a:gd name="T24" fmla="*/ 100 w 103"/>
              <a:gd name="T25" fmla="*/ 211 h 221"/>
              <a:gd name="T26" fmla="*/ 100 w 103"/>
              <a:gd name="T27" fmla="*/ 206 h 221"/>
              <a:gd name="T28" fmla="*/ 99 w 103"/>
              <a:gd name="T29" fmla="*/ 201 h 221"/>
              <a:gd name="T30" fmla="*/ 96 w 103"/>
              <a:gd name="T31" fmla="*/ 196 h 221"/>
              <a:gd name="T32" fmla="*/ 91 w 103"/>
              <a:gd name="T33" fmla="*/ 194 h 221"/>
              <a:gd name="T34" fmla="*/ 74 w 103"/>
              <a:gd name="T35" fmla="*/ 188 h 221"/>
              <a:gd name="T36" fmla="*/ 58 w 103"/>
              <a:gd name="T37" fmla="*/ 179 h 221"/>
              <a:gd name="T38" fmla="*/ 45 w 103"/>
              <a:gd name="T39" fmla="*/ 168 h 221"/>
              <a:gd name="T40" fmla="*/ 36 w 103"/>
              <a:gd name="T41" fmla="*/ 155 h 221"/>
              <a:gd name="T42" fmla="*/ 30 w 103"/>
              <a:gd name="T43" fmla="*/ 139 h 221"/>
              <a:gd name="T44" fmla="*/ 27 w 103"/>
              <a:gd name="T45" fmla="*/ 122 h 221"/>
              <a:gd name="T46" fmla="*/ 27 w 103"/>
              <a:gd name="T47" fmla="*/ 103 h 221"/>
              <a:gd name="T48" fmla="*/ 32 w 103"/>
              <a:gd name="T49" fmla="*/ 84 h 221"/>
              <a:gd name="T50" fmla="*/ 38 w 103"/>
              <a:gd name="T51" fmla="*/ 70 h 221"/>
              <a:gd name="T52" fmla="*/ 46 w 103"/>
              <a:gd name="T53" fmla="*/ 57 h 221"/>
              <a:gd name="T54" fmla="*/ 56 w 103"/>
              <a:gd name="T55" fmla="*/ 46 h 221"/>
              <a:gd name="T56" fmla="*/ 66 w 103"/>
              <a:gd name="T57" fmla="*/ 35 h 221"/>
              <a:gd name="T58" fmla="*/ 76 w 103"/>
              <a:gd name="T59" fmla="*/ 25 h 221"/>
              <a:gd name="T60" fmla="*/ 86 w 103"/>
              <a:gd name="T61" fmla="*/ 17 h 221"/>
              <a:gd name="T62" fmla="*/ 96 w 103"/>
              <a:gd name="T63" fmla="*/ 8 h 221"/>
              <a:gd name="T64" fmla="*/ 103 w 103"/>
              <a:gd name="T65" fmla="*/ 1 h 221"/>
              <a:gd name="T66" fmla="*/ 96 w 103"/>
              <a:gd name="T67" fmla="*/ 0 h 221"/>
              <a:gd name="T68" fmla="*/ 84 w 103"/>
              <a:gd name="T69" fmla="*/ 5 h 221"/>
              <a:gd name="T70" fmla="*/ 69 w 103"/>
              <a:gd name="T71" fmla="*/ 17 h 221"/>
              <a:gd name="T72" fmla="*/ 51 w 103"/>
              <a:gd name="T73" fmla="*/ 33 h 221"/>
              <a:gd name="T74" fmla="*/ 34 w 103"/>
              <a:gd name="T75" fmla="*/ 53 h 221"/>
              <a:gd name="T76" fmla="*/ 18 w 103"/>
              <a:gd name="T77" fmla="*/ 75 h 221"/>
              <a:gd name="T78" fmla="*/ 7 w 103"/>
              <a:gd name="T79" fmla="*/ 98 h 221"/>
              <a:gd name="T80" fmla="*/ 0 w 103"/>
              <a:gd name="T81" fmla="*/ 121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1">
                <a:moveTo>
                  <a:pt x="0" y="121"/>
                </a:moveTo>
                <a:lnTo>
                  <a:pt x="0" y="139"/>
                </a:lnTo>
                <a:lnTo>
                  <a:pt x="4" y="156"/>
                </a:lnTo>
                <a:lnTo>
                  <a:pt x="12" y="172"/>
                </a:lnTo>
                <a:lnTo>
                  <a:pt x="22" y="186"/>
                </a:lnTo>
                <a:lnTo>
                  <a:pt x="35" y="197"/>
                </a:lnTo>
                <a:lnTo>
                  <a:pt x="50" y="208"/>
                </a:lnTo>
                <a:lnTo>
                  <a:pt x="66" y="216"/>
                </a:lnTo>
                <a:lnTo>
                  <a:pt x="83" y="220"/>
                </a:lnTo>
                <a:lnTo>
                  <a:pt x="89" y="221"/>
                </a:lnTo>
                <a:lnTo>
                  <a:pt x="94" y="219"/>
                </a:lnTo>
                <a:lnTo>
                  <a:pt x="98" y="216"/>
                </a:lnTo>
                <a:lnTo>
                  <a:pt x="100" y="211"/>
                </a:lnTo>
                <a:lnTo>
                  <a:pt x="100" y="206"/>
                </a:lnTo>
                <a:lnTo>
                  <a:pt x="99" y="201"/>
                </a:lnTo>
                <a:lnTo>
                  <a:pt x="96" y="196"/>
                </a:lnTo>
                <a:lnTo>
                  <a:pt x="91" y="194"/>
                </a:lnTo>
                <a:lnTo>
                  <a:pt x="74" y="188"/>
                </a:lnTo>
                <a:lnTo>
                  <a:pt x="58" y="179"/>
                </a:lnTo>
                <a:lnTo>
                  <a:pt x="45" y="168"/>
                </a:lnTo>
                <a:lnTo>
                  <a:pt x="36" y="155"/>
                </a:lnTo>
                <a:lnTo>
                  <a:pt x="30" y="139"/>
                </a:lnTo>
                <a:lnTo>
                  <a:pt x="27" y="122"/>
                </a:lnTo>
                <a:lnTo>
                  <a:pt x="27" y="103"/>
                </a:lnTo>
                <a:lnTo>
                  <a:pt x="32" y="84"/>
                </a:lnTo>
                <a:lnTo>
                  <a:pt x="38" y="70"/>
                </a:lnTo>
                <a:lnTo>
                  <a:pt x="46" y="57"/>
                </a:lnTo>
                <a:lnTo>
                  <a:pt x="56" y="46"/>
                </a:lnTo>
                <a:lnTo>
                  <a:pt x="66" y="35"/>
                </a:lnTo>
                <a:lnTo>
                  <a:pt x="76" y="25"/>
                </a:lnTo>
                <a:lnTo>
                  <a:pt x="86" y="17"/>
                </a:lnTo>
                <a:lnTo>
                  <a:pt x="96" y="8"/>
                </a:lnTo>
                <a:lnTo>
                  <a:pt x="103" y="1"/>
                </a:lnTo>
                <a:lnTo>
                  <a:pt x="96" y="0"/>
                </a:lnTo>
                <a:lnTo>
                  <a:pt x="84" y="5"/>
                </a:lnTo>
                <a:lnTo>
                  <a:pt x="69" y="17"/>
                </a:lnTo>
                <a:lnTo>
                  <a:pt x="51" y="33"/>
                </a:lnTo>
                <a:lnTo>
                  <a:pt x="34" y="53"/>
                </a:lnTo>
                <a:lnTo>
                  <a:pt x="18" y="75"/>
                </a:lnTo>
                <a:lnTo>
                  <a:pt x="7" y="98"/>
                </a:lnTo>
                <a:lnTo>
                  <a:pt x="0" y="121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7" name="Freeform 587"/>
          <p:cNvSpPr>
            <a:spLocks/>
          </p:cNvSpPr>
          <p:nvPr/>
        </p:nvSpPr>
        <p:spPr bwMode="auto">
          <a:xfrm>
            <a:off x="7861301" y="1731963"/>
            <a:ext cx="55563" cy="76200"/>
          </a:xfrm>
          <a:custGeom>
            <a:avLst/>
            <a:gdLst>
              <a:gd name="T0" fmla="*/ 186 w 221"/>
              <a:gd name="T1" fmla="*/ 115 h 288"/>
              <a:gd name="T2" fmla="*/ 197 w 221"/>
              <a:gd name="T3" fmla="*/ 133 h 288"/>
              <a:gd name="T4" fmla="*/ 202 w 221"/>
              <a:gd name="T5" fmla="*/ 153 h 288"/>
              <a:gd name="T6" fmla="*/ 199 w 221"/>
              <a:gd name="T7" fmla="*/ 174 h 288"/>
              <a:gd name="T8" fmla="*/ 187 w 221"/>
              <a:gd name="T9" fmla="*/ 194 h 288"/>
              <a:gd name="T10" fmla="*/ 170 w 221"/>
              <a:gd name="T11" fmla="*/ 212 h 288"/>
              <a:gd name="T12" fmla="*/ 150 w 221"/>
              <a:gd name="T13" fmla="*/ 229 h 288"/>
              <a:gd name="T14" fmla="*/ 129 w 221"/>
              <a:gd name="T15" fmla="*/ 246 h 288"/>
              <a:gd name="T16" fmla="*/ 116 w 221"/>
              <a:gd name="T17" fmla="*/ 258 h 288"/>
              <a:gd name="T18" fmla="*/ 112 w 221"/>
              <a:gd name="T19" fmla="*/ 267 h 288"/>
              <a:gd name="T20" fmla="*/ 109 w 221"/>
              <a:gd name="T21" fmla="*/ 276 h 288"/>
              <a:gd name="T22" fmla="*/ 110 w 221"/>
              <a:gd name="T23" fmla="*/ 284 h 288"/>
              <a:gd name="T24" fmla="*/ 117 w 221"/>
              <a:gd name="T25" fmla="*/ 288 h 288"/>
              <a:gd name="T26" fmla="*/ 125 w 221"/>
              <a:gd name="T27" fmla="*/ 287 h 288"/>
              <a:gd name="T28" fmla="*/ 139 w 221"/>
              <a:gd name="T29" fmla="*/ 272 h 288"/>
              <a:gd name="T30" fmla="*/ 162 w 221"/>
              <a:gd name="T31" fmla="*/ 250 h 288"/>
              <a:gd name="T32" fmla="*/ 186 w 221"/>
              <a:gd name="T33" fmla="*/ 229 h 288"/>
              <a:gd name="T34" fmla="*/ 207 w 221"/>
              <a:gd name="T35" fmla="*/ 204 h 288"/>
              <a:gd name="T36" fmla="*/ 220 w 221"/>
              <a:gd name="T37" fmla="*/ 174 h 288"/>
              <a:gd name="T38" fmla="*/ 218 w 221"/>
              <a:gd name="T39" fmla="*/ 142 h 288"/>
              <a:gd name="T40" fmla="*/ 204 w 221"/>
              <a:gd name="T41" fmla="*/ 112 h 288"/>
              <a:gd name="T42" fmla="*/ 181 w 221"/>
              <a:gd name="T43" fmla="*/ 87 h 288"/>
              <a:gd name="T44" fmla="*/ 159 w 221"/>
              <a:gd name="T45" fmla="*/ 69 h 288"/>
              <a:gd name="T46" fmla="*/ 137 w 221"/>
              <a:gd name="T47" fmla="*/ 55 h 288"/>
              <a:gd name="T48" fmla="*/ 114 w 221"/>
              <a:gd name="T49" fmla="*/ 40 h 288"/>
              <a:gd name="T50" fmla="*/ 89 w 221"/>
              <a:gd name="T51" fmla="*/ 27 h 288"/>
              <a:gd name="T52" fmla="*/ 66 w 221"/>
              <a:gd name="T53" fmla="*/ 15 h 288"/>
              <a:gd name="T54" fmla="*/ 42 w 221"/>
              <a:gd name="T55" fmla="*/ 6 h 288"/>
              <a:gd name="T56" fmla="*/ 22 w 221"/>
              <a:gd name="T57" fmla="*/ 1 h 288"/>
              <a:gd name="T58" fmla="*/ 7 w 221"/>
              <a:gd name="T59" fmla="*/ 1 h 288"/>
              <a:gd name="T60" fmla="*/ 8 w 221"/>
              <a:gd name="T61" fmla="*/ 5 h 288"/>
              <a:gd name="T62" fmla="*/ 26 w 221"/>
              <a:gd name="T63" fmla="*/ 13 h 288"/>
              <a:gd name="T64" fmla="*/ 47 w 221"/>
              <a:gd name="T65" fmla="*/ 22 h 288"/>
              <a:gd name="T66" fmla="*/ 71 w 221"/>
              <a:gd name="T67" fmla="*/ 34 h 288"/>
              <a:gd name="T68" fmla="*/ 96 w 221"/>
              <a:gd name="T69" fmla="*/ 48 h 288"/>
              <a:gd name="T70" fmla="*/ 121 w 221"/>
              <a:gd name="T71" fmla="*/ 64 h 288"/>
              <a:gd name="T72" fmla="*/ 146 w 221"/>
              <a:gd name="T73" fmla="*/ 81 h 288"/>
              <a:gd name="T74" fmla="*/ 169 w 221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1" h="288">
                <a:moveTo>
                  <a:pt x="179" y="108"/>
                </a:moveTo>
                <a:lnTo>
                  <a:pt x="186" y="115"/>
                </a:lnTo>
                <a:lnTo>
                  <a:pt x="193" y="124"/>
                </a:lnTo>
                <a:lnTo>
                  <a:pt x="197" y="133"/>
                </a:lnTo>
                <a:lnTo>
                  <a:pt x="201" y="143"/>
                </a:lnTo>
                <a:lnTo>
                  <a:pt x="202" y="153"/>
                </a:lnTo>
                <a:lnTo>
                  <a:pt x="202" y="163"/>
                </a:lnTo>
                <a:lnTo>
                  <a:pt x="199" y="174"/>
                </a:lnTo>
                <a:lnTo>
                  <a:pt x="195" y="184"/>
                </a:lnTo>
                <a:lnTo>
                  <a:pt x="187" y="194"/>
                </a:lnTo>
                <a:lnTo>
                  <a:pt x="179" y="204"/>
                </a:lnTo>
                <a:lnTo>
                  <a:pt x="170" y="212"/>
                </a:lnTo>
                <a:lnTo>
                  <a:pt x="159" y="221"/>
                </a:lnTo>
                <a:lnTo>
                  <a:pt x="150" y="229"/>
                </a:lnTo>
                <a:lnTo>
                  <a:pt x="139" y="237"/>
                </a:lnTo>
                <a:lnTo>
                  <a:pt x="129" y="246"/>
                </a:lnTo>
                <a:lnTo>
                  <a:pt x="119" y="255"/>
                </a:lnTo>
                <a:lnTo>
                  <a:pt x="116" y="258"/>
                </a:lnTo>
                <a:lnTo>
                  <a:pt x="114" y="263"/>
                </a:lnTo>
                <a:lnTo>
                  <a:pt x="112" y="267"/>
                </a:lnTo>
                <a:lnTo>
                  <a:pt x="110" y="271"/>
                </a:lnTo>
                <a:lnTo>
                  <a:pt x="109" y="276"/>
                </a:lnTo>
                <a:lnTo>
                  <a:pt x="109" y="280"/>
                </a:lnTo>
                <a:lnTo>
                  <a:pt x="110" y="284"/>
                </a:lnTo>
                <a:lnTo>
                  <a:pt x="113" y="287"/>
                </a:lnTo>
                <a:lnTo>
                  <a:pt x="117" y="288"/>
                </a:lnTo>
                <a:lnTo>
                  <a:pt x="121" y="288"/>
                </a:lnTo>
                <a:lnTo>
                  <a:pt x="125" y="287"/>
                </a:lnTo>
                <a:lnTo>
                  <a:pt x="129" y="284"/>
                </a:lnTo>
                <a:lnTo>
                  <a:pt x="139" y="272"/>
                </a:lnTo>
                <a:lnTo>
                  <a:pt x="151" y="261"/>
                </a:lnTo>
                <a:lnTo>
                  <a:pt x="162" y="250"/>
                </a:lnTo>
                <a:lnTo>
                  <a:pt x="175" y="239"/>
                </a:lnTo>
                <a:lnTo>
                  <a:pt x="186" y="229"/>
                </a:lnTo>
                <a:lnTo>
                  <a:pt x="197" y="217"/>
                </a:lnTo>
                <a:lnTo>
                  <a:pt x="207" y="204"/>
                </a:lnTo>
                <a:lnTo>
                  <a:pt x="215" y="190"/>
                </a:lnTo>
                <a:lnTo>
                  <a:pt x="220" y="174"/>
                </a:lnTo>
                <a:lnTo>
                  <a:pt x="221" y="158"/>
                </a:lnTo>
                <a:lnTo>
                  <a:pt x="218" y="142"/>
                </a:lnTo>
                <a:lnTo>
                  <a:pt x="213" y="127"/>
                </a:lnTo>
                <a:lnTo>
                  <a:pt x="204" y="112"/>
                </a:lnTo>
                <a:lnTo>
                  <a:pt x="194" y="99"/>
                </a:lnTo>
                <a:lnTo>
                  <a:pt x="181" y="87"/>
                </a:lnTo>
                <a:lnTo>
                  <a:pt x="169" y="77"/>
                </a:lnTo>
                <a:lnTo>
                  <a:pt x="159" y="69"/>
                </a:lnTo>
                <a:lnTo>
                  <a:pt x="149" y="63"/>
                </a:lnTo>
                <a:lnTo>
                  <a:pt x="137" y="55"/>
                </a:lnTo>
                <a:lnTo>
                  <a:pt x="125" y="48"/>
                </a:lnTo>
                <a:lnTo>
                  <a:pt x="114" y="40"/>
                </a:lnTo>
                <a:lnTo>
                  <a:pt x="101" y="33"/>
                </a:lnTo>
                <a:lnTo>
                  <a:pt x="89" y="27"/>
                </a:lnTo>
                <a:lnTo>
                  <a:pt x="77" y="20"/>
                </a:lnTo>
                <a:lnTo>
                  <a:pt x="66" y="15"/>
                </a:lnTo>
                <a:lnTo>
                  <a:pt x="54" y="9"/>
                </a:lnTo>
                <a:lnTo>
                  <a:pt x="42" y="6"/>
                </a:lnTo>
                <a:lnTo>
                  <a:pt x="32" y="3"/>
                </a:lnTo>
                <a:lnTo>
                  <a:pt x="22" y="1"/>
                </a:lnTo>
                <a:lnTo>
                  <a:pt x="14" y="0"/>
                </a:lnTo>
                <a:lnTo>
                  <a:pt x="7" y="1"/>
                </a:lnTo>
                <a:lnTo>
                  <a:pt x="0" y="3"/>
                </a:lnTo>
                <a:lnTo>
                  <a:pt x="8" y="5"/>
                </a:lnTo>
                <a:lnTo>
                  <a:pt x="16" y="8"/>
                </a:lnTo>
                <a:lnTo>
                  <a:pt x="26" y="13"/>
                </a:lnTo>
                <a:lnTo>
                  <a:pt x="35" y="17"/>
                </a:lnTo>
                <a:lnTo>
                  <a:pt x="47" y="22"/>
                </a:lnTo>
                <a:lnTo>
                  <a:pt x="58" y="28"/>
                </a:lnTo>
                <a:lnTo>
                  <a:pt x="71" y="34"/>
                </a:lnTo>
                <a:lnTo>
                  <a:pt x="83" y="40"/>
                </a:lnTo>
                <a:lnTo>
                  <a:pt x="96" y="48"/>
                </a:lnTo>
                <a:lnTo>
                  <a:pt x="109" y="55"/>
                </a:lnTo>
                <a:lnTo>
                  <a:pt x="121" y="64"/>
                </a:lnTo>
                <a:lnTo>
                  <a:pt x="134" y="72"/>
                </a:lnTo>
                <a:lnTo>
                  <a:pt x="146" y="81"/>
                </a:lnTo>
                <a:lnTo>
                  <a:pt x="158" y="90"/>
                </a:lnTo>
                <a:lnTo>
                  <a:pt x="169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8" name="Freeform 588"/>
          <p:cNvSpPr>
            <a:spLocks/>
          </p:cNvSpPr>
          <p:nvPr/>
        </p:nvSpPr>
        <p:spPr bwMode="auto">
          <a:xfrm>
            <a:off x="7800976" y="1820864"/>
            <a:ext cx="17463" cy="46037"/>
          </a:xfrm>
          <a:custGeom>
            <a:avLst/>
            <a:gdLst>
              <a:gd name="T0" fmla="*/ 28 w 74"/>
              <a:gd name="T1" fmla="*/ 12 h 174"/>
              <a:gd name="T2" fmla="*/ 26 w 74"/>
              <a:gd name="T3" fmla="*/ 7 h 174"/>
              <a:gd name="T4" fmla="*/ 23 w 74"/>
              <a:gd name="T5" fmla="*/ 3 h 174"/>
              <a:gd name="T6" fmla="*/ 17 w 74"/>
              <a:gd name="T7" fmla="*/ 1 h 174"/>
              <a:gd name="T8" fmla="*/ 12 w 74"/>
              <a:gd name="T9" fmla="*/ 0 h 174"/>
              <a:gd name="T10" fmla="*/ 7 w 74"/>
              <a:gd name="T11" fmla="*/ 2 h 174"/>
              <a:gd name="T12" fmla="*/ 3 w 74"/>
              <a:gd name="T13" fmla="*/ 5 h 174"/>
              <a:gd name="T14" fmla="*/ 0 w 74"/>
              <a:gd name="T15" fmla="*/ 10 h 174"/>
              <a:gd name="T16" fmla="*/ 0 w 74"/>
              <a:gd name="T17" fmla="*/ 16 h 174"/>
              <a:gd name="T18" fmla="*/ 5 w 74"/>
              <a:gd name="T19" fmla="*/ 39 h 174"/>
              <a:gd name="T20" fmla="*/ 13 w 74"/>
              <a:gd name="T21" fmla="*/ 66 h 174"/>
              <a:gd name="T22" fmla="*/ 24 w 74"/>
              <a:gd name="T23" fmla="*/ 92 h 174"/>
              <a:gd name="T24" fmla="*/ 36 w 74"/>
              <a:gd name="T25" fmla="*/ 118 h 174"/>
              <a:gd name="T26" fmla="*/ 49 w 74"/>
              <a:gd name="T27" fmla="*/ 141 h 174"/>
              <a:gd name="T28" fmla="*/ 61 w 74"/>
              <a:gd name="T29" fmla="*/ 159 h 174"/>
              <a:gd name="T30" fmla="*/ 69 w 74"/>
              <a:gd name="T31" fmla="*/ 171 h 174"/>
              <a:gd name="T32" fmla="*/ 74 w 74"/>
              <a:gd name="T33" fmla="*/ 174 h 174"/>
              <a:gd name="T34" fmla="*/ 72 w 74"/>
              <a:gd name="T35" fmla="*/ 162 h 174"/>
              <a:gd name="T36" fmla="*/ 67 w 74"/>
              <a:gd name="T37" fmla="*/ 147 h 174"/>
              <a:gd name="T38" fmla="*/ 61 w 74"/>
              <a:gd name="T39" fmla="*/ 128 h 174"/>
              <a:gd name="T40" fmla="*/ 53 w 74"/>
              <a:gd name="T41" fmla="*/ 105 h 174"/>
              <a:gd name="T42" fmla="*/ 46 w 74"/>
              <a:gd name="T43" fmla="*/ 82 h 174"/>
              <a:gd name="T44" fmla="*/ 38 w 74"/>
              <a:gd name="T45" fmla="*/ 58 h 174"/>
              <a:gd name="T46" fmla="*/ 32 w 74"/>
              <a:gd name="T47" fmla="*/ 35 h 174"/>
              <a:gd name="T48" fmla="*/ 28 w 74"/>
              <a:gd name="T49" fmla="*/ 12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4" h="174">
                <a:moveTo>
                  <a:pt x="28" y="12"/>
                </a:moveTo>
                <a:lnTo>
                  <a:pt x="26" y="7"/>
                </a:lnTo>
                <a:lnTo>
                  <a:pt x="23" y="3"/>
                </a:lnTo>
                <a:lnTo>
                  <a:pt x="17" y="1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0"/>
                </a:lnTo>
                <a:lnTo>
                  <a:pt x="0" y="16"/>
                </a:lnTo>
                <a:lnTo>
                  <a:pt x="5" y="39"/>
                </a:lnTo>
                <a:lnTo>
                  <a:pt x="13" y="66"/>
                </a:lnTo>
                <a:lnTo>
                  <a:pt x="24" y="92"/>
                </a:lnTo>
                <a:lnTo>
                  <a:pt x="36" y="118"/>
                </a:lnTo>
                <a:lnTo>
                  <a:pt x="49" y="141"/>
                </a:lnTo>
                <a:lnTo>
                  <a:pt x="61" y="159"/>
                </a:lnTo>
                <a:lnTo>
                  <a:pt x="69" y="171"/>
                </a:lnTo>
                <a:lnTo>
                  <a:pt x="74" y="174"/>
                </a:lnTo>
                <a:lnTo>
                  <a:pt x="72" y="162"/>
                </a:lnTo>
                <a:lnTo>
                  <a:pt x="67" y="147"/>
                </a:lnTo>
                <a:lnTo>
                  <a:pt x="61" y="128"/>
                </a:lnTo>
                <a:lnTo>
                  <a:pt x="53" y="105"/>
                </a:lnTo>
                <a:lnTo>
                  <a:pt x="46" y="82"/>
                </a:lnTo>
                <a:lnTo>
                  <a:pt x="38" y="58"/>
                </a:lnTo>
                <a:lnTo>
                  <a:pt x="32" y="35"/>
                </a:lnTo>
                <a:lnTo>
                  <a:pt x="28" y="1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9" name="Freeform 589"/>
          <p:cNvSpPr>
            <a:spLocks/>
          </p:cNvSpPr>
          <p:nvPr/>
        </p:nvSpPr>
        <p:spPr bwMode="auto">
          <a:xfrm>
            <a:off x="7793039" y="1797051"/>
            <a:ext cx="9525" cy="22225"/>
          </a:xfrm>
          <a:custGeom>
            <a:avLst/>
            <a:gdLst>
              <a:gd name="T0" fmla="*/ 20 w 39"/>
              <a:gd name="T1" fmla="*/ 9 h 87"/>
              <a:gd name="T2" fmla="*/ 19 w 39"/>
              <a:gd name="T3" fmla="*/ 5 h 87"/>
              <a:gd name="T4" fmla="*/ 16 w 39"/>
              <a:gd name="T5" fmla="*/ 2 h 87"/>
              <a:gd name="T6" fmla="*/ 13 w 39"/>
              <a:gd name="T7" fmla="*/ 0 h 87"/>
              <a:gd name="T8" fmla="*/ 8 w 39"/>
              <a:gd name="T9" fmla="*/ 0 h 87"/>
              <a:gd name="T10" fmla="*/ 5 w 39"/>
              <a:gd name="T11" fmla="*/ 1 h 87"/>
              <a:gd name="T12" fmla="*/ 2 w 39"/>
              <a:gd name="T13" fmla="*/ 3 h 87"/>
              <a:gd name="T14" fmla="*/ 0 w 39"/>
              <a:gd name="T15" fmla="*/ 6 h 87"/>
              <a:gd name="T16" fmla="*/ 0 w 39"/>
              <a:gd name="T17" fmla="*/ 10 h 87"/>
              <a:gd name="T18" fmla="*/ 0 w 39"/>
              <a:gd name="T19" fmla="*/ 22 h 87"/>
              <a:gd name="T20" fmla="*/ 3 w 39"/>
              <a:gd name="T21" fmla="*/ 35 h 87"/>
              <a:gd name="T22" fmla="*/ 7 w 39"/>
              <a:gd name="T23" fmla="*/ 48 h 87"/>
              <a:gd name="T24" fmla="*/ 13 w 39"/>
              <a:gd name="T25" fmla="*/ 60 h 87"/>
              <a:gd name="T26" fmla="*/ 19 w 39"/>
              <a:gd name="T27" fmla="*/ 72 h 87"/>
              <a:gd name="T28" fmla="*/ 25 w 39"/>
              <a:gd name="T29" fmla="*/ 81 h 87"/>
              <a:gd name="T30" fmla="*/ 33 w 39"/>
              <a:gd name="T31" fmla="*/ 86 h 87"/>
              <a:gd name="T32" fmla="*/ 38 w 39"/>
              <a:gd name="T33" fmla="*/ 87 h 87"/>
              <a:gd name="T34" fmla="*/ 39 w 39"/>
              <a:gd name="T35" fmla="*/ 70 h 87"/>
              <a:gd name="T36" fmla="*/ 34 w 39"/>
              <a:gd name="T37" fmla="*/ 50 h 87"/>
              <a:gd name="T38" fmla="*/ 27 w 39"/>
              <a:gd name="T39" fmla="*/ 29 h 87"/>
              <a:gd name="T40" fmla="*/ 20 w 39"/>
              <a:gd name="T41" fmla="*/ 9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9" h="87">
                <a:moveTo>
                  <a:pt x="20" y="9"/>
                </a:moveTo>
                <a:lnTo>
                  <a:pt x="19" y="5"/>
                </a:lnTo>
                <a:lnTo>
                  <a:pt x="16" y="2"/>
                </a:lnTo>
                <a:lnTo>
                  <a:pt x="13" y="0"/>
                </a:lnTo>
                <a:lnTo>
                  <a:pt x="8" y="0"/>
                </a:lnTo>
                <a:lnTo>
                  <a:pt x="5" y="1"/>
                </a:lnTo>
                <a:lnTo>
                  <a:pt x="2" y="3"/>
                </a:lnTo>
                <a:lnTo>
                  <a:pt x="0" y="6"/>
                </a:lnTo>
                <a:lnTo>
                  <a:pt x="0" y="10"/>
                </a:lnTo>
                <a:lnTo>
                  <a:pt x="0" y="22"/>
                </a:lnTo>
                <a:lnTo>
                  <a:pt x="3" y="35"/>
                </a:lnTo>
                <a:lnTo>
                  <a:pt x="7" y="48"/>
                </a:lnTo>
                <a:lnTo>
                  <a:pt x="13" y="60"/>
                </a:lnTo>
                <a:lnTo>
                  <a:pt x="19" y="72"/>
                </a:lnTo>
                <a:lnTo>
                  <a:pt x="25" y="81"/>
                </a:lnTo>
                <a:lnTo>
                  <a:pt x="33" y="86"/>
                </a:lnTo>
                <a:lnTo>
                  <a:pt x="38" y="87"/>
                </a:lnTo>
                <a:lnTo>
                  <a:pt x="39" y="70"/>
                </a:lnTo>
                <a:lnTo>
                  <a:pt x="34" y="50"/>
                </a:lnTo>
                <a:lnTo>
                  <a:pt x="27" y="29"/>
                </a:lnTo>
                <a:lnTo>
                  <a:pt x="20" y="9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0" name="Freeform 590"/>
          <p:cNvSpPr>
            <a:spLocks/>
          </p:cNvSpPr>
          <p:nvPr/>
        </p:nvSpPr>
        <p:spPr bwMode="auto">
          <a:xfrm>
            <a:off x="7785100" y="1781175"/>
            <a:ext cx="7938" cy="12700"/>
          </a:xfrm>
          <a:custGeom>
            <a:avLst/>
            <a:gdLst>
              <a:gd name="T0" fmla="*/ 18 w 34"/>
              <a:gd name="T1" fmla="*/ 7 h 51"/>
              <a:gd name="T2" fmla="*/ 18 w 34"/>
              <a:gd name="T3" fmla="*/ 8 h 51"/>
              <a:gd name="T4" fmla="*/ 18 w 34"/>
              <a:gd name="T5" fmla="*/ 8 h 51"/>
              <a:gd name="T6" fmla="*/ 18 w 34"/>
              <a:gd name="T7" fmla="*/ 8 h 51"/>
              <a:gd name="T8" fmla="*/ 18 w 34"/>
              <a:gd name="T9" fmla="*/ 8 h 51"/>
              <a:gd name="T10" fmla="*/ 17 w 34"/>
              <a:gd name="T11" fmla="*/ 5 h 51"/>
              <a:gd name="T12" fmla="*/ 14 w 34"/>
              <a:gd name="T13" fmla="*/ 1 h 51"/>
              <a:gd name="T14" fmla="*/ 11 w 34"/>
              <a:gd name="T15" fmla="*/ 0 h 51"/>
              <a:gd name="T16" fmla="*/ 7 w 34"/>
              <a:gd name="T17" fmla="*/ 0 h 51"/>
              <a:gd name="T18" fmla="*/ 4 w 34"/>
              <a:gd name="T19" fmla="*/ 1 h 51"/>
              <a:gd name="T20" fmla="*/ 1 w 34"/>
              <a:gd name="T21" fmla="*/ 5 h 51"/>
              <a:gd name="T22" fmla="*/ 0 w 34"/>
              <a:gd name="T23" fmla="*/ 8 h 51"/>
              <a:gd name="T24" fmla="*/ 0 w 34"/>
              <a:gd name="T25" fmla="*/ 11 h 51"/>
              <a:gd name="T26" fmla="*/ 1 w 34"/>
              <a:gd name="T27" fmla="*/ 16 h 51"/>
              <a:gd name="T28" fmla="*/ 4 w 34"/>
              <a:gd name="T29" fmla="*/ 23 h 51"/>
              <a:gd name="T30" fmla="*/ 8 w 34"/>
              <a:gd name="T31" fmla="*/ 30 h 51"/>
              <a:gd name="T32" fmla="*/ 13 w 34"/>
              <a:gd name="T33" fmla="*/ 37 h 51"/>
              <a:gd name="T34" fmla="*/ 18 w 34"/>
              <a:gd name="T35" fmla="*/ 43 h 51"/>
              <a:gd name="T36" fmla="*/ 25 w 34"/>
              <a:gd name="T37" fmla="*/ 47 h 51"/>
              <a:gd name="T38" fmla="*/ 30 w 34"/>
              <a:gd name="T39" fmla="*/ 51 h 51"/>
              <a:gd name="T40" fmla="*/ 34 w 34"/>
              <a:gd name="T41" fmla="*/ 51 h 51"/>
              <a:gd name="T42" fmla="*/ 33 w 34"/>
              <a:gd name="T43" fmla="*/ 40 h 51"/>
              <a:gd name="T44" fmla="*/ 29 w 34"/>
              <a:gd name="T45" fmla="*/ 27 h 51"/>
              <a:gd name="T46" fmla="*/ 23 w 34"/>
              <a:gd name="T47" fmla="*/ 15 h 51"/>
              <a:gd name="T48" fmla="*/ 18 w 34"/>
              <a:gd name="T49" fmla="*/ 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4" h="51">
                <a:moveTo>
                  <a:pt x="18" y="7"/>
                </a:moveTo>
                <a:lnTo>
                  <a:pt x="18" y="8"/>
                </a:lnTo>
                <a:lnTo>
                  <a:pt x="18" y="8"/>
                </a:lnTo>
                <a:lnTo>
                  <a:pt x="18" y="8"/>
                </a:lnTo>
                <a:lnTo>
                  <a:pt x="18" y="8"/>
                </a:lnTo>
                <a:lnTo>
                  <a:pt x="17" y="5"/>
                </a:lnTo>
                <a:lnTo>
                  <a:pt x="14" y="1"/>
                </a:lnTo>
                <a:lnTo>
                  <a:pt x="11" y="0"/>
                </a:lnTo>
                <a:lnTo>
                  <a:pt x="7" y="0"/>
                </a:lnTo>
                <a:lnTo>
                  <a:pt x="4" y="1"/>
                </a:lnTo>
                <a:lnTo>
                  <a:pt x="1" y="5"/>
                </a:lnTo>
                <a:lnTo>
                  <a:pt x="0" y="8"/>
                </a:lnTo>
                <a:lnTo>
                  <a:pt x="0" y="11"/>
                </a:lnTo>
                <a:lnTo>
                  <a:pt x="1" y="16"/>
                </a:lnTo>
                <a:lnTo>
                  <a:pt x="4" y="23"/>
                </a:lnTo>
                <a:lnTo>
                  <a:pt x="8" y="30"/>
                </a:lnTo>
                <a:lnTo>
                  <a:pt x="13" y="37"/>
                </a:lnTo>
                <a:lnTo>
                  <a:pt x="18" y="43"/>
                </a:lnTo>
                <a:lnTo>
                  <a:pt x="25" y="47"/>
                </a:lnTo>
                <a:lnTo>
                  <a:pt x="30" y="51"/>
                </a:lnTo>
                <a:lnTo>
                  <a:pt x="34" y="51"/>
                </a:lnTo>
                <a:lnTo>
                  <a:pt x="33" y="40"/>
                </a:lnTo>
                <a:lnTo>
                  <a:pt x="29" y="27"/>
                </a:lnTo>
                <a:lnTo>
                  <a:pt x="23" y="15"/>
                </a:lnTo>
                <a:lnTo>
                  <a:pt x="18" y="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1" name="Freeform 591"/>
          <p:cNvSpPr>
            <a:spLocks/>
          </p:cNvSpPr>
          <p:nvPr/>
        </p:nvSpPr>
        <p:spPr bwMode="auto">
          <a:xfrm>
            <a:off x="7775575" y="1770063"/>
            <a:ext cx="12700" cy="6350"/>
          </a:xfrm>
          <a:custGeom>
            <a:avLst/>
            <a:gdLst>
              <a:gd name="T0" fmla="*/ 37 w 46"/>
              <a:gd name="T1" fmla="*/ 24 h 33"/>
              <a:gd name="T2" fmla="*/ 41 w 46"/>
              <a:gd name="T3" fmla="*/ 22 h 33"/>
              <a:gd name="T4" fmla="*/ 45 w 46"/>
              <a:gd name="T5" fmla="*/ 19 h 33"/>
              <a:gd name="T6" fmla="*/ 46 w 46"/>
              <a:gd name="T7" fmla="*/ 15 h 33"/>
              <a:gd name="T8" fmla="*/ 46 w 46"/>
              <a:gd name="T9" fmla="*/ 10 h 33"/>
              <a:gd name="T10" fmla="*/ 44 w 46"/>
              <a:gd name="T11" fmla="*/ 5 h 33"/>
              <a:gd name="T12" fmla="*/ 41 w 46"/>
              <a:gd name="T13" fmla="*/ 2 h 33"/>
              <a:gd name="T14" fmla="*/ 37 w 46"/>
              <a:gd name="T15" fmla="*/ 0 h 33"/>
              <a:gd name="T16" fmla="*/ 32 w 46"/>
              <a:gd name="T17" fmla="*/ 0 h 33"/>
              <a:gd name="T18" fmla="*/ 29 w 46"/>
              <a:gd name="T19" fmla="*/ 0 h 33"/>
              <a:gd name="T20" fmla="*/ 25 w 46"/>
              <a:gd name="T21" fmla="*/ 1 h 33"/>
              <a:gd name="T22" fmla="*/ 19 w 46"/>
              <a:gd name="T23" fmla="*/ 3 h 33"/>
              <a:gd name="T24" fmla="*/ 12 w 46"/>
              <a:gd name="T25" fmla="*/ 7 h 33"/>
              <a:gd name="T26" fmla="*/ 5 w 46"/>
              <a:gd name="T27" fmla="*/ 14 h 33"/>
              <a:gd name="T28" fmla="*/ 2 w 46"/>
              <a:gd name="T29" fmla="*/ 20 h 33"/>
              <a:gd name="T30" fmla="*/ 0 w 46"/>
              <a:gd name="T31" fmla="*/ 26 h 33"/>
              <a:gd name="T32" fmla="*/ 0 w 46"/>
              <a:gd name="T33" fmla="*/ 29 h 33"/>
              <a:gd name="T34" fmla="*/ 3 w 46"/>
              <a:gd name="T35" fmla="*/ 31 h 33"/>
              <a:gd name="T36" fmla="*/ 7 w 46"/>
              <a:gd name="T37" fmla="*/ 33 h 33"/>
              <a:gd name="T38" fmla="*/ 12 w 46"/>
              <a:gd name="T39" fmla="*/ 33 h 33"/>
              <a:gd name="T40" fmla="*/ 16 w 46"/>
              <a:gd name="T41" fmla="*/ 33 h 33"/>
              <a:gd name="T42" fmla="*/ 21 w 46"/>
              <a:gd name="T43" fmla="*/ 31 h 33"/>
              <a:gd name="T44" fmla="*/ 26 w 46"/>
              <a:gd name="T45" fmla="*/ 30 h 33"/>
              <a:gd name="T46" fmla="*/ 32 w 46"/>
              <a:gd name="T47" fmla="*/ 28 h 33"/>
              <a:gd name="T48" fmla="*/ 37 w 46"/>
              <a:gd name="T49" fmla="*/ 24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6" h="33">
                <a:moveTo>
                  <a:pt x="37" y="24"/>
                </a:moveTo>
                <a:lnTo>
                  <a:pt x="41" y="22"/>
                </a:lnTo>
                <a:lnTo>
                  <a:pt x="45" y="19"/>
                </a:lnTo>
                <a:lnTo>
                  <a:pt x="46" y="15"/>
                </a:lnTo>
                <a:lnTo>
                  <a:pt x="46" y="10"/>
                </a:lnTo>
                <a:lnTo>
                  <a:pt x="44" y="5"/>
                </a:lnTo>
                <a:lnTo>
                  <a:pt x="41" y="2"/>
                </a:lnTo>
                <a:lnTo>
                  <a:pt x="37" y="0"/>
                </a:lnTo>
                <a:lnTo>
                  <a:pt x="32" y="0"/>
                </a:lnTo>
                <a:lnTo>
                  <a:pt x="29" y="0"/>
                </a:lnTo>
                <a:lnTo>
                  <a:pt x="25" y="1"/>
                </a:lnTo>
                <a:lnTo>
                  <a:pt x="19" y="3"/>
                </a:lnTo>
                <a:lnTo>
                  <a:pt x="12" y="7"/>
                </a:lnTo>
                <a:lnTo>
                  <a:pt x="5" y="14"/>
                </a:lnTo>
                <a:lnTo>
                  <a:pt x="2" y="20"/>
                </a:lnTo>
                <a:lnTo>
                  <a:pt x="0" y="26"/>
                </a:lnTo>
                <a:lnTo>
                  <a:pt x="0" y="29"/>
                </a:lnTo>
                <a:lnTo>
                  <a:pt x="3" y="31"/>
                </a:lnTo>
                <a:lnTo>
                  <a:pt x="7" y="33"/>
                </a:lnTo>
                <a:lnTo>
                  <a:pt x="12" y="33"/>
                </a:lnTo>
                <a:lnTo>
                  <a:pt x="16" y="33"/>
                </a:lnTo>
                <a:lnTo>
                  <a:pt x="21" y="31"/>
                </a:lnTo>
                <a:lnTo>
                  <a:pt x="26" y="30"/>
                </a:lnTo>
                <a:lnTo>
                  <a:pt x="32" y="28"/>
                </a:lnTo>
                <a:lnTo>
                  <a:pt x="37" y="24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2" name="Freeform 592"/>
          <p:cNvSpPr>
            <a:spLocks/>
          </p:cNvSpPr>
          <p:nvPr/>
        </p:nvSpPr>
        <p:spPr bwMode="auto">
          <a:xfrm>
            <a:off x="7721600" y="1754188"/>
            <a:ext cx="46038" cy="57150"/>
          </a:xfrm>
          <a:custGeom>
            <a:avLst/>
            <a:gdLst>
              <a:gd name="T0" fmla="*/ 65 w 177"/>
              <a:gd name="T1" fmla="*/ 33 h 219"/>
              <a:gd name="T2" fmla="*/ 52 w 177"/>
              <a:gd name="T3" fmla="*/ 43 h 219"/>
              <a:gd name="T4" fmla="*/ 41 w 177"/>
              <a:gd name="T5" fmla="*/ 54 h 219"/>
              <a:gd name="T6" fmla="*/ 29 w 177"/>
              <a:gd name="T7" fmla="*/ 66 h 219"/>
              <a:gd name="T8" fmla="*/ 20 w 177"/>
              <a:gd name="T9" fmla="*/ 79 h 219"/>
              <a:gd name="T10" fmla="*/ 12 w 177"/>
              <a:gd name="T11" fmla="*/ 93 h 219"/>
              <a:gd name="T12" fmla="*/ 6 w 177"/>
              <a:gd name="T13" fmla="*/ 107 h 219"/>
              <a:gd name="T14" fmla="*/ 2 w 177"/>
              <a:gd name="T15" fmla="*/ 121 h 219"/>
              <a:gd name="T16" fmla="*/ 0 w 177"/>
              <a:gd name="T17" fmla="*/ 136 h 219"/>
              <a:gd name="T18" fmla="*/ 2 w 177"/>
              <a:gd name="T19" fmla="*/ 158 h 219"/>
              <a:gd name="T20" fmla="*/ 10 w 177"/>
              <a:gd name="T21" fmla="*/ 177 h 219"/>
              <a:gd name="T22" fmla="*/ 23 w 177"/>
              <a:gd name="T23" fmla="*/ 193 h 219"/>
              <a:gd name="T24" fmla="*/ 38 w 177"/>
              <a:gd name="T25" fmla="*/ 204 h 219"/>
              <a:gd name="T26" fmla="*/ 57 w 177"/>
              <a:gd name="T27" fmla="*/ 213 h 219"/>
              <a:gd name="T28" fmla="*/ 78 w 177"/>
              <a:gd name="T29" fmla="*/ 218 h 219"/>
              <a:gd name="T30" fmla="*/ 98 w 177"/>
              <a:gd name="T31" fmla="*/ 219 h 219"/>
              <a:gd name="T32" fmla="*/ 118 w 177"/>
              <a:gd name="T33" fmla="*/ 216 h 219"/>
              <a:gd name="T34" fmla="*/ 123 w 177"/>
              <a:gd name="T35" fmla="*/ 216 h 219"/>
              <a:gd name="T36" fmla="*/ 127 w 177"/>
              <a:gd name="T37" fmla="*/ 214 h 219"/>
              <a:gd name="T38" fmla="*/ 130 w 177"/>
              <a:gd name="T39" fmla="*/ 210 h 219"/>
              <a:gd name="T40" fmla="*/ 131 w 177"/>
              <a:gd name="T41" fmla="*/ 205 h 219"/>
              <a:gd name="T42" fmla="*/ 130 w 177"/>
              <a:gd name="T43" fmla="*/ 203 h 219"/>
              <a:gd name="T44" fmla="*/ 127 w 177"/>
              <a:gd name="T45" fmla="*/ 203 h 219"/>
              <a:gd name="T46" fmla="*/ 123 w 177"/>
              <a:gd name="T47" fmla="*/ 202 h 219"/>
              <a:gd name="T48" fmla="*/ 117 w 177"/>
              <a:gd name="T49" fmla="*/ 202 h 219"/>
              <a:gd name="T50" fmla="*/ 111 w 177"/>
              <a:gd name="T51" fmla="*/ 202 h 219"/>
              <a:gd name="T52" fmla="*/ 106 w 177"/>
              <a:gd name="T53" fmla="*/ 202 h 219"/>
              <a:gd name="T54" fmla="*/ 100 w 177"/>
              <a:gd name="T55" fmla="*/ 202 h 219"/>
              <a:gd name="T56" fmla="*/ 97 w 177"/>
              <a:gd name="T57" fmla="*/ 202 h 219"/>
              <a:gd name="T58" fmla="*/ 87 w 177"/>
              <a:gd name="T59" fmla="*/ 201 h 219"/>
              <a:gd name="T60" fmla="*/ 77 w 177"/>
              <a:gd name="T61" fmla="*/ 200 h 219"/>
              <a:gd name="T62" fmla="*/ 67 w 177"/>
              <a:gd name="T63" fmla="*/ 199 h 219"/>
              <a:gd name="T64" fmla="*/ 56 w 177"/>
              <a:gd name="T65" fmla="*/ 196 h 219"/>
              <a:gd name="T66" fmla="*/ 46 w 177"/>
              <a:gd name="T67" fmla="*/ 193 h 219"/>
              <a:gd name="T68" fmla="*/ 35 w 177"/>
              <a:gd name="T69" fmla="*/ 185 h 219"/>
              <a:gd name="T70" fmla="*/ 26 w 177"/>
              <a:gd name="T71" fmla="*/ 175 h 219"/>
              <a:gd name="T72" fmla="*/ 15 w 177"/>
              <a:gd name="T73" fmla="*/ 162 h 219"/>
              <a:gd name="T74" fmla="*/ 13 w 177"/>
              <a:gd name="T75" fmla="*/ 146 h 219"/>
              <a:gd name="T76" fmla="*/ 14 w 177"/>
              <a:gd name="T77" fmla="*/ 131 h 219"/>
              <a:gd name="T78" fmla="*/ 19 w 177"/>
              <a:gd name="T79" fmla="*/ 116 h 219"/>
              <a:gd name="T80" fmla="*/ 25 w 177"/>
              <a:gd name="T81" fmla="*/ 102 h 219"/>
              <a:gd name="T82" fmla="*/ 34 w 177"/>
              <a:gd name="T83" fmla="*/ 89 h 219"/>
              <a:gd name="T84" fmla="*/ 45 w 177"/>
              <a:gd name="T85" fmla="*/ 76 h 219"/>
              <a:gd name="T86" fmla="*/ 56 w 177"/>
              <a:gd name="T87" fmla="*/ 65 h 219"/>
              <a:gd name="T88" fmla="*/ 70 w 177"/>
              <a:gd name="T89" fmla="*/ 55 h 219"/>
              <a:gd name="T90" fmla="*/ 84 w 177"/>
              <a:gd name="T91" fmla="*/ 45 h 219"/>
              <a:gd name="T92" fmla="*/ 98 w 177"/>
              <a:gd name="T93" fmla="*/ 37 h 219"/>
              <a:gd name="T94" fmla="*/ 113 w 177"/>
              <a:gd name="T95" fmla="*/ 29 h 219"/>
              <a:gd name="T96" fmla="*/ 127 w 177"/>
              <a:gd name="T97" fmla="*/ 23 h 219"/>
              <a:gd name="T98" fmla="*/ 141 w 177"/>
              <a:gd name="T99" fmla="*/ 17 h 219"/>
              <a:gd name="T100" fmla="*/ 154 w 177"/>
              <a:gd name="T101" fmla="*/ 12 h 219"/>
              <a:gd name="T102" fmla="*/ 167 w 177"/>
              <a:gd name="T103" fmla="*/ 9 h 219"/>
              <a:gd name="T104" fmla="*/ 177 w 177"/>
              <a:gd name="T105" fmla="*/ 7 h 219"/>
              <a:gd name="T106" fmla="*/ 170 w 177"/>
              <a:gd name="T107" fmla="*/ 2 h 219"/>
              <a:gd name="T108" fmla="*/ 158 w 177"/>
              <a:gd name="T109" fmla="*/ 0 h 219"/>
              <a:gd name="T110" fmla="*/ 145 w 177"/>
              <a:gd name="T111" fmla="*/ 2 h 219"/>
              <a:gd name="T112" fmla="*/ 129 w 177"/>
              <a:gd name="T113" fmla="*/ 6 h 219"/>
              <a:gd name="T114" fmla="*/ 111 w 177"/>
              <a:gd name="T115" fmla="*/ 11 h 219"/>
              <a:gd name="T116" fmla="*/ 94 w 177"/>
              <a:gd name="T117" fmla="*/ 17 h 219"/>
              <a:gd name="T118" fmla="*/ 78 w 177"/>
              <a:gd name="T119" fmla="*/ 26 h 219"/>
              <a:gd name="T120" fmla="*/ 65 w 177"/>
              <a:gd name="T121" fmla="*/ 33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3" name="Freeform 593"/>
          <p:cNvSpPr>
            <a:spLocks/>
          </p:cNvSpPr>
          <p:nvPr/>
        </p:nvSpPr>
        <p:spPr bwMode="auto">
          <a:xfrm>
            <a:off x="7797801" y="1752600"/>
            <a:ext cx="30163" cy="46038"/>
          </a:xfrm>
          <a:custGeom>
            <a:avLst/>
            <a:gdLst>
              <a:gd name="T0" fmla="*/ 97 w 115"/>
              <a:gd name="T1" fmla="*/ 57 h 170"/>
              <a:gd name="T2" fmla="*/ 100 w 115"/>
              <a:gd name="T3" fmla="*/ 75 h 170"/>
              <a:gd name="T4" fmla="*/ 98 w 115"/>
              <a:gd name="T5" fmla="*/ 90 h 170"/>
              <a:gd name="T6" fmla="*/ 91 w 115"/>
              <a:gd name="T7" fmla="*/ 103 h 170"/>
              <a:gd name="T8" fmla="*/ 80 w 115"/>
              <a:gd name="T9" fmla="*/ 114 h 170"/>
              <a:gd name="T10" fmla="*/ 68 w 115"/>
              <a:gd name="T11" fmla="*/ 125 h 170"/>
              <a:gd name="T12" fmla="*/ 54 w 115"/>
              <a:gd name="T13" fmla="*/ 135 h 170"/>
              <a:gd name="T14" fmla="*/ 39 w 115"/>
              <a:gd name="T15" fmla="*/ 145 h 170"/>
              <a:gd name="T16" fmla="*/ 27 w 115"/>
              <a:gd name="T17" fmla="*/ 155 h 170"/>
              <a:gd name="T18" fmla="*/ 25 w 115"/>
              <a:gd name="T19" fmla="*/ 158 h 170"/>
              <a:gd name="T20" fmla="*/ 23 w 115"/>
              <a:gd name="T21" fmla="*/ 160 h 170"/>
              <a:gd name="T22" fmla="*/ 23 w 115"/>
              <a:gd name="T23" fmla="*/ 164 h 170"/>
              <a:gd name="T24" fmla="*/ 26 w 115"/>
              <a:gd name="T25" fmla="*/ 167 h 170"/>
              <a:gd name="T26" fmla="*/ 28 w 115"/>
              <a:gd name="T27" fmla="*/ 169 h 170"/>
              <a:gd name="T28" fmla="*/ 31 w 115"/>
              <a:gd name="T29" fmla="*/ 170 h 170"/>
              <a:gd name="T30" fmla="*/ 34 w 115"/>
              <a:gd name="T31" fmla="*/ 170 h 170"/>
              <a:gd name="T32" fmla="*/ 37 w 115"/>
              <a:gd name="T33" fmla="*/ 169 h 170"/>
              <a:gd name="T34" fmla="*/ 53 w 115"/>
              <a:gd name="T35" fmla="*/ 159 h 170"/>
              <a:gd name="T36" fmla="*/ 69 w 115"/>
              <a:gd name="T37" fmla="*/ 149 h 170"/>
              <a:gd name="T38" fmla="*/ 83 w 115"/>
              <a:gd name="T39" fmla="*/ 137 h 170"/>
              <a:gd name="T40" fmla="*/ 97 w 115"/>
              <a:gd name="T41" fmla="*/ 123 h 170"/>
              <a:gd name="T42" fmla="*/ 106 w 115"/>
              <a:gd name="T43" fmla="*/ 108 h 170"/>
              <a:gd name="T44" fmla="*/ 113 w 115"/>
              <a:gd name="T45" fmla="*/ 91 h 170"/>
              <a:gd name="T46" fmla="*/ 115 w 115"/>
              <a:gd name="T47" fmla="*/ 73 h 170"/>
              <a:gd name="T48" fmla="*/ 111 w 115"/>
              <a:gd name="T49" fmla="*/ 53 h 170"/>
              <a:gd name="T50" fmla="*/ 101 w 115"/>
              <a:gd name="T51" fmla="*/ 39 h 170"/>
              <a:gd name="T52" fmla="*/ 89 w 115"/>
              <a:gd name="T53" fmla="*/ 26 h 170"/>
              <a:gd name="T54" fmla="*/ 72 w 115"/>
              <a:gd name="T55" fmla="*/ 15 h 170"/>
              <a:gd name="T56" fmla="*/ 55 w 115"/>
              <a:gd name="T57" fmla="*/ 8 h 170"/>
              <a:gd name="T58" fmla="*/ 37 w 115"/>
              <a:gd name="T59" fmla="*/ 2 h 170"/>
              <a:gd name="T60" fmla="*/ 21 w 115"/>
              <a:gd name="T61" fmla="*/ 0 h 170"/>
              <a:gd name="T62" fmla="*/ 9 w 115"/>
              <a:gd name="T63" fmla="*/ 1 h 170"/>
              <a:gd name="T64" fmla="*/ 0 w 115"/>
              <a:gd name="T65" fmla="*/ 5 h 170"/>
              <a:gd name="T66" fmla="*/ 15 w 115"/>
              <a:gd name="T67" fmla="*/ 10 h 170"/>
              <a:gd name="T68" fmla="*/ 30 w 115"/>
              <a:gd name="T69" fmla="*/ 13 h 170"/>
              <a:gd name="T70" fmla="*/ 43 w 115"/>
              <a:gd name="T71" fmla="*/ 16 h 170"/>
              <a:gd name="T72" fmla="*/ 57 w 115"/>
              <a:gd name="T73" fmla="*/ 20 h 170"/>
              <a:gd name="T74" fmla="*/ 70 w 115"/>
              <a:gd name="T75" fmla="*/ 26 h 170"/>
              <a:gd name="T76" fmla="*/ 81 w 115"/>
              <a:gd name="T77" fmla="*/ 33 h 170"/>
              <a:gd name="T78" fmla="*/ 91 w 115"/>
              <a:gd name="T79" fmla="*/ 43 h 170"/>
              <a:gd name="T80" fmla="*/ 97 w 115"/>
              <a:gd name="T81" fmla="*/ 57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4" name="Freeform 594"/>
          <p:cNvSpPr>
            <a:spLocks/>
          </p:cNvSpPr>
          <p:nvPr/>
        </p:nvSpPr>
        <p:spPr bwMode="auto">
          <a:xfrm>
            <a:off x="7693026" y="1743076"/>
            <a:ext cx="73025" cy="92075"/>
          </a:xfrm>
          <a:custGeom>
            <a:avLst/>
            <a:gdLst>
              <a:gd name="T0" fmla="*/ 90 w 289"/>
              <a:gd name="T1" fmla="*/ 65 h 352"/>
              <a:gd name="T2" fmla="*/ 48 w 289"/>
              <a:gd name="T3" fmla="*/ 106 h 352"/>
              <a:gd name="T4" fmla="*/ 16 w 289"/>
              <a:gd name="T5" fmla="*/ 156 h 352"/>
              <a:gd name="T6" fmla="*/ 0 w 289"/>
              <a:gd name="T7" fmla="*/ 211 h 352"/>
              <a:gd name="T8" fmla="*/ 3 w 289"/>
              <a:gd name="T9" fmla="*/ 249 h 352"/>
              <a:gd name="T10" fmla="*/ 10 w 289"/>
              <a:gd name="T11" fmla="*/ 264 h 352"/>
              <a:gd name="T12" fmla="*/ 19 w 289"/>
              <a:gd name="T13" fmla="*/ 277 h 352"/>
              <a:gd name="T14" fmla="*/ 31 w 289"/>
              <a:gd name="T15" fmla="*/ 289 h 352"/>
              <a:gd name="T16" fmla="*/ 51 w 289"/>
              <a:gd name="T17" fmla="*/ 302 h 352"/>
              <a:gd name="T18" fmla="*/ 78 w 289"/>
              <a:gd name="T19" fmla="*/ 316 h 352"/>
              <a:gd name="T20" fmla="*/ 107 w 289"/>
              <a:gd name="T21" fmla="*/ 327 h 352"/>
              <a:gd name="T22" fmla="*/ 137 w 289"/>
              <a:gd name="T23" fmla="*/ 335 h 352"/>
              <a:gd name="T24" fmla="*/ 167 w 289"/>
              <a:gd name="T25" fmla="*/ 342 h 352"/>
              <a:gd name="T26" fmla="*/ 198 w 289"/>
              <a:gd name="T27" fmla="*/ 346 h 352"/>
              <a:gd name="T28" fmla="*/ 229 w 289"/>
              <a:gd name="T29" fmla="*/ 349 h 352"/>
              <a:gd name="T30" fmla="*/ 260 w 289"/>
              <a:gd name="T31" fmla="*/ 351 h 352"/>
              <a:gd name="T32" fmla="*/ 280 w 289"/>
              <a:gd name="T33" fmla="*/ 352 h 352"/>
              <a:gd name="T34" fmla="*/ 287 w 289"/>
              <a:gd name="T35" fmla="*/ 346 h 352"/>
              <a:gd name="T36" fmla="*/ 289 w 289"/>
              <a:gd name="T37" fmla="*/ 335 h 352"/>
              <a:gd name="T38" fmla="*/ 283 w 289"/>
              <a:gd name="T39" fmla="*/ 328 h 352"/>
              <a:gd name="T40" fmla="*/ 264 w 289"/>
              <a:gd name="T41" fmla="*/ 327 h 352"/>
              <a:gd name="T42" fmla="*/ 235 w 289"/>
              <a:gd name="T43" fmla="*/ 326 h 352"/>
              <a:gd name="T44" fmla="*/ 207 w 289"/>
              <a:gd name="T45" fmla="*/ 323 h 352"/>
              <a:gd name="T46" fmla="*/ 179 w 289"/>
              <a:gd name="T47" fmla="*/ 319 h 352"/>
              <a:gd name="T48" fmla="*/ 150 w 289"/>
              <a:gd name="T49" fmla="*/ 314 h 352"/>
              <a:gd name="T50" fmla="*/ 122 w 289"/>
              <a:gd name="T51" fmla="*/ 306 h 352"/>
              <a:gd name="T52" fmla="*/ 95 w 289"/>
              <a:gd name="T53" fmla="*/ 298 h 352"/>
              <a:gd name="T54" fmla="*/ 68 w 289"/>
              <a:gd name="T55" fmla="*/ 285 h 352"/>
              <a:gd name="T56" fmla="*/ 45 w 289"/>
              <a:gd name="T57" fmla="*/ 271 h 352"/>
              <a:gd name="T58" fmla="*/ 32 w 289"/>
              <a:gd name="T59" fmla="*/ 250 h 352"/>
              <a:gd name="T60" fmla="*/ 27 w 289"/>
              <a:gd name="T61" fmla="*/ 222 h 352"/>
              <a:gd name="T62" fmla="*/ 34 w 289"/>
              <a:gd name="T63" fmla="*/ 183 h 352"/>
              <a:gd name="T64" fmla="*/ 45 w 289"/>
              <a:gd name="T65" fmla="*/ 153 h 352"/>
              <a:gd name="T66" fmla="*/ 61 w 289"/>
              <a:gd name="T67" fmla="*/ 127 h 352"/>
              <a:gd name="T68" fmla="*/ 80 w 289"/>
              <a:gd name="T69" fmla="*/ 103 h 352"/>
              <a:gd name="T70" fmla="*/ 102 w 289"/>
              <a:gd name="T71" fmla="*/ 82 h 352"/>
              <a:gd name="T72" fmla="*/ 129 w 289"/>
              <a:gd name="T73" fmla="*/ 59 h 352"/>
              <a:gd name="T74" fmla="*/ 162 w 289"/>
              <a:gd name="T75" fmla="*/ 38 h 352"/>
              <a:gd name="T76" fmla="*/ 197 w 289"/>
              <a:gd name="T77" fmla="*/ 20 h 352"/>
              <a:gd name="T78" fmla="*/ 227 w 289"/>
              <a:gd name="T79" fmla="*/ 6 h 352"/>
              <a:gd name="T80" fmla="*/ 228 w 289"/>
              <a:gd name="T81" fmla="*/ 0 h 352"/>
              <a:gd name="T82" fmla="*/ 198 w 289"/>
              <a:gd name="T83" fmla="*/ 5 h 352"/>
              <a:gd name="T84" fmla="*/ 162 w 289"/>
              <a:gd name="T85" fmla="*/ 18 h 352"/>
              <a:gd name="T86" fmla="*/ 127 w 289"/>
              <a:gd name="T87" fmla="*/ 36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5" name="Freeform 595"/>
          <p:cNvSpPr>
            <a:spLocks/>
          </p:cNvSpPr>
          <p:nvPr/>
        </p:nvSpPr>
        <p:spPr bwMode="auto">
          <a:xfrm>
            <a:off x="7796214" y="1739900"/>
            <a:ext cx="65087" cy="63500"/>
          </a:xfrm>
          <a:custGeom>
            <a:avLst/>
            <a:gdLst>
              <a:gd name="T0" fmla="*/ 210 w 252"/>
              <a:gd name="T1" fmla="*/ 72 h 235"/>
              <a:gd name="T2" fmla="*/ 222 w 252"/>
              <a:gd name="T3" fmla="*/ 85 h 235"/>
              <a:gd name="T4" fmla="*/ 228 w 252"/>
              <a:gd name="T5" fmla="*/ 100 h 235"/>
              <a:gd name="T6" fmla="*/ 232 w 252"/>
              <a:gd name="T7" fmla="*/ 116 h 235"/>
              <a:gd name="T8" fmla="*/ 232 w 252"/>
              <a:gd name="T9" fmla="*/ 133 h 235"/>
              <a:gd name="T10" fmla="*/ 230 w 252"/>
              <a:gd name="T11" fmla="*/ 147 h 235"/>
              <a:gd name="T12" fmla="*/ 226 w 252"/>
              <a:gd name="T13" fmla="*/ 159 h 235"/>
              <a:gd name="T14" fmla="*/ 218 w 252"/>
              <a:gd name="T15" fmla="*/ 171 h 235"/>
              <a:gd name="T16" fmla="*/ 211 w 252"/>
              <a:gd name="T17" fmla="*/ 180 h 235"/>
              <a:gd name="T18" fmla="*/ 202 w 252"/>
              <a:gd name="T19" fmla="*/ 191 h 235"/>
              <a:gd name="T20" fmla="*/ 192 w 252"/>
              <a:gd name="T21" fmla="*/ 200 h 235"/>
              <a:gd name="T22" fmla="*/ 183 w 252"/>
              <a:gd name="T23" fmla="*/ 209 h 235"/>
              <a:gd name="T24" fmla="*/ 173 w 252"/>
              <a:gd name="T25" fmla="*/ 219 h 235"/>
              <a:gd name="T26" fmla="*/ 171 w 252"/>
              <a:gd name="T27" fmla="*/ 222 h 235"/>
              <a:gd name="T28" fmla="*/ 170 w 252"/>
              <a:gd name="T29" fmla="*/ 225 h 235"/>
              <a:gd name="T30" fmla="*/ 171 w 252"/>
              <a:gd name="T31" fmla="*/ 229 h 235"/>
              <a:gd name="T32" fmla="*/ 173 w 252"/>
              <a:gd name="T33" fmla="*/ 232 h 235"/>
              <a:gd name="T34" fmla="*/ 176 w 252"/>
              <a:gd name="T35" fmla="*/ 234 h 235"/>
              <a:gd name="T36" fmla="*/ 180 w 252"/>
              <a:gd name="T37" fmla="*/ 235 h 235"/>
              <a:gd name="T38" fmla="*/ 184 w 252"/>
              <a:gd name="T39" fmla="*/ 234 h 235"/>
              <a:gd name="T40" fmla="*/ 187 w 252"/>
              <a:gd name="T41" fmla="*/ 232 h 235"/>
              <a:gd name="T42" fmla="*/ 208 w 252"/>
              <a:gd name="T43" fmla="*/ 218 h 235"/>
              <a:gd name="T44" fmla="*/ 225 w 252"/>
              <a:gd name="T45" fmla="*/ 200 h 235"/>
              <a:gd name="T46" fmla="*/ 239 w 252"/>
              <a:gd name="T47" fmla="*/ 178 h 235"/>
              <a:gd name="T48" fmla="*/ 249 w 252"/>
              <a:gd name="T49" fmla="*/ 156 h 235"/>
              <a:gd name="T50" fmla="*/ 252 w 252"/>
              <a:gd name="T51" fmla="*/ 131 h 235"/>
              <a:gd name="T52" fmla="*/ 250 w 252"/>
              <a:gd name="T53" fmla="*/ 108 h 235"/>
              <a:gd name="T54" fmla="*/ 242 w 252"/>
              <a:gd name="T55" fmla="*/ 85 h 235"/>
              <a:gd name="T56" fmla="*/ 225 w 252"/>
              <a:gd name="T57" fmla="*/ 65 h 235"/>
              <a:gd name="T58" fmla="*/ 212 w 252"/>
              <a:gd name="T59" fmla="*/ 54 h 235"/>
              <a:gd name="T60" fmla="*/ 197 w 252"/>
              <a:gd name="T61" fmla="*/ 45 h 235"/>
              <a:gd name="T62" fmla="*/ 181 w 252"/>
              <a:gd name="T63" fmla="*/ 36 h 235"/>
              <a:gd name="T64" fmla="*/ 164 w 252"/>
              <a:gd name="T65" fmla="*/ 29 h 235"/>
              <a:gd name="T66" fmla="*/ 146 w 252"/>
              <a:gd name="T67" fmla="*/ 22 h 235"/>
              <a:gd name="T68" fmla="*/ 127 w 252"/>
              <a:gd name="T69" fmla="*/ 17 h 235"/>
              <a:gd name="T70" fmla="*/ 109 w 252"/>
              <a:gd name="T71" fmla="*/ 12 h 235"/>
              <a:gd name="T72" fmla="*/ 90 w 252"/>
              <a:gd name="T73" fmla="*/ 7 h 235"/>
              <a:gd name="T74" fmla="*/ 73 w 252"/>
              <a:gd name="T75" fmla="*/ 4 h 235"/>
              <a:gd name="T76" fmla="*/ 57 w 252"/>
              <a:gd name="T77" fmla="*/ 2 h 235"/>
              <a:gd name="T78" fmla="*/ 42 w 252"/>
              <a:gd name="T79" fmla="*/ 0 h 235"/>
              <a:gd name="T80" fmla="*/ 28 w 252"/>
              <a:gd name="T81" fmla="*/ 0 h 235"/>
              <a:gd name="T82" fmla="*/ 17 w 252"/>
              <a:gd name="T83" fmla="*/ 0 h 235"/>
              <a:gd name="T84" fmla="*/ 8 w 252"/>
              <a:gd name="T85" fmla="*/ 1 h 235"/>
              <a:gd name="T86" fmla="*/ 3 w 252"/>
              <a:gd name="T87" fmla="*/ 3 h 235"/>
              <a:gd name="T88" fmla="*/ 0 w 252"/>
              <a:gd name="T89" fmla="*/ 5 h 235"/>
              <a:gd name="T90" fmla="*/ 10 w 252"/>
              <a:gd name="T91" fmla="*/ 7 h 235"/>
              <a:gd name="T92" fmla="*/ 22 w 252"/>
              <a:gd name="T93" fmla="*/ 8 h 235"/>
              <a:gd name="T94" fmla="*/ 33 w 252"/>
              <a:gd name="T95" fmla="*/ 11 h 235"/>
              <a:gd name="T96" fmla="*/ 46 w 252"/>
              <a:gd name="T97" fmla="*/ 13 h 235"/>
              <a:gd name="T98" fmla="*/ 60 w 252"/>
              <a:gd name="T99" fmla="*/ 15 h 235"/>
              <a:gd name="T100" fmla="*/ 73 w 252"/>
              <a:gd name="T101" fmla="*/ 17 h 235"/>
              <a:gd name="T102" fmla="*/ 87 w 252"/>
              <a:gd name="T103" fmla="*/ 20 h 235"/>
              <a:gd name="T104" fmla="*/ 102 w 252"/>
              <a:gd name="T105" fmla="*/ 23 h 235"/>
              <a:gd name="T106" fmla="*/ 115 w 252"/>
              <a:gd name="T107" fmla="*/ 28 h 235"/>
              <a:gd name="T108" fmla="*/ 130 w 252"/>
              <a:gd name="T109" fmla="*/ 32 h 235"/>
              <a:gd name="T110" fmla="*/ 145 w 252"/>
              <a:gd name="T111" fmla="*/ 37 h 235"/>
              <a:gd name="T112" fmla="*/ 159 w 252"/>
              <a:gd name="T113" fmla="*/ 43 h 235"/>
              <a:gd name="T114" fmla="*/ 172 w 252"/>
              <a:gd name="T115" fmla="*/ 49 h 235"/>
              <a:gd name="T116" fmla="*/ 186 w 252"/>
              <a:gd name="T117" fmla="*/ 55 h 235"/>
              <a:gd name="T118" fmla="*/ 198 w 252"/>
              <a:gd name="T119" fmla="*/ 64 h 235"/>
              <a:gd name="T120" fmla="*/ 210 w 252"/>
              <a:gd name="T121" fmla="*/ 7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6" name="Freeform 596"/>
          <p:cNvSpPr>
            <a:spLocks/>
          </p:cNvSpPr>
          <p:nvPr/>
        </p:nvSpPr>
        <p:spPr bwMode="auto">
          <a:xfrm>
            <a:off x="7669214" y="1773239"/>
            <a:ext cx="26987" cy="58737"/>
          </a:xfrm>
          <a:custGeom>
            <a:avLst/>
            <a:gdLst>
              <a:gd name="T0" fmla="*/ 0 w 103"/>
              <a:gd name="T1" fmla="*/ 120 h 220"/>
              <a:gd name="T2" fmla="*/ 0 w 103"/>
              <a:gd name="T3" fmla="*/ 138 h 220"/>
              <a:gd name="T4" fmla="*/ 4 w 103"/>
              <a:gd name="T5" fmla="*/ 155 h 220"/>
              <a:gd name="T6" fmla="*/ 12 w 103"/>
              <a:gd name="T7" fmla="*/ 171 h 220"/>
              <a:gd name="T8" fmla="*/ 22 w 103"/>
              <a:gd name="T9" fmla="*/ 185 h 220"/>
              <a:gd name="T10" fmla="*/ 35 w 103"/>
              <a:gd name="T11" fmla="*/ 197 h 220"/>
              <a:gd name="T12" fmla="*/ 50 w 103"/>
              <a:gd name="T13" fmla="*/ 207 h 220"/>
              <a:gd name="T14" fmla="*/ 66 w 103"/>
              <a:gd name="T15" fmla="*/ 215 h 220"/>
              <a:gd name="T16" fmla="*/ 83 w 103"/>
              <a:gd name="T17" fmla="*/ 219 h 220"/>
              <a:gd name="T18" fmla="*/ 89 w 103"/>
              <a:gd name="T19" fmla="*/ 220 h 220"/>
              <a:gd name="T20" fmla="*/ 94 w 103"/>
              <a:gd name="T21" fmla="*/ 218 h 220"/>
              <a:gd name="T22" fmla="*/ 98 w 103"/>
              <a:gd name="T23" fmla="*/ 215 h 220"/>
              <a:gd name="T24" fmla="*/ 100 w 103"/>
              <a:gd name="T25" fmla="*/ 211 h 220"/>
              <a:gd name="T26" fmla="*/ 100 w 103"/>
              <a:gd name="T27" fmla="*/ 205 h 220"/>
              <a:gd name="T28" fmla="*/ 99 w 103"/>
              <a:gd name="T29" fmla="*/ 200 h 220"/>
              <a:gd name="T30" fmla="*/ 96 w 103"/>
              <a:gd name="T31" fmla="*/ 196 h 220"/>
              <a:gd name="T32" fmla="*/ 91 w 103"/>
              <a:gd name="T33" fmla="*/ 193 h 220"/>
              <a:gd name="T34" fmla="*/ 74 w 103"/>
              <a:gd name="T35" fmla="*/ 187 h 220"/>
              <a:gd name="T36" fmla="*/ 58 w 103"/>
              <a:gd name="T37" fmla="*/ 178 h 220"/>
              <a:gd name="T38" fmla="*/ 45 w 103"/>
              <a:gd name="T39" fmla="*/ 167 h 220"/>
              <a:gd name="T40" fmla="*/ 36 w 103"/>
              <a:gd name="T41" fmla="*/ 154 h 220"/>
              <a:gd name="T42" fmla="*/ 30 w 103"/>
              <a:gd name="T43" fmla="*/ 138 h 220"/>
              <a:gd name="T44" fmla="*/ 27 w 103"/>
              <a:gd name="T45" fmla="*/ 121 h 220"/>
              <a:gd name="T46" fmla="*/ 27 w 103"/>
              <a:gd name="T47" fmla="*/ 103 h 220"/>
              <a:gd name="T48" fmla="*/ 32 w 103"/>
              <a:gd name="T49" fmla="*/ 83 h 220"/>
              <a:gd name="T50" fmla="*/ 39 w 103"/>
              <a:gd name="T51" fmla="*/ 69 h 220"/>
              <a:gd name="T52" fmla="*/ 51 w 103"/>
              <a:gd name="T53" fmla="*/ 56 h 220"/>
              <a:gd name="T54" fmla="*/ 63 w 103"/>
              <a:gd name="T55" fmla="*/ 43 h 220"/>
              <a:gd name="T56" fmla="*/ 77 w 103"/>
              <a:gd name="T57" fmla="*/ 31 h 220"/>
              <a:gd name="T58" fmla="*/ 89 w 103"/>
              <a:gd name="T59" fmla="*/ 21 h 220"/>
              <a:gd name="T60" fmla="*/ 98 w 103"/>
              <a:gd name="T61" fmla="*/ 12 h 220"/>
              <a:gd name="T62" fmla="*/ 103 w 103"/>
              <a:gd name="T63" fmla="*/ 5 h 220"/>
              <a:gd name="T64" fmla="*/ 103 w 103"/>
              <a:gd name="T65" fmla="*/ 0 h 220"/>
              <a:gd name="T66" fmla="*/ 92 w 103"/>
              <a:gd name="T67" fmla="*/ 4 h 220"/>
              <a:gd name="T68" fmla="*/ 77 w 103"/>
              <a:gd name="T69" fmla="*/ 12 h 220"/>
              <a:gd name="T70" fmla="*/ 61 w 103"/>
              <a:gd name="T71" fmla="*/ 25 h 220"/>
              <a:gd name="T72" fmla="*/ 44 w 103"/>
              <a:gd name="T73" fmla="*/ 40 h 220"/>
              <a:gd name="T74" fmla="*/ 29 w 103"/>
              <a:gd name="T75" fmla="*/ 57 h 220"/>
              <a:gd name="T76" fmla="*/ 16 w 103"/>
              <a:gd name="T77" fmla="*/ 77 h 220"/>
              <a:gd name="T78" fmla="*/ 6 w 103"/>
              <a:gd name="T79" fmla="*/ 98 h 220"/>
              <a:gd name="T80" fmla="*/ 0 w 103"/>
              <a:gd name="T81" fmla="*/ 1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7" name="Freeform 597"/>
          <p:cNvSpPr>
            <a:spLocks/>
          </p:cNvSpPr>
          <p:nvPr/>
        </p:nvSpPr>
        <p:spPr bwMode="auto">
          <a:xfrm>
            <a:off x="7848600" y="1736726"/>
            <a:ext cx="57150" cy="74613"/>
          </a:xfrm>
          <a:custGeom>
            <a:avLst/>
            <a:gdLst>
              <a:gd name="T0" fmla="*/ 186 w 220"/>
              <a:gd name="T1" fmla="*/ 115 h 288"/>
              <a:gd name="T2" fmla="*/ 196 w 220"/>
              <a:gd name="T3" fmla="*/ 133 h 288"/>
              <a:gd name="T4" fmla="*/ 202 w 220"/>
              <a:gd name="T5" fmla="*/ 153 h 288"/>
              <a:gd name="T6" fmla="*/ 199 w 220"/>
              <a:gd name="T7" fmla="*/ 174 h 288"/>
              <a:gd name="T8" fmla="*/ 186 w 220"/>
              <a:gd name="T9" fmla="*/ 194 h 288"/>
              <a:gd name="T10" fmla="*/ 168 w 220"/>
              <a:gd name="T11" fmla="*/ 213 h 288"/>
              <a:gd name="T12" fmla="*/ 148 w 220"/>
              <a:gd name="T13" fmla="*/ 229 h 288"/>
              <a:gd name="T14" fmla="*/ 127 w 220"/>
              <a:gd name="T15" fmla="*/ 246 h 288"/>
              <a:gd name="T16" fmla="*/ 115 w 220"/>
              <a:gd name="T17" fmla="*/ 258 h 288"/>
              <a:gd name="T18" fmla="*/ 110 w 220"/>
              <a:gd name="T19" fmla="*/ 267 h 288"/>
              <a:gd name="T20" fmla="*/ 107 w 220"/>
              <a:gd name="T21" fmla="*/ 276 h 288"/>
              <a:gd name="T22" fmla="*/ 109 w 220"/>
              <a:gd name="T23" fmla="*/ 284 h 288"/>
              <a:gd name="T24" fmla="*/ 117 w 220"/>
              <a:gd name="T25" fmla="*/ 288 h 288"/>
              <a:gd name="T26" fmla="*/ 124 w 220"/>
              <a:gd name="T27" fmla="*/ 287 h 288"/>
              <a:gd name="T28" fmla="*/ 138 w 220"/>
              <a:gd name="T29" fmla="*/ 271 h 288"/>
              <a:gd name="T30" fmla="*/ 161 w 220"/>
              <a:gd name="T31" fmla="*/ 250 h 288"/>
              <a:gd name="T32" fmla="*/ 185 w 220"/>
              <a:gd name="T33" fmla="*/ 229 h 288"/>
              <a:gd name="T34" fmla="*/ 206 w 220"/>
              <a:gd name="T35" fmla="*/ 204 h 288"/>
              <a:gd name="T36" fmla="*/ 219 w 220"/>
              <a:gd name="T37" fmla="*/ 173 h 288"/>
              <a:gd name="T38" fmla="*/ 218 w 220"/>
              <a:gd name="T39" fmla="*/ 141 h 288"/>
              <a:gd name="T40" fmla="*/ 204 w 220"/>
              <a:gd name="T41" fmla="*/ 111 h 288"/>
              <a:gd name="T42" fmla="*/ 182 w 220"/>
              <a:gd name="T43" fmla="*/ 86 h 288"/>
              <a:gd name="T44" fmla="*/ 158 w 220"/>
              <a:gd name="T45" fmla="*/ 70 h 288"/>
              <a:gd name="T46" fmla="*/ 134 w 220"/>
              <a:gd name="T47" fmla="*/ 56 h 288"/>
              <a:gd name="T48" fmla="*/ 109 w 220"/>
              <a:gd name="T49" fmla="*/ 43 h 288"/>
              <a:gd name="T50" fmla="*/ 83 w 220"/>
              <a:gd name="T51" fmla="*/ 29 h 288"/>
              <a:gd name="T52" fmla="*/ 59 w 220"/>
              <a:gd name="T53" fmla="*/ 17 h 288"/>
              <a:gd name="T54" fmla="*/ 36 w 220"/>
              <a:gd name="T55" fmla="*/ 7 h 288"/>
              <a:gd name="T56" fmla="*/ 18 w 220"/>
              <a:gd name="T57" fmla="*/ 1 h 288"/>
              <a:gd name="T58" fmla="*/ 4 w 220"/>
              <a:gd name="T59" fmla="*/ 0 h 288"/>
              <a:gd name="T60" fmla="*/ 9 w 220"/>
              <a:gd name="T61" fmla="*/ 7 h 288"/>
              <a:gd name="T62" fmla="*/ 31 w 220"/>
              <a:gd name="T63" fmla="*/ 18 h 288"/>
              <a:gd name="T64" fmla="*/ 54 w 220"/>
              <a:gd name="T65" fmla="*/ 29 h 288"/>
              <a:gd name="T66" fmla="*/ 77 w 220"/>
              <a:gd name="T67" fmla="*/ 40 h 288"/>
              <a:gd name="T68" fmla="*/ 101 w 220"/>
              <a:gd name="T69" fmla="*/ 53 h 288"/>
              <a:gd name="T70" fmla="*/ 124 w 220"/>
              <a:gd name="T71" fmla="*/ 66 h 288"/>
              <a:gd name="T72" fmla="*/ 147 w 220"/>
              <a:gd name="T73" fmla="*/ 82 h 288"/>
              <a:gd name="T74" fmla="*/ 168 w 220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8" name="Freeform 598"/>
          <p:cNvSpPr>
            <a:spLocks/>
          </p:cNvSpPr>
          <p:nvPr/>
        </p:nvSpPr>
        <p:spPr bwMode="auto">
          <a:xfrm>
            <a:off x="7794626" y="1852614"/>
            <a:ext cx="214313" cy="130175"/>
          </a:xfrm>
          <a:custGeom>
            <a:avLst/>
            <a:gdLst>
              <a:gd name="T0" fmla="*/ 141 w 1070"/>
              <a:gd name="T1" fmla="*/ 0 h 844"/>
              <a:gd name="T2" fmla="*/ 1070 w 1070"/>
              <a:gd name="T3" fmla="*/ 194 h 844"/>
              <a:gd name="T4" fmla="*/ 919 w 1070"/>
              <a:gd name="T5" fmla="*/ 844 h 844"/>
              <a:gd name="T6" fmla="*/ 0 w 1070"/>
              <a:gd name="T7" fmla="*/ 624 h 844"/>
              <a:gd name="T8" fmla="*/ 141 w 1070"/>
              <a:gd name="T9" fmla="*/ 0 h 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0" h="844">
                <a:moveTo>
                  <a:pt x="141" y="0"/>
                </a:moveTo>
                <a:lnTo>
                  <a:pt x="1070" y="194"/>
                </a:lnTo>
                <a:lnTo>
                  <a:pt x="919" y="844"/>
                </a:lnTo>
                <a:lnTo>
                  <a:pt x="0" y="624"/>
                </a:lnTo>
                <a:lnTo>
                  <a:pt x="14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9" name="Freeform 599"/>
          <p:cNvSpPr>
            <a:spLocks/>
          </p:cNvSpPr>
          <p:nvPr/>
        </p:nvSpPr>
        <p:spPr bwMode="auto">
          <a:xfrm>
            <a:off x="7812088" y="1855789"/>
            <a:ext cx="165100" cy="52387"/>
          </a:xfrm>
          <a:custGeom>
            <a:avLst/>
            <a:gdLst>
              <a:gd name="T0" fmla="*/ 97 w 819"/>
              <a:gd name="T1" fmla="*/ 0 h 333"/>
              <a:gd name="T2" fmla="*/ 819 w 819"/>
              <a:gd name="T3" fmla="*/ 139 h 333"/>
              <a:gd name="T4" fmla="*/ 172 w 819"/>
              <a:gd name="T5" fmla="*/ 98 h 333"/>
              <a:gd name="T6" fmla="*/ 0 w 819"/>
              <a:gd name="T7" fmla="*/ 333 h 333"/>
              <a:gd name="T8" fmla="*/ 97 w 819"/>
              <a:gd name="T9" fmla="*/ 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9" h="333">
                <a:moveTo>
                  <a:pt x="97" y="0"/>
                </a:moveTo>
                <a:lnTo>
                  <a:pt x="819" y="139"/>
                </a:lnTo>
                <a:lnTo>
                  <a:pt x="172" y="98"/>
                </a:lnTo>
                <a:lnTo>
                  <a:pt x="0" y="333"/>
                </a:lnTo>
                <a:lnTo>
                  <a:pt x="97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0" name="Freeform 600"/>
          <p:cNvSpPr>
            <a:spLocks/>
          </p:cNvSpPr>
          <p:nvPr/>
        </p:nvSpPr>
        <p:spPr bwMode="auto">
          <a:xfrm>
            <a:off x="7772400" y="2009776"/>
            <a:ext cx="217488" cy="47625"/>
          </a:xfrm>
          <a:custGeom>
            <a:avLst/>
            <a:gdLst>
              <a:gd name="T0" fmla="*/ 34 w 1083"/>
              <a:gd name="T1" fmla="*/ 0 h 306"/>
              <a:gd name="T2" fmla="*/ 1083 w 1083"/>
              <a:gd name="T3" fmla="*/ 261 h 306"/>
              <a:gd name="T4" fmla="*/ 1055 w 1083"/>
              <a:gd name="T5" fmla="*/ 306 h 306"/>
              <a:gd name="T6" fmla="*/ 0 w 1083"/>
              <a:gd name="T7" fmla="*/ 28 h 306"/>
              <a:gd name="T8" fmla="*/ 34 w 1083"/>
              <a:gd name="T9" fmla="*/ 0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3" h="306">
                <a:moveTo>
                  <a:pt x="34" y="0"/>
                </a:moveTo>
                <a:lnTo>
                  <a:pt x="1083" y="261"/>
                </a:lnTo>
                <a:lnTo>
                  <a:pt x="1055" y="306"/>
                </a:lnTo>
                <a:lnTo>
                  <a:pt x="0" y="28"/>
                </a:lnTo>
                <a:lnTo>
                  <a:pt x="34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1" name="Freeform 601"/>
          <p:cNvSpPr>
            <a:spLocks/>
          </p:cNvSpPr>
          <p:nvPr/>
        </p:nvSpPr>
        <p:spPr bwMode="auto">
          <a:xfrm>
            <a:off x="7751764" y="2024064"/>
            <a:ext cx="219075" cy="47625"/>
          </a:xfrm>
          <a:custGeom>
            <a:avLst/>
            <a:gdLst>
              <a:gd name="T0" fmla="*/ 39 w 1088"/>
              <a:gd name="T1" fmla="*/ 0 h 311"/>
              <a:gd name="T2" fmla="*/ 1088 w 1088"/>
              <a:gd name="T3" fmla="*/ 260 h 311"/>
              <a:gd name="T4" fmla="*/ 1055 w 1088"/>
              <a:gd name="T5" fmla="*/ 311 h 311"/>
              <a:gd name="T6" fmla="*/ 0 w 1088"/>
              <a:gd name="T7" fmla="*/ 34 h 311"/>
              <a:gd name="T8" fmla="*/ 39 w 1088"/>
              <a:gd name="T9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8" h="311">
                <a:moveTo>
                  <a:pt x="39" y="0"/>
                </a:moveTo>
                <a:lnTo>
                  <a:pt x="1088" y="260"/>
                </a:lnTo>
                <a:lnTo>
                  <a:pt x="1055" y="311"/>
                </a:lnTo>
                <a:lnTo>
                  <a:pt x="0" y="34"/>
                </a:lnTo>
                <a:lnTo>
                  <a:pt x="39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2" name="Freeform 602"/>
          <p:cNvSpPr>
            <a:spLocks/>
          </p:cNvSpPr>
          <p:nvPr/>
        </p:nvSpPr>
        <p:spPr bwMode="auto">
          <a:xfrm>
            <a:off x="7786688" y="2068513"/>
            <a:ext cx="31750" cy="11112"/>
          </a:xfrm>
          <a:custGeom>
            <a:avLst/>
            <a:gdLst>
              <a:gd name="T0" fmla="*/ 16 w 164"/>
              <a:gd name="T1" fmla="*/ 1 h 72"/>
              <a:gd name="T2" fmla="*/ 21 w 164"/>
              <a:gd name="T3" fmla="*/ 1 h 72"/>
              <a:gd name="T4" fmla="*/ 35 w 164"/>
              <a:gd name="T5" fmla="*/ 0 h 72"/>
              <a:gd name="T6" fmla="*/ 54 w 164"/>
              <a:gd name="T7" fmla="*/ 0 h 72"/>
              <a:gd name="T8" fmla="*/ 78 w 164"/>
              <a:gd name="T9" fmla="*/ 2 h 72"/>
              <a:gd name="T10" fmla="*/ 104 w 164"/>
              <a:gd name="T11" fmla="*/ 7 h 72"/>
              <a:gd name="T12" fmla="*/ 128 w 164"/>
              <a:gd name="T13" fmla="*/ 17 h 72"/>
              <a:gd name="T14" fmla="*/ 149 w 164"/>
              <a:gd name="T15" fmla="*/ 31 h 72"/>
              <a:gd name="T16" fmla="*/ 164 w 164"/>
              <a:gd name="T17" fmla="*/ 51 h 72"/>
              <a:gd name="T18" fmla="*/ 164 w 164"/>
              <a:gd name="T19" fmla="*/ 52 h 72"/>
              <a:gd name="T20" fmla="*/ 164 w 164"/>
              <a:gd name="T21" fmla="*/ 57 h 72"/>
              <a:gd name="T22" fmla="*/ 163 w 164"/>
              <a:gd name="T23" fmla="*/ 62 h 72"/>
              <a:gd name="T24" fmla="*/ 161 w 164"/>
              <a:gd name="T25" fmla="*/ 67 h 72"/>
              <a:gd name="T26" fmla="*/ 156 w 164"/>
              <a:gd name="T27" fmla="*/ 71 h 72"/>
              <a:gd name="T28" fmla="*/ 149 w 164"/>
              <a:gd name="T29" fmla="*/ 72 h 72"/>
              <a:gd name="T30" fmla="*/ 138 w 164"/>
              <a:gd name="T31" fmla="*/ 71 h 72"/>
              <a:gd name="T32" fmla="*/ 124 w 164"/>
              <a:gd name="T33" fmla="*/ 65 h 72"/>
              <a:gd name="T34" fmla="*/ 124 w 164"/>
              <a:gd name="T35" fmla="*/ 63 h 72"/>
              <a:gd name="T36" fmla="*/ 123 w 164"/>
              <a:gd name="T37" fmla="*/ 59 h 72"/>
              <a:gd name="T38" fmla="*/ 120 w 164"/>
              <a:gd name="T39" fmla="*/ 52 h 72"/>
              <a:gd name="T40" fmla="*/ 113 w 164"/>
              <a:gd name="T41" fmla="*/ 45 h 72"/>
              <a:gd name="T42" fmla="*/ 100 w 164"/>
              <a:gd name="T43" fmla="*/ 38 h 72"/>
              <a:gd name="T44" fmla="*/ 81 w 164"/>
              <a:gd name="T45" fmla="*/ 32 h 72"/>
              <a:gd name="T46" fmla="*/ 55 w 164"/>
              <a:gd name="T47" fmla="*/ 29 h 72"/>
              <a:gd name="T48" fmla="*/ 20 w 164"/>
              <a:gd name="T49" fmla="*/ 29 h 72"/>
              <a:gd name="T50" fmla="*/ 18 w 164"/>
              <a:gd name="T51" fmla="*/ 29 h 72"/>
              <a:gd name="T52" fmla="*/ 14 w 164"/>
              <a:gd name="T53" fmla="*/ 27 h 72"/>
              <a:gd name="T54" fmla="*/ 9 w 164"/>
              <a:gd name="T55" fmla="*/ 25 h 72"/>
              <a:gd name="T56" fmla="*/ 4 w 164"/>
              <a:gd name="T57" fmla="*/ 22 h 72"/>
              <a:gd name="T58" fmla="*/ 0 w 164"/>
              <a:gd name="T59" fmla="*/ 18 h 72"/>
              <a:gd name="T60" fmla="*/ 0 w 164"/>
              <a:gd name="T61" fmla="*/ 14 h 72"/>
              <a:gd name="T62" fmla="*/ 5 w 164"/>
              <a:gd name="T63" fmla="*/ 7 h 72"/>
              <a:gd name="T64" fmla="*/ 16 w 164"/>
              <a:gd name="T65" fmla="*/ 1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4" h="72">
                <a:moveTo>
                  <a:pt x="16" y="1"/>
                </a:moveTo>
                <a:lnTo>
                  <a:pt x="21" y="1"/>
                </a:lnTo>
                <a:lnTo>
                  <a:pt x="35" y="0"/>
                </a:lnTo>
                <a:lnTo>
                  <a:pt x="54" y="0"/>
                </a:lnTo>
                <a:lnTo>
                  <a:pt x="78" y="2"/>
                </a:lnTo>
                <a:lnTo>
                  <a:pt x="104" y="7"/>
                </a:lnTo>
                <a:lnTo>
                  <a:pt x="128" y="17"/>
                </a:lnTo>
                <a:lnTo>
                  <a:pt x="149" y="31"/>
                </a:lnTo>
                <a:lnTo>
                  <a:pt x="164" y="51"/>
                </a:lnTo>
                <a:lnTo>
                  <a:pt x="164" y="52"/>
                </a:lnTo>
                <a:lnTo>
                  <a:pt x="164" y="57"/>
                </a:lnTo>
                <a:lnTo>
                  <a:pt x="163" y="62"/>
                </a:lnTo>
                <a:lnTo>
                  <a:pt x="161" y="67"/>
                </a:lnTo>
                <a:lnTo>
                  <a:pt x="156" y="71"/>
                </a:lnTo>
                <a:lnTo>
                  <a:pt x="149" y="72"/>
                </a:lnTo>
                <a:lnTo>
                  <a:pt x="138" y="71"/>
                </a:lnTo>
                <a:lnTo>
                  <a:pt x="124" y="65"/>
                </a:lnTo>
                <a:lnTo>
                  <a:pt x="124" y="63"/>
                </a:lnTo>
                <a:lnTo>
                  <a:pt x="123" y="59"/>
                </a:lnTo>
                <a:lnTo>
                  <a:pt x="120" y="52"/>
                </a:lnTo>
                <a:lnTo>
                  <a:pt x="113" y="45"/>
                </a:lnTo>
                <a:lnTo>
                  <a:pt x="100" y="38"/>
                </a:lnTo>
                <a:lnTo>
                  <a:pt x="81" y="32"/>
                </a:lnTo>
                <a:lnTo>
                  <a:pt x="55" y="29"/>
                </a:lnTo>
                <a:lnTo>
                  <a:pt x="20" y="29"/>
                </a:lnTo>
                <a:lnTo>
                  <a:pt x="18" y="29"/>
                </a:lnTo>
                <a:lnTo>
                  <a:pt x="14" y="27"/>
                </a:lnTo>
                <a:lnTo>
                  <a:pt x="9" y="25"/>
                </a:lnTo>
                <a:lnTo>
                  <a:pt x="4" y="22"/>
                </a:lnTo>
                <a:lnTo>
                  <a:pt x="0" y="18"/>
                </a:lnTo>
                <a:lnTo>
                  <a:pt x="0" y="14"/>
                </a:lnTo>
                <a:lnTo>
                  <a:pt x="5" y="7"/>
                </a:lnTo>
                <a:lnTo>
                  <a:pt x="16" y="1"/>
                </a:lnTo>
                <a:close/>
              </a:path>
            </a:pathLst>
          </a:custGeom>
          <a:solidFill>
            <a:srgbClr val="BFBF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3" name="Freeform 603"/>
          <p:cNvSpPr>
            <a:spLocks/>
          </p:cNvSpPr>
          <p:nvPr/>
        </p:nvSpPr>
        <p:spPr bwMode="auto">
          <a:xfrm>
            <a:off x="7793038" y="1989139"/>
            <a:ext cx="30162" cy="15875"/>
          </a:xfrm>
          <a:custGeom>
            <a:avLst/>
            <a:gdLst>
              <a:gd name="T0" fmla="*/ 45 w 146"/>
              <a:gd name="T1" fmla="*/ 0 h 109"/>
              <a:gd name="T2" fmla="*/ 42 w 146"/>
              <a:gd name="T3" fmla="*/ 0 h 109"/>
              <a:gd name="T4" fmla="*/ 35 w 146"/>
              <a:gd name="T5" fmla="*/ 3 h 109"/>
              <a:gd name="T6" fmla="*/ 26 w 146"/>
              <a:gd name="T7" fmla="*/ 7 h 109"/>
              <a:gd name="T8" fmla="*/ 15 w 146"/>
              <a:gd name="T9" fmla="*/ 14 h 109"/>
              <a:gd name="T10" fmla="*/ 6 w 146"/>
              <a:gd name="T11" fmla="*/ 24 h 109"/>
              <a:gd name="T12" fmla="*/ 1 w 146"/>
              <a:gd name="T13" fmla="*/ 39 h 109"/>
              <a:gd name="T14" fmla="*/ 0 w 146"/>
              <a:gd name="T15" fmla="*/ 59 h 109"/>
              <a:gd name="T16" fmla="*/ 6 w 146"/>
              <a:gd name="T17" fmla="*/ 85 h 109"/>
              <a:gd name="T18" fmla="*/ 85 w 146"/>
              <a:gd name="T19" fmla="*/ 109 h 109"/>
              <a:gd name="T20" fmla="*/ 84 w 146"/>
              <a:gd name="T21" fmla="*/ 104 h 109"/>
              <a:gd name="T22" fmla="*/ 84 w 146"/>
              <a:gd name="T23" fmla="*/ 93 h 109"/>
              <a:gd name="T24" fmla="*/ 84 w 146"/>
              <a:gd name="T25" fmla="*/ 76 h 109"/>
              <a:gd name="T26" fmla="*/ 87 w 146"/>
              <a:gd name="T27" fmla="*/ 58 h 109"/>
              <a:gd name="T28" fmla="*/ 93 w 146"/>
              <a:gd name="T29" fmla="*/ 40 h 109"/>
              <a:gd name="T30" fmla="*/ 104 w 146"/>
              <a:gd name="T31" fmla="*/ 27 h 109"/>
              <a:gd name="T32" fmla="*/ 121 w 146"/>
              <a:gd name="T33" fmla="*/ 20 h 109"/>
              <a:gd name="T34" fmla="*/ 146 w 146"/>
              <a:gd name="T35" fmla="*/ 23 h 109"/>
              <a:gd name="T36" fmla="*/ 45 w 146"/>
              <a:gd name="T37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6" h="109">
                <a:moveTo>
                  <a:pt x="45" y="0"/>
                </a:moveTo>
                <a:lnTo>
                  <a:pt x="42" y="0"/>
                </a:lnTo>
                <a:lnTo>
                  <a:pt x="35" y="3"/>
                </a:lnTo>
                <a:lnTo>
                  <a:pt x="26" y="7"/>
                </a:lnTo>
                <a:lnTo>
                  <a:pt x="15" y="14"/>
                </a:lnTo>
                <a:lnTo>
                  <a:pt x="6" y="24"/>
                </a:lnTo>
                <a:lnTo>
                  <a:pt x="1" y="39"/>
                </a:lnTo>
                <a:lnTo>
                  <a:pt x="0" y="59"/>
                </a:lnTo>
                <a:lnTo>
                  <a:pt x="6" y="85"/>
                </a:lnTo>
                <a:lnTo>
                  <a:pt x="85" y="109"/>
                </a:lnTo>
                <a:lnTo>
                  <a:pt x="84" y="104"/>
                </a:lnTo>
                <a:lnTo>
                  <a:pt x="84" y="93"/>
                </a:lnTo>
                <a:lnTo>
                  <a:pt x="84" y="76"/>
                </a:lnTo>
                <a:lnTo>
                  <a:pt x="87" y="58"/>
                </a:lnTo>
                <a:lnTo>
                  <a:pt x="93" y="40"/>
                </a:lnTo>
                <a:lnTo>
                  <a:pt x="104" y="27"/>
                </a:lnTo>
                <a:lnTo>
                  <a:pt x="121" y="20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4" name="Freeform 604"/>
          <p:cNvSpPr>
            <a:spLocks/>
          </p:cNvSpPr>
          <p:nvPr/>
        </p:nvSpPr>
        <p:spPr bwMode="auto">
          <a:xfrm>
            <a:off x="7959726" y="2019301"/>
            <a:ext cx="30163" cy="15875"/>
          </a:xfrm>
          <a:custGeom>
            <a:avLst/>
            <a:gdLst>
              <a:gd name="T0" fmla="*/ 45 w 146"/>
              <a:gd name="T1" fmla="*/ 0 h 107"/>
              <a:gd name="T2" fmla="*/ 42 w 146"/>
              <a:gd name="T3" fmla="*/ 0 h 107"/>
              <a:gd name="T4" fmla="*/ 35 w 146"/>
              <a:gd name="T5" fmla="*/ 2 h 107"/>
              <a:gd name="T6" fmla="*/ 25 w 146"/>
              <a:gd name="T7" fmla="*/ 6 h 107"/>
              <a:gd name="T8" fmla="*/ 15 w 146"/>
              <a:gd name="T9" fmla="*/ 12 h 107"/>
              <a:gd name="T10" fmla="*/ 6 w 146"/>
              <a:gd name="T11" fmla="*/ 23 h 107"/>
              <a:gd name="T12" fmla="*/ 0 w 146"/>
              <a:gd name="T13" fmla="*/ 38 h 107"/>
              <a:gd name="T14" fmla="*/ 0 w 146"/>
              <a:gd name="T15" fmla="*/ 58 h 107"/>
              <a:gd name="T16" fmla="*/ 6 w 146"/>
              <a:gd name="T17" fmla="*/ 85 h 107"/>
              <a:gd name="T18" fmla="*/ 84 w 146"/>
              <a:gd name="T19" fmla="*/ 107 h 107"/>
              <a:gd name="T20" fmla="*/ 83 w 146"/>
              <a:gd name="T21" fmla="*/ 103 h 107"/>
              <a:gd name="T22" fmla="*/ 83 w 146"/>
              <a:gd name="T23" fmla="*/ 91 h 107"/>
              <a:gd name="T24" fmla="*/ 83 w 146"/>
              <a:gd name="T25" fmla="*/ 75 h 107"/>
              <a:gd name="T26" fmla="*/ 86 w 146"/>
              <a:gd name="T27" fmla="*/ 56 h 107"/>
              <a:gd name="T28" fmla="*/ 92 w 146"/>
              <a:gd name="T29" fmla="*/ 40 h 107"/>
              <a:gd name="T30" fmla="*/ 103 w 146"/>
              <a:gd name="T31" fmla="*/ 27 h 107"/>
              <a:gd name="T32" fmla="*/ 121 w 146"/>
              <a:gd name="T33" fmla="*/ 19 h 107"/>
              <a:gd name="T34" fmla="*/ 146 w 146"/>
              <a:gd name="T35" fmla="*/ 23 h 107"/>
              <a:gd name="T36" fmla="*/ 45 w 146"/>
              <a:gd name="T37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6" h="107">
                <a:moveTo>
                  <a:pt x="45" y="0"/>
                </a:moveTo>
                <a:lnTo>
                  <a:pt x="42" y="0"/>
                </a:lnTo>
                <a:lnTo>
                  <a:pt x="35" y="2"/>
                </a:lnTo>
                <a:lnTo>
                  <a:pt x="25" y="6"/>
                </a:lnTo>
                <a:lnTo>
                  <a:pt x="15" y="12"/>
                </a:lnTo>
                <a:lnTo>
                  <a:pt x="6" y="23"/>
                </a:lnTo>
                <a:lnTo>
                  <a:pt x="0" y="38"/>
                </a:lnTo>
                <a:lnTo>
                  <a:pt x="0" y="58"/>
                </a:lnTo>
                <a:lnTo>
                  <a:pt x="6" y="85"/>
                </a:lnTo>
                <a:lnTo>
                  <a:pt x="84" y="107"/>
                </a:lnTo>
                <a:lnTo>
                  <a:pt x="83" y="103"/>
                </a:lnTo>
                <a:lnTo>
                  <a:pt x="83" y="91"/>
                </a:lnTo>
                <a:lnTo>
                  <a:pt x="83" y="75"/>
                </a:lnTo>
                <a:lnTo>
                  <a:pt x="86" y="56"/>
                </a:lnTo>
                <a:lnTo>
                  <a:pt x="92" y="40"/>
                </a:lnTo>
                <a:lnTo>
                  <a:pt x="103" y="27"/>
                </a:lnTo>
                <a:lnTo>
                  <a:pt x="121" y="19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5" name="Freeform 605"/>
          <p:cNvSpPr>
            <a:spLocks/>
          </p:cNvSpPr>
          <p:nvPr/>
        </p:nvSpPr>
        <p:spPr bwMode="auto">
          <a:xfrm>
            <a:off x="7824788" y="1992313"/>
            <a:ext cx="127000" cy="30162"/>
          </a:xfrm>
          <a:custGeom>
            <a:avLst/>
            <a:gdLst>
              <a:gd name="T0" fmla="*/ 0 w 629"/>
              <a:gd name="T1" fmla="*/ 40 h 182"/>
              <a:gd name="T2" fmla="*/ 601 w 629"/>
              <a:gd name="T3" fmla="*/ 182 h 182"/>
              <a:gd name="T4" fmla="*/ 629 w 629"/>
              <a:gd name="T5" fmla="*/ 142 h 182"/>
              <a:gd name="T6" fmla="*/ 29 w 629"/>
              <a:gd name="T7" fmla="*/ 0 h 182"/>
              <a:gd name="T8" fmla="*/ 0 w 629"/>
              <a:gd name="T9" fmla="*/ 4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9" h="182">
                <a:moveTo>
                  <a:pt x="0" y="40"/>
                </a:moveTo>
                <a:lnTo>
                  <a:pt x="601" y="182"/>
                </a:lnTo>
                <a:lnTo>
                  <a:pt x="629" y="142"/>
                </a:lnTo>
                <a:lnTo>
                  <a:pt x="29" y="0"/>
                </a:lnTo>
                <a:lnTo>
                  <a:pt x="0" y="4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6" name="Freeform 606"/>
          <p:cNvSpPr>
            <a:spLocks/>
          </p:cNvSpPr>
          <p:nvPr/>
        </p:nvSpPr>
        <p:spPr bwMode="auto">
          <a:xfrm>
            <a:off x="7824788" y="2005014"/>
            <a:ext cx="120650" cy="26987"/>
          </a:xfrm>
          <a:custGeom>
            <a:avLst/>
            <a:gdLst>
              <a:gd name="T0" fmla="*/ 0 w 606"/>
              <a:gd name="T1" fmla="*/ 28 h 170"/>
              <a:gd name="T2" fmla="*/ 600 w 606"/>
              <a:gd name="T3" fmla="*/ 170 h 170"/>
              <a:gd name="T4" fmla="*/ 606 w 606"/>
              <a:gd name="T5" fmla="*/ 142 h 170"/>
              <a:gd name="T6" fmla="*/ 5 w 606"/>
              <a:gd name="T7" fmla="*/ 0 h 170"/>
              <a:gd name="T8" fmla="*/ 0 w 606"/>
              <a:gd name="T9" fmla="*/ 2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7" name="Freeform 607"/>
          <p:cNvSpPr>
            <a:spLocks/>
          </p:cNvSpPr>
          <p:nvPr/>
        </p:nvSpPr>
        <p:spPr bwMode="auto">
          <a:xfrm>
            <a:off x="7824788" y="1987550"/>
            <a:ext cx="120650" cy="25400"/>
          </a:xfrm>
          <a:custGeom>
            <a:avLst/>
            <a:gdLst>
              <a:gd name="T0" fmla="*/ 0 w 606"/>
              <a:gd name="T1" fmla="*/ 28 h 170"/>
              <a:gd name="T2" fmla="*/ 600 w 606"/>
              <a:gd name="T3" fmla="*/ 170 h 170"/>
              <a:gd name="T4" fmla="*/ 606 w 606"/>
              <a:gd name="T5" fmla="*/ 142 h 170"/>
              <a:gd name="T6" fmla="*/ 5 w 606"/>
              <a:gd name="T7" fmla="*/ 0 h 170"/>
              <a:gd name="T8" fmla="*/ 0 w 606"/>
              <a:gd name="T9" fmla="*/ 2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8" name="AutoShape 608"/>
          <p:cNvSpPr>
            <a:spLocks noChangeAspect="1" noChangeArrowheads="1" noTextEdit="1"/>
          </p:cNvSpPr>
          <p:nvPr/>
        </p:nvSpPr>
        <p:spPr bwMode="auto">
          <a:xfrm flipH="1">
            <a:off x="6751639" y="2174876"/>
            <a:ext cx="517525" cy="1809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929" name="Freeform 609"/>
          <p:cNvSpPr>
            <a:spLocks/>
          </p:cNvSpPr>
          <p:nvPr/>
        </p:nvSpPr>
        <p:spPr bwMode="auto">
          <a:xfrm>
            <a:off x="7161214" y="1844675"/>
            <a:ext cx="46037" cy="57150"/>
          </a:xfrm>
          <a:custGeom>
            <a:avLst/>
            <a:gdLst>
              <a:gd name="T0" fmla="*/ 65 w 177"/>
              <a:gd name="T1" fmla="*/ 33 h 219"/>
              <a:gd name="T2" fmla="*/ 52 w 177"/>
              <a:gd name="T3" fmla="*/ 43 h 219"/>
              <a:gd name="T4" fmla="*/ 41 w 177"/>
              <a:gd name="T5" fmla="*/ 54 h 219"/>
              <a:gd name="T6" fmla="*/ 29 w 177"/>
              <a:gd name="T7" fmla="*/ 66 h 219"/>
              <a:gd name="T8" fmla="*/ 20 w 177"/>
              <a:gd name="T9" fmla="*/ 79 h 219"/>
              <a:gd name="T10" fmla="*/ 12 w 177"/>
              <a:gd name="T11" fmla="*/ 93 h 219"/>
              <a:gd name="T12" fmla="*/ 6 w 177"/>
              <a:gd name="T13" fmla="*/ 107 h 219"/>
              <a:gd name="T14" fmla="*/ 2 w 177"/>
              <a:gd name="T15" fmla="*/ 121 h 219"/>
              <a:gd name="T16" fmla="*/ 0 w 177"/>
              <a:gd name="T17" fmla="*/ 136 h 219"/>
              <a:gd name="T18" fmla="*/ 2 w 177"/>
              <a:gd name="T19" fmla="*/ 158 h 219"/>
              <a:gd name="T20" fmla="*/ 10 w 177"/>
              <a:gd name="T21" fmla="*/ 177 h 219"/>
              <a:gd name="T22" fmla="*/ 23 w 177"/>
              <a:gd name="T23" fmla="*/ 193 h 219"/>
              <a:gd name="T24" fmla="*/ 38 w 177"/>
              <a:gd name="T25" fmla="*/ 204 h 219"/>
              <a:gd name="T26" fmla="*/ 57 w 177"/>
              <a:gd name="T27" fmla="*/ 213 h 219"/>
              <a:gd name="T28" fmla="*/ 78 w 177"/>
              <a:gd name="T29" fmla="*/ 218 h 219"/>
              <a:gd name="T30" fmla="*/ 98 w 177"/>
              <a:gd name="T31" fmla="*/ 219 h 219"/>
              <a:gd name="T32" fmla="*/ 118 w 177"/>
              <a:gd name="T33" fmla="*/ 216 h 219"/>
              <a:gd name="T34" fmla="*/ 123 w 177"/>
              <a:gd name="T35" fmla="*/ 216 h 219"/>
              <a:gd name="T36" fmla="*/ 127 w 177"/>
              <a:gd name="T37" fmla="*/ 214 h 219"/>
              <a:gd name="T38" fmla="*/ 130 w 177"/>
              <a:gd name="T39" fmla="*/ 210 h 219"/>
              <a:gd name="T40" fmla="*/ 131 w 177"/>
              <a:gd name="T41" fmla="*/ 205 h 219"/>
              <a:gd name="T42" fmla="*/ 130 w 177"/>
              <a:gd name="T43" fmla="*/ 203 h 219"/>
              <a:gd name="T44" fmla="*/ 127 w 177"/>
              <a:gd name="T45" fmla="*/ 203 h 219"/>
              <a:gd name="T46" fmla="*/ 123 w 177"/>
              <a:gd name="T47" fmla="*/ 202 h 219"/>
              <a:gd name="T48" fmla="*/ 117 w 177"/>
              <a:gd name="T49" fmla="*/ 202 h 219"/>
              <a:gd name="T50" fmla="*/ 111 w 177"/>
              <a:gd name="T51" fmla="*/ 202 h 219"/>
              <a:gd name="T52" fmla="*/ 106 w 177"/>
              <a:gd name="T53" fmla="*/ 202 h 219"/>
              <a:gd name="T54" fmla="*/ 100 w 177"/>
              <a:gd name="T55" fmla="*/ 202 h 219"/>
              <a:gd name="T56" fmla="*/ 97 w 177"/>
              <a:gd name="T57" fmla="*/ 202 h 219"/>
              <a:gd name="T58" fmla="*/ 87 w 177"/>
              <a:gd name="T59" fmla="*/ 201 h 219"/>
              <a:gd name="T60" fmla="*/ 77 w 177"/>
              <a:gd name="T61" fmla="*/ 200 h 219"/>
              <a:gd name="T62" fmla="*/ 67 w 177"/>
              <a:gd name="T63" fmla="*/ 199 h 219"/>
              <a:gd name="T64" fmla="*/ 56 w 177"/>
              <a:gd name="T65" fmla="*/ 196 h 219"/>
              <a:gd name="T66" fmla="*/ 46 w 177"/>
              <a:gd name="T67" fmla="*/ 193 h 219"/>
              <a:gd name="T68" fmla="*/ 35 w 177"/>
              <a:gd name="T69" fmla="*/ 185 h 219"/>
              <a:gd name="T70" fmla="*/ 26 w 177"/>
              <a:gd name="T71" fmla="*/ 175 h 219"/>
              <a:gd name="T72" fmla="*/ 15 w 177"/>
              <a:gd name="T73" fmla="*/ 162 h 219"/>
              <a:gd name="T74" fmla="*/ 13 w 177"/>
              <a:gd name="T75" fmla="*/ 146 h 219"/>
              <a:gd name="T76" fmla="*/ 14 w 177"/>
              <a:gd name="T77" fmla="*/ 131 h 219"/>
              <a:gd name="T78" fmla="*/ 19 w 177"/>
              <a:gd name="T79" fmla="*/ 116 h 219"/>
              <a:gd name="T80" fmla="*/ 25 w 177"/>
              <a:gd name="T81" fmla="*/ 102 h 219"/>
              <a:gd name="T82" fmla="*/ 34 w 177"/>
              <a:gd name="T83" fmla="*/ 89 h 219"/>
              <a:gd name="T84" fmla="*/ 45 w 177"/>
              <a:gd name="T85" fmla="*/ 76 h 219"/>
              <a:gd name="T86" fmla="*/ 56 w 177"/>
              <a:gd name="T87" fmla="*/ 65 h 219"/>
              <a:gd name="T88" fmla="*/ 70 w 177"/>
              <a:gd name="T89" fmla="*/ 55 h 219"/>
              <a:gd name="T90" fmla="*/ 84 w 177"/>
              <a:gd name="T91" fmla="*/ 45 h 219"/>
              <a:gd name="T92" fmla="*/ 98 w 177"/>
              <a:gd name="T93" fmla="*/ 37 h 219"/>
              <a:gd name="T94" fmla="*/ 113 w 177"/>
              <a:gd name="T95" fmla="*/ 29 h 219"/>
              <a:gd name="T96" fmla="*/ 127 w 177"/>
              <a:gd name="T97" fmla="*/ 23 h 219"/>
              <a:gd name="T98" fmla="*/ 141 w 177"/>
              <a:gd name="T99" fmla="*/ 17 h 219"/>
              <a:gd name="T100" fmla="*/ 154 w 177"/>
              <a:gd name="T101" fmla="*/ 12 h 219"/>
              <a:gd name="T102" fmla="*/ 167 w 177"/>
              <a:gd name="T103" fmla="*/ 9 h 219"/>
              <a:gd name="T104" fmla="*/ 177 w 177"/>
              <a:gd name="T105" fmla="*/ 7 h 219"/>
              <a:gd name="T106" fmla="*/ 170 w 177"/>
              <a:gd name="T107" fmla="*/ 2 h 219"/>
              <a:gd name="T108" fmla="*/ 158 w 177"/>
              <a:gd name="T109" fmla="*/ 0 h 219"/>
              <a:gd name="T110" fmla="*/ 145 w 177"/>
              <a:gd name="T111" fmla="*/ 2 h 219"/>
              <a:gd name="T112" fmla="*/ 129 w 177"/>
              <a:gd name="T113" fmla="*/ 6 h 219"/>
              <a:gd name="T114" fmla="*/ 111 w 177"/>
              <a:gd name="T115" fmla="*/ 11 h 219"/>
              <a:gd name="T116" fmla="*/ 94 w 177"/>
              <a:gd name="T117" fmla="*/ 17 h 219"/>
              <a:gd name="T118" fmla="*/ 78 w 177"/>
              <a:gd name="T119" fmla="*/ 26 h 219"/>
              <a:gd name="T120" fmla="*/ 65 w 177"/>
              <a:gd name="T121" fmla="*/ 33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30" name="Freeform 610"/>
          <p:cNvSpPr>
            <a:spLocks/>
          </p:cNvSpPr>
          <p:nvPr/>
        </p:nvSpPr>
        <p:spPr bwMode="auto">
          <a:xfrm>
            <a:off x="7237413" y="1843089"/>
            <a:ext cx="30162" cy="46037"/>
          </a:xfrm>
          <a:custGeom>
            <a:avLst/>
            <a:gdLst>
              <a:gd name="T0" fmla="*/ 97 w 115"/>
              <a:gd name="T1" fmla="*/ 57 h 170"/>
              <a:gd name="T2" fmla="*/ 100 w 115"/>
              <a:gd name="T3" fmla="*/ 75 h 170"/>
              <a:gd name="T4" fmla="*/ 98 w 115"/>
              <a:gd name="T5" fmla="*/ 90 h 170"/>
              <a:gd name="T6" fmla="*/ 91 w 115"/>
              <a:gd name="T7" fmla="*/ 103 h 170"/>
              <a:gd name="T8" fmla="*/ 80 w 115"/>
              <a:gd name="T9" fmla="*/ 114 h 170"/>
              <a:gd name="T10" fmla="*/ 68 w 115"/>
              <a:gd name="T11" fmla="*/ 125 h 170"/>
              <a:gd name="T12" fmla="*/ 54 w 115"/>
              <a:gd name="T13" fmla="*/ 135 h 170"/>
              <a:gd name="T14" fmla="*/ 39 w 115"/>
              <a:gd name="T15" fmla="*/ 145 h 170"/>
              <a:gd name="T16" fmla="*/ 27 w 115"/>
              <a:gd name="T17" fmla="*/ 155 h 170"/>
              <a:gd name="T18" fmla="*/ 25 w 115"/>
              <a:gd name="T19" fmla="*/ 158 h 170"/>
              <a:gd name="T20" fmla="*/ 23 w 115"/>
              <a:gd name="T21" fmla="*/ 160 h 170"/>
              <a:gd name="T22" fmla="*/ 23 w 115"/>
              <a:gd name="T23" fmla="*/ 164 h 170"/>
              <a:gd name="T24" fmla="*/ 26 w 115"/>
              <a:gd name="T25" fmla="*/ 167 h 170"/>
              <a:gd name="T26" fmla="*/ 28 w 115"/>
              <a:gd name="T27" fmla="*/ 169 h 170"/>
              <a:gd name="T28" fmla="*/ 31 w 115"/>
              <a:gd name="T29" fmla="*/ 170 h 170"/>
              <a:gd name="T30" fmla="*/ 34 w 115"/>
              <a:gd name="T31" fmla="*/ 170 h 170"/>
              <a:gd name="T32" fmla="*/ 37 w 115"/>
              <a:gd name="T33" fmla="*/ 169 h 170"/>
              <a:gd name="T34" fmla="*/ 53 w 115"/>
              <a:gd name="T35" fmla="*/ 159 h 170"/>
              <a:gd name="T36" fmla="*/ 69 w 115"/>
              <a:gd name="T37" fmla="*/ 149 h 170"/>
              <a:gd name="T38" fmla="*/ 83 w 115"/>
              <a:gd name="T39" fmla="*/ 137 h 170"/>
              <a:gd name="T40" fmla="*/ 97 w 115"/>
              <a:gd name="T41" fmla="*/ 123 h 170"/>
              <a:gd name="T42" fmla="*/ 106 w 115"/>
              <a:gd name="T43" fmla="*/ 108 h 170"/>
              <a:gd name="T44" fmla="*/ 113 w 115"/>
              <a:gd name="T45" fmla="*/ 91 h 170"/>
              <a:gd name="T46" fmla="*/ 115 w 115"/>
              <a:gd name="T47" fmla="*/ 73 h 170"/>
              <a:gd name="T48" fmla="*/ 111 w 115"/>
              <a:gd name="T49" fmla="*/ 53 h 170"/>
              <a:gd name="T50" fmla="*/ 101 w 115"/>
              <a:gd name="T51" fmla="*/ 39 h 170"/>
              <a:gd name="T52" fmla="*/ 89 w 115"/>
              <a:gd name="T53" fmla="*/ 26 h 170"/>
              <a:gd name="T54" fmla="*/ 72 w 115"/>
              <a:gd name="T55" fmla="*/ 15 h 170"/>
              <a:gd name="T56" fmla="*/ 55 w 115"/>
              <a:gd name="T57" fmla="*/ 8 h 170"/>
              <a:gd name="T58" fmla="*/ 37 w 115"/>
              <a:gd name="T59" fmla="*/ 2 h 170"/>
              <a:gd name="T60" fmla="*/ 21 w 115"/>
              <a:gd name="T61" fmla="*/ 0 h 170"/>
              <a:gd name="T62" fmla="*/ 9 w 115"/>
              <a:gd name="T63" fmla="*/ 1 h 170"/>
              <a:gd name="T64" fmla="*/ 0 w 115"/>
              <a:gd name="T65" fmla="*/ 5 h 170"/>
              <a:gd name="T66" fmla="*/ 15 w 115"/>
              <a:gd name="T67" fmla="*/ 10 h 170"/>
              <a:gd name="T68" fmla="*/ 30 w 115"/>
              <a:gd name="T69" fmla="*/ 13 h 170"/>
              <a:gd name="T70" fmla="*/ 43 w 115"/>
              <a:gd name="T71" fmla="*/ 16 h 170"/>
              <a:gd name="T72" fmla="*/ 57 w 115"/>
              <a:gd name="T73" fmla="*/ 20 h 170"/>
              <a:gd name="T74" fmla="*/ 70 w 115"/>
              <a:gd name="T75" fmla="*/ 26 h 170"/>
              <a:gd name="T76" fmla="*/ 81 w 115"/>
              <a:gd name="T77" fmla="*/ 33 h 170"/>
              <a:gd name="T78" fmla="*/ 91 w 115"/>
              <a:gd name="T79" fmla="*/ 43 h 170"/>
              <a:gd name="T80" fmla="*/ 97 w 115"/>
              <a:gd name="T81" fmla="*/ 57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31" name="Freeform 611"/>
          <p:cNvSpPr>
            <a:spLocks/>
          </p:cNvSpPr>
          <p:nvPr/>
        </p:nvSpPr>
        <p:spPr bwMode="auto">
          <a:xfrm>
            <a:off x="7132639" y="1833564"/>
            <a:ext cx="73025" cy="92075"/>
          </a:xfrm>
          <a:custGeom>
            <a:avLst/>
            <a:gdLst>
              <a:gd name="T0" fmla="*/ 90 w 289"/>
              <a:gd name="T1" fmla="*/ 65 h 352"/>
              <a:gd name="T2" fmla="*/ 48 w 289"/>
              <a:gd name="T3" fmla="*/ 106 h 352"/>
              <a:gd name="T4" fmla="*/ 16 w 289"/>
              <a:gd name="T5" fmla="*/ 156 h 352"/>
              <a:gd name="T6" fmla="*/ 0 w 289"/>
              <a:gd name="T7" fmla="*/ 211 h 352"/>
              <a:gd name="T8" fmla="*/ 3 w 289"/>
              <a:gd name="T9" fmla="*/ 249 h 352"/>
              <a:gd name="T10" fmla="*/ 10 w 289"/>
              <a:gd name="T11" fmla="*/ 264 h 352"/>
              <a:gd name="T12" fmla="*/ 19 w 289"/>
              <a:gd name="T13" fmla="*/ 277 h 352"/>
              <a:gd name="T14" fmla="*/ 31 w 289"/>
              <a:gd name="T15" fmla="*/ 289 h 352"/>
              <a:gd name="T16" fmla="*/ 51 w 289"/>
              <a:gd name="T17" fmla="*/ 302 h 352"/>
              <a:gd name="T18" fmla="*/ 78 w 289"/>
              <a:gd name="T19" fmla="*/ 316 h 352"/>
              <a:gd name="T20" fmla="*/ 107 w 289"/>
              <a:gd name="T21" fmla="*/ 327 h 352"/>
              <a:gd name="T22" fmla="*/ 137 w 289"/>
              <a:gd name="T23" fmla="*/ 335 h 352"/>
              <a:gd name="T24" fmla="*/ 167 w 289"/>
              <a:gd name="T25" fmla="*/ 342 h 352"/>
              <a:gd name="T26" fmla="*/ 198 w 289"/>
              <a:gd name="T27" fmla="*/ 346 h 352"/>
              <a:gd name="T28" fmla="*/ 229 w 289"/>
              <a:gd name="T29" fmla="*/ 349 h 352"/>
              <a:gd name="T30" fmla="*/ 260 w 289"/>
              <a:gd name="T31" fmla="*/ 351 h 352"/>
              <a:gd name="T32" fmla="*/ 280 w 289"/>
              <a:gd name="T33" fmla="*/ 352 h 352"/>
              <a:gd name="T34" fmla="*/ 287 w 289"/>
              <a:gd name="T35" fmla="*/ 346 h 352"/>
              <a:gd name="T36" fmla="*/ 289 w 289"/>
              <a:gd name="T37" fmla="*/ 335 h 352"/>
              <a:gd name="T38" fmla="*/ 283 w 289"/>
              <a:gd name="T39" fmla="*/ 328 h 352"/>
              <a:gd name="T40" fmla="*/ 264 w 289"/>
              <a:gd name="T41" fmla="*/ 327 h 352"/>
              <a:gd name="T42" fmla="*/ 235 w 289"/>
              <a:gd name="T43" fmla="*/ 326 h 352"/>
              <a:gd name="T44" fmla="*/ 207 w 289"/>
              <a:gd name="T45" fmla="*/ 323 h 352"/>
              <a:gd name="T46" fmla="*/ 179 w 289"/>
              <a:gd name="T47" fmla="*/ 319 h 352"/>
              <a:gd name="T48" fmla="*/ 150 w 289"/>
              <a:gd name="T49" fmla="*/ 314 h 352"/>
              <a:gd name="T50" fmla="*/ 122 w 289"/>
              <a:gd name="T51" fmla="*/ 306 h 352"/>
              <a:gd name="T52" fmla="*/ 95 w 289"/>
              <a:gd name="T53" fmla="*/ 298 h 352"/>
              <a:gd name="T54" fmla="*/ 68 w 289"/>
              <a:gd name="T55" fmla="*/ 285 h 352"/>
              <a:gd name="T56" fmla="*/ 45 w 289"/>
              <a:gd name="T57" fmla="*/ 271 h 352"/>
              <a:gd name="T58" fmla="*/ 32 w 289"/>
              <a:gd name="T59" fmla="*/ 250 h 352"/>
              <a:gd name="T60" fmla="*/ 27 w 289"/>
              <a:gd name="T61" fmla="*/ 222 h 352"/>
              <a:gd name="T62" fmla="*/ 34 w 289"/>
              <a:gd name="T63" fmla="*/ 183 h 352"/>
              <a:gd name="T64" fmla="*/ 45 w 289"/>
              <a:gd name="T65" fmla="*/ 153 h 352"/>
              <a:gd name="T66" fmla="*/ 61 w 289"/>
              <a:gd name="T67" fmla="*/ 127 h 352"/>
              <a:gd name="T68" fmla="*/ 80 w 289"/>
              <a:gd name="T69" fmla="*/ 103 h 352"/>
              <a:gd name="T70" fmla="*/ 102 w 289"/>
              <a:gd name="T71" fmla="*/ 82 h 352"/>
              <a:gd name="T72" fmla="*/ 129 w 289"/>
              <a:gd name="T73" fmla="*/ 59 h 352"/>
              <a:gd name="T74" fmla="*/ 162 w 289"/>
              <a:gd name="T75" fmla="*/ 38 h 352"/>
              <a:gd name="T76" fmla="*/ 197 w 289"/>
              <a:gd name="T77" fmla="*/ 20 h 352"/>
              <a:gd name="T78" fmla="*/ 227 w 289"/>
              <a:gd name="T79" fmla="*/ 6 h 352"/>
              <a:gd name="T80" fmla="*/ 228 w 289"/>
              <a:gd name="T81" fmla="*/ 0 h 352"/>
              <a:gd name="T82" fmla="*/ 198 w 289"/>
              <a:gd name="T83" fmla="*/ 5 h 352"/>
              <a:gd name="T84" fmla="*/ 162 w 289"/>
              <a:gd name="T85" fmla="*/ 18 h 352"/>
              <a:gd name="T86" fmla="*/ 127 w 289"/>
              <a:gd name="T87" fmla="*/ 36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32" name="Freeform 612"/>
          <p:cNvSpPr>
            <a:spLocks/>
          </p:cNvSpPr>
          <p:nvPr/>
        </p:nvSpPr>
        <p:spPr bwMode="auto">
          <a:xfrm>
            <a:off x="7235825" y="1830388"/>
            <a:ext cx="65088" cy="63500"/>
          </a:xfrm>
          <a:custGeom>
            <a:avLst/>
            <a:gdLst>
              <a:gd name="T0" fmla="*/ 210 w 252"/>
              <a:gd name="T1" fmla="*/ 72 h 235"/>
              <a:gd name="T2" fmla="*/ 222 w 252"/>
              <a:gd name="T3" fmla="*/ 85 h 235"/>
              <a:gd name="T4" fmla="*/ 228 w 252"/>
              <a:gd name="T5" fmla="*/ 100 h 235"/>
              <a:gd name="T6" fmla="*/ 232 w 252"/>
              <a:gd name="T7" fmla="*/ 116 h 235"/>
              <a:gd name="T8" fmla="*/ 232 w 252"/>
              <a:gd name="T9" fmla="*/ 133 h 235"/>
              <a:gd name="T10" fmla="*/ 230 w 252"/>
              <a:gd name="T11" fmla="*/ 147 h 235"/>
              <a:gd name="T12" fmla="*/ 226 w 252"/>
              <a:gd name="T13" fmla="*/ 159 h 235"/>
              <a:gd name="T14" fmla="*/ 218 w 252"/>
              <a:gd name="T15" fmla="*/ 171 h 235"/>
              <a:gd name="T16" fmla="*/ 211 w 252"/>
              <a:gd name="T17" fmla="*/ 180 h 235"/>
              <a:gd name="T18" fmla="*/ 202 w 252"/>
              <a:gd name="T19" fmla="*/ 191 h 235"/>
              <a:gd name="T20" fmla="*/ 192 w 252"/>
              <a:gd name="T21" fmla="*/ 200 h 235"/>
              <a:gd name="T22" fmla="*/ 183 w 252"/>
              <a:gd name="T23" fmla="*/ 209 h 235"/>
              <a:gd name="T24" fmla="*/ 173 w 252"/>
              <a:gd name="T25" fmla="*/ 219 h 235"/>
              <a:gd name="T26" fmla="*/ 171 w 252"/>
              <a:gd name="T27" fmla="*/ 222 h 235"/>
              <a:gd name="T28" fmla="*/ 170 w 252"/>
              <a:gd name="T29" fmla="*/ 225 h 235"/>
              <a:gd name="T30" fmla="*/ 171 w 252"/>
              <a:gd name="T31" fmla="*/ 229 h 235"/>
              <a:gd name="T32" fmla="*/ 173 w 252"/>
              <a:gd name="T33" fmla="*/ 232 h 235"/>
              <a:gd name="T34" fmla="*/ 176 w 252"/>
              <a:gd name="T35" fmla="*/ 234 h 235"/>
              <a:gd name="T36" fmla="*/ 180 w 252"/>
              <a:gd name="T37" fmla="*/ 235 h 235"/>
              <a:gd name="T38" fmla="*/ 184 w 252"/>
              <a:gd name="T39" fmla="*/ 234 h 235"/>
              <a:gd name="T40" fmla="*/ 187 w 252"/>
              <a:gd name="T41" fmla="*/ 232 h 235"/>
              <a:gd name="T42" fmla="*/ 208 w 252"/>
              <a:gd name="T43" fmla="*/ 218 h 235"/>
              <a:gd name="T44" fmla="*/ 225 w 252"/>
              <a:gd name="T45" fmla="*/ 200 h 235"/>
              <a:gd name="T46" fmla="*/ 239 w 252"/>
              <a:gd name="T47" fmla="*/ 178 h 235"/>
              <a:gd name="T48" fmla="*/ 249 w 252"/>
              <a:gd name="T49" fmla="*/ 156 h 235"/>
              <a:gd name="T50" fmla="*/ 252 w 252"/>
              <a:gd name="T51" fmla="*/ 131 h 235"/>
              <a:gd name="T52" fmla="*/ 250 w 252"/>
              <a:gd name="T53" fmla="*/ 108 h 235"/>
              <a:gd name="T54" fmla="*/ 242 w 252"/>
              <a:gd name="T55" fmla="*/ 85 h 235"/>
              <a:gd name="T56" fmla="*/ 225 w 252"/>
              <a:gd name="T57" fmla="*/ 65 h 235"/>
              <a:gd name="T58" fmla="*/ 212 w 252"/>
              <a:gd name="T59" fmla="*/ 54 h 235"/>
              <a:gd name="T60" fmla="*/ 197 w 252"/>
              <a:gd name="T61" fmla="*/ 45 h 235"/>
              <a:gd name="T62" fmla="*/ 181 w 252"/>
              <a:gd name="T63" fmla="*/ 36 h 235"/>
              <a:gd name="T64" fmla="*/ 164 w 252"/>
              <a:gd name="T65" fmla="*/ 29 h 235"/>
              <a:gd name="T66" fmla="*/ 146 w 252"/>
              <a:gd name="T67" fmla="*/ 22 h 235"/>
              <a:gd name="T68" fmla="*/ 127 w 252"/>
              <a:gd name="T69" fmla="*/ 17 h 235"/>
              <a:gd name="T70" fmla="*/ 109 w 252"/>
              <a:gd name="T71" fmla="*/ 12 h 235"/>
              <a:gd name="T72" fmla="*/ 90 w 252"/>
              <a:gd name="T73" fmla="*/ 7 h 235"/>
              <a:gd name="T74" fmla="*/ 73 w 252"/>
              <a:gd name="T75" fmla="*/ 4 h 235"/>
              <a:gd name="T76" fmla="*/ 57 w 252"/>
              <a:gd name="T77" fmla="*/ 2 h 235"/>
              <a:gd name="T78" fmla="*/ 42 w 252"/>
              <a:gd name="T79" fmla="*/ 0 h 235"/>
              <a:gd name="T80" fmla="*/ 28 w 252"/>
              <a:gd name="T81" fmla="*/ 0 h 235"/>
              <a:gd name="T82" fmla="*/ 17 w 252"/>
              <a:gd name="T83" fmla="*/ 0 h 235"/>
              <a:gd name="T84" fmla="*/ 8 w 252"/>
              <a:gd name="T85" fmla="*/ 1 h 235"/>
              <a:gd name="T86" fmla="*/ 3 w 252"/>
              <a:gd name="T87" fmla="*/ 3 h 235"/>
              <a:gd name="T88" fmla="*/ 0 w 252"/>
              <a:gd name="T89" fmla="*/ 5 h 235"/>
              <a:gd name="T90" fmla="*/ 10 w 252"/>
              <a:gd name="T91" fmla="*/ 7 h 235"/>
              <a:gd name="T92" fmla="*/ 22 w 252"/>
              <a:gd name="T93" fmla="*/ 8 h 235"/>
              <a:gd name="T94" fmla="*/ 33 w 252"/>
              <a:gd name="T95" fmla="*/ 11 h 235"/>
              <a:gd name="T96" fmla="*/ 46 w 252"/>
              <a:gd name="T97" fmla="*/ 13 h 235"/>
              <a:gd name="T98" fmla="*/ 60 w 252"/>
              <a:gd name="T99" fmla="*/ 15 h 235"/>
              <a:gd name="T100" fmla="*/ 73 w 252"/>
              <a:gd name="T101" fmla="*/ 17 h 235"/>
              <a:gd name="T102" fmla="*/ 87 w 252"/>
              <a:gd name="T103" fmla="*/ 20 h 235"/>
              <a:gd name="T104" fmla="*/ 102 w 252"/>
              <a:gd name="T105" fmla="*/ 23 h 235"/>
              <a:gd name="T106" fmla="*/ 115 w 252"/>
              <a:gd name="T107" fmla="*/ 28 h 235"/>
              <a:gd name="T108" fmla="*/ 130 w 252"/>
              <a:gd name="T109" fmla="*/ 32 h 235"/>
              <a:gd name="T110" fmla="*/ 145 w 252"/>
              <a:gd name="T111" fmla="*/ 37 h 235"/>
              <a:gd name="T112" fmla="*/ 159 w 252"/>
              <a:gd name="T113" fmla="*/ 43 h 235"/>
              <a:gd name="T114" fmla="*/ 172 w 252"/>
              <a:gd name="T115" fmla="*/ 49 h 235"/>
              <a:gd name="T116" fmla="*/ 186 w 252"/>
              <a:gd name="T117" fmla="*/ 55 h 235"/>
              <a:gd name="T118" fmla="*/ 198 w 252"/>
              <a:gd name="T119" fmla="*/ 64 h 235"/>
              <a:gd name="T120" fmla="*/ 210 w 252"/>
              <a:gd name="T121" fmla="*/ 7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33" name="Freeform 613"/>
          <p:cNvSpPr>
            <a:spLocks/>
          </p:cNvSpPr>
          <p:nvPr/>
        </p:nvSpPr>
        <p:spPr bwMode="auto">
          <a:xfrm>
            <a:off x="7108825" y="1863725"/>
            <a:ext cx="26988" cy="58738"/>
          </a:xfrm>
          <a:custGeom>
            <a:avLst/>
            <a:gdLst>
              <a:gd name="T0" fmla="*/ 0 w 103"/>
              <a:gd name="T1" fmla="*/ 120 h 220"/>
              <a:gd name="T2" fmla="*/ 0 w 103"/>
              <a:gd name="T3" fmla="*/ 138 h 220"/>
              <a:gd name="T4" fmla="*/ 4 w 103"/>
              <a:gd name="T5" fmla="*/ 155 h 220"/>
              <a:gd name="T6" fmla="*/ 12 w 103"/>
              <a:gd name="T7" fmla="*/ 171 h 220"/>
              <a:gd name="T8" fmla="*/ 22 w 103"/>
              <a:gd name="T9" fmla="*/ 185 h 220"/>
              <a:gd name="T10" fmla="*/ 35 w 103"/>
              <a:gd name="T11" fmla="*/ 197 h 220"/>
              <a:gd name="T12" fmla="*/ 50 w 103"/>
              <a:gd name="T13" fmla="*/ 207 h 220"/>
              <a:gd name="T14" fmla="*/ 66 w 103"/>
              <a:gd name="T15" fmla="*/ 215 h 220"/>
              <a:gd name="T16" fmla="*/ 83 w 103"/>
              <a:gd name="T17" fmla="*/ 219 h 220"/>
              <a:gd name="T18" fmla="*/ 89 w 103"/>
              <a:gd name="T19" fmla="*/ 220 h 220"/>
              <a:gd name="T20" fmla="*/ 94 w 103"/>
              <a:gd name="T21" fmla="*/ 218 h 220"/>
              <a:gd name="T22" fmla="*/ 98 w 103"/>
              <a:gd name="T23" fmla="*/ 215 h 220"/>
              <a:gd name="T24" fmla="*/ 100 w 103"/>
              <a:gd name="T25" fmla="*/ 211 h 220"/>
              <a:gd name="T26" fmla="*/ 100 w 103"/>
              <a:gd name="T27" fmla="*/ 205 h 220"/>
              <a:gd name="T28" fmla="*/ 99 w 103"/>
              <a:gd name="T29" fmla="*/ 200 h 220"/>
              <a:gd name="T30" fmla="*/ 96 w 103"/>
              <a:gd name="T31" fmla="*/ 196 h 220"/>
              <a:gd name="T32" fmla="*/ 91 w 103"/>
              <a:gd name="T33" fmla="*/ 193 h 220"/>
              <a:gd name="T34" fmla="*/ 74 w 103"/>
              <a:gd name="T35" fmla="*/ 187 h 220"/>
              <a:gd name="T36" fmla="*/ 58 w 103"/>
              <a:gd name="T37" fmla="*/ 178 h 220"/>
              <a:gd name="T38" fmla="*/ 45 w 103"/>
              <a:gd name="T39" fmla="*/ 167 h 220"/>
              <a:gd name="T40" fmla="*/ 36 w 103"/>
              <a:gd name="T41" fmla="*/ 154 h 220"/>
              <a:gd name="T42" fmla="*/ 30 w 103"/>
              <a:gd name="T43" fmla="*/ 138 h 220"/>
              <a:gd name="T44" fmla="*/ 27 w 103"/>
              <a:gd name="T45" fmla="*/ 121 h 220"/>
              <a:gd name="T46" fmla="*/ 27 w 103"/>
              <a:gd name="T47" fmla="*/ 103 h 220"/>
              <a:gd name="T48" fmla="*/ 32 w 103"/>
              <a:gd name="T49" fmla="*/ 83 h 220"/>
              <a:gd name="T50" fmla="*/ 39 w 103"/>
              <a:gd name="T51" fmla="*/ 69 h 220"/>
              <a:gd name="T52" fmla="*/ 51 w 103"/>
              <a:gd name="T53" fmla="*/ 56 h 220"/>
              <a:gd name="T54" fmla="*/ 63 w 103"/>
              <a:gd name="T55" fmla="*/ 43 h 220"/>
              <a:gd name="T56" fmla="*/ 77 w 103"/>
              <a:gd name="T57" fmla="*/ 31 h 220"/>
              <a:gd name="T58" fmla="*/ 89 w 103"/>
              <a:gd name="T59" fmla="*/ 21 h 220"/>
              <a:gd name="T60" fmla="*/ 98 w 103"/>
              <a:gd name="T61" fmla="*/ 12 h 220"/>
              <a:gd name="T62" fmla="*/ 103 w 103"/>
              <a:gd name="T63" fmla="*/ 5 h 220"/>
              <a:gd name="T64" fmla="*/ 103 w 103"/>
              <a:gd name="T65" fmla="*/ 0 h 220"/>
              <a:gd name="T66" fmla="*/ 92 w 103"/>
              <a:gd name="T67" fmla="*/ 4 h 220"/>
              <a:gd name="T68" fmla="*/ 77 w 103"/>
              <a:gd name="T69" fmla="*/ 12 h 220"/>
              <a:gd name="T70" fmla="*/ 61 w 103"/>
              <a:gd name="T71" fmla="*/ 25 h 220"/>
              <a:gd name="T72" fmla="*/ 44 w 103"/>
              <a:gd name="T73" fmla="*/ 40 h 220"/>
              <a:gd name="T74" fmla="*/ 29 w 103"/>
              <a:gd name="T75" fmla="*/ 57 h 220"/>
              <a:gd name="T76" fmla="*/ 16 w 103"/>
              <a:gd name="T77" fmla="*/ 77 h 220"/>
              <a:gd name="T78" fmla="*/ 6 w 103"/>
              <a:gd name="T79" fmla="*/ 98 h 220"/>
              <a:gd name="T80" fmla="*/ 0 w 103"/>
              <a:gd name="T81" fmla="*/ 1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34" name="Freeform 614"/>
          <p:cNvSpPr>
            <a:spLocks/>
          </p:cNvSpPr>
          <p:nvPr/>
        </p:nvSpPr>
        <p:spPr bwMode="auto">
          <a:xfrm>
            <a:off x="7288213" y="1827213"/>
            <a:ext cx="57150" cy="74612"/>
          </a:xfrm>
          <a:custGeom>
            <a:avLst/>
            <a:gdLst>
              <a:gd name="T0" fmla="*/ 186 w 220"/>
              <a:gd name="T1" fmla="*/ 115 h 288"/>
              <a:gd name="T2" fmla="*/ 196 w 220"/>
              <a:gd name="T3" fmla="*/ 133 h 288"/>
              <a:gd name="T4" fmla="*/ 202 w 220"/>
              <a:gd name="T5" fmla="*/ 153 h 288"/>
              <a:gd name="T6" fmla="*/ 199 w 220"/>
              <a:gd name="T7" fmla="*/ 174 h 288"/>
              <a:gd name="T8" fmla="*/ 186 w 220"/>
              <a:gd name="T9" fmla="*/ 194 h 288"/>
              <a:gd name="T10" fmla="*/ 168 w 220"/>
              <a:gd name="T11" fmla="*/ 213 h 288"/>
              <a:gd name="T12" fmla="*/ 148 w 220"/>
              <a:gd name="T13" fmla="*/ 229 h 288"/>
              <a:gd name="T14" fmla="*/ 127 w 220"/>
              <a:gd name="T15" fmla="*/ 246 h 288"/>
              <a:gd name="T16" fmla="*/ 115 w 220"/>
              <a:gd name="T17" fmla="*/ 258 h 288"/>
              <a:gd name="T18" fmla="*/ 110 w 220"/>
              <a:gd name="T19" fmla="*/ 267 h 288"/>
              <a:gd name="T20" fmla="*/ 107 w 220"/>
              <a:gd name="T21" fmla="*/ 276 h 288"/>
              <a:gd name="T22" fmla="*/ 109 w 220"/>
              <a:gd name="T23" fmla="*/ 284 h 288"/>
              <a:gd name="T24" fmla="*/ 117 w 220"/>
              <a:gd name="T25" fmla="*/ 288 h 288"/>
              <a:gd name="T26" fmla="*/ 124 w 220"/>
              <a:gd name="T27" fmla="*/ 287 h 288"/>
              <a:gd name="T28" fmla="*/ 138 w 220"/>
              <a:gd name="T29" fmla="*/ 271 h 288"/>
              <a:gd name="T30" fmla="*/ 161 w 220"/>
              <a:gd name="T31" fmla="*/ 250 h 288"/>
              <a:gd name="T32" fmla="*/ 185 w 220"/>
              <a:gd name="T33" fmla="*/ 229 h 288"/>
              <a:gd name="T34" fmla="*/ 206 w 220"/>
              <a:gd name="T35" fmla="*/ 204 h 288"/>
              <a:gd name="T36" fmla="*/ 219 w 220"/>
              <a:gd name="T37" fmla="*/ 173 h 288"/>
              <a:gd name="T38" fmla="*/ 218 w 220"/>
              <a:gd name="T39" fmla="*/ 141 h 288"/>
              <a:gd name="T40" fmla="*/ 204 w 220"/>
              <a:gd name="T41" fmla="*/ 111 h 288"/>
              <a:gd name="T42" fmla="*/ 182 w 220"/>
              <a:gd name="T43" fmla="*/ 86 h 288"/>
              <a:gd name="T44" fmla="*/ 158 w 220"/>
              <a:gd name="T45" fmla="*/ 70 h 288"/>
              <a:gd name="T46" fmla="*/ 134 w 220"/>
              <a:gd name="T47" fmla="*/ 56 h 288"/>
              <a:gd name="T48" fmla="*/ 109 w 220"/>
              <a:gd name="T49" fmla="*/ 43 h 288"/>
              <a:gd name="T50" fmla="*/ 83 w 220"/>
              <a:gd name="T51" fmla="*/ 29 h 288"/>
              <a:gd name="T52" fmla="*/ 59 w 220"/>
              <a:gd name="T53" fmla="*/ 17 h 288"/>
              <a:gd name="T54" fmla="*/ 36 w 220"/>
              <a:gd name="T55" fmla="*/ 7 h 288"/>
              <a:gd name="T56" fmla="*/ 18 w 220"/>
              <a:gd name="T57" fmla="*/ 1 h 288"/>
              <a:gd name="T58" fmla="*/ 4 w 220"/>
              <a:gd name="T59" fmla="*/ 0 h 288"/>
              <a:gd name="T60" fmla="*/ 9 w 220"/>
              <a:gd name="T61" fmla="*/ 7 h 288"/>
              <a:gd name="T62" fmla="*/ 31 w 220"/>
              <a:gd name="T63" fmla="*/ 18 h 288"/>
              <a:gd name="T64" fmla="*/ 54 w 220"/>
              <a:gd name="T65" fmla="*/ 29 h 288"/>
              <a:gd name="T66" fmla="*/ 77 w 220"/>
              <a:gd name="T67" fmla="*/ 40 h 288"/>
              <a:gd name="T68" fmla="*/ 101 w 220"/>
              <a:gd name="T69" fmla="*/ 53 h 288"/>
              <a:gd name="T70" fmla="*/ 124 w 220"/>
              <a:gd name="T71" fmla="*/ 66 h 288"/>
              <a:gd name="T72" fmla="*/ 147 w 220"/>
              <a:gd name="T73" fmla="*/ 82 h 288"/>
              <a:gd name="T74" fmla="*/ 168 w 220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grpSp>
        <p:nvGrpSpPr>
          <p:cNvPr id="312935" name="Group 615"/>
          <p:cNvGrpSpPr>
            <a:grpSpLocks/>
          </p:cNvGrpSpPr>
          <p:nvPr/>
        </p:nvGrpSpPr>
        <p:grpSpPr bwMode="auto">
          <a:xfrm>
            <a:off x="6891338" y="3430588"/>
            <a:ext cx="290512" cy="404812"/>
            <a:chOff x="3381" y="2161"/>
            <a:chExt cx="183" cy="255"/>
          </a:xfrm>
        </p:grpSpPr>
        <p:pic>
          <p:nvPicPr>
            <p:cNvPr id="312936" name="Picture 616" descr="31u_bnrz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4" y="2242"/>
              <a:ext cx="121" cy="174"/>
            </a:xfrm>
            <a:prstGeom prst="rect">
              <a:avLst/>
            </a:prstGeom>
            <a:solidFill>
              <a:srgbClr val="DDDDDD"/>
            </a:solidFill>
            <a:ln>
              <a:solidFill>
                <a:schemeClr val="tx1"/>
              </a:solidFill>
            </a:ln>
          </p:spPr>
        </p:pic>
        <p:sp>
          <p:nvSpPr>
            <p:cNvPr id="312937" name="Freeform 617"/>
            <p:cNvSpPr>
              <a:spLocks/>
            </p:cNvSpPr>
            <p:nvPr/>
          </p:nvSpPr>
          <p:spPr bwMode="auto">
            <a:xfrm>
              <a:off x="3430" y="2174"/>
              <a:ext cx="33" cy="39"/>
            </a:xfrm>
            <a:custGeom>
              <a:avLst/>
              <a:gdLst>
                <a:gd name="T0" fmla="*/ 70 w 199"/>
                <a:gd name="T1" fmla="*/ 29 h 232"/>
                <a:gd name="T2" fmla="*/ 55 w 199"/>
                <a:gd name="T3" fmla="*/ 39 h 232"/>
                <a:gd name="T4" fmla="*/ 42 w 199"/>
                <a:gd name="T5" fmla="*/ 50 h 232"/>
                <a:gd name="T6" fmla="*/ 30 w 199"/>
                <a:gd name="T7" fmla="*/ 63 h 232"/>
                <a:gd name="T8" fmla="*/ 20 w 199"/>
                <a:gd name="T9" fmla="*/ 77 h 232"/>
                <a:gd name="T10" fmla="*/ 12 w 199"/>
                <a:gd name="T11" fmla="*/ 91 h 232"/>
                <a:gd name="T12" fmla="*/ 6 w 199"/>
                <a:gd name="T13" fmla="*/ 108 h 232"/>
                <a:gd name="T14" fmla="*/ 2 w 199"/>
                <a:gd name="T15" fmla="*/ 125 h 232"/>
                <a:gd name="T16" fmla="*/ 0 w 199"/>
                <a:gd name="T17" fmla="*/ 142 h 232"/>
                <a:gd name="T18" fmla="*/ 2 w 199"/>
                <a:gd name="T19" fmla="*/ 166 h 232"/>
                <a:gd name="T20" fmla="*/ 12 w 199"/>
                <a:gd name="T21" fmla="*/ 186 h 232"/>
                <a:gd name="T22" fmla="*/ 26 w 199"/>
                <a:gd name="T23" fmla="*/ 203 h 232"/>
                <a:gd name="T24" fmla="*/ 45 w 199"/>
                <a:gd name="T25" fmla="*/ 216 h 232"/>
                <a:gd name="T26" fmla="*/ 66 w 199"/>
                <a:gd name="T27" fmla="*/ 226 h 232"/>
                <a:gd name="T28" fmla="*/ 88 w 199"/>
                <a:gd name="T29" fmla="*/ 230 h 232"/>
                <a:gd name="T30" fmla="*/ 111 w 199"/>
                <a:gd name="T31" fmla="*/ 232 h 232"/>
                <a:gd name="T32" fmla="*/ 134 w 199"/>
                <a:gd name="T33" fmla="*/ 228 h 232"/>
                <a:gd name="T34" fmla="*/ 138 w 199"/>
                <a:gd name="T35" fmla="*/ 228 h 232"/>
                <a:gd name="T36" fmla="*/ 143 w 199"/>
                <a:gd name="T37" fmla="*/ 226 h 232"/>
                <a:gd name="T38" fmla="*/ 147 w 199"/>
                <a:gd name="T39" fmla="*/ 222 h 232"/>
                <a:gd name="T40" fmla="*/ 148 w 199"/>
                <a:gd name="T41" fmla="*/ 218 h 232"/>
                <a:gd name="T42" fmla="*/ 145 w 199"/>
                <a:gd name="T43" fmla="*/ 212 h 232"/>
                <a:gd name="T44" fmla="*/ 141 w 199"/>
                <a:gd name="T45" fmla="*/ 207 h 232"/>
                <a:gd name="T46" fmla="*/ 135 w 199"/>
                <a:gd name="T47" fmla="*/ 203 h 232"/>
                <a:gd name="T48" fmla="*/ 129 w 199"/>
                <a:gd name="T49" fmla="*/ 201 h 232"/>
                <a:gd name="T50" fmla="*/ 117 w 199"/>
                <a:gd name="T51" fmla="*/ 197 h 232"/>
                <a:gd name="T52" fmla="*/ 105 w 199"/>
                <a:gd name="T53" fmla="*/ 195 h 232"/>
                <a:gd name="T54" fmla="*/ 94 w 199"/>
                <a:gd name="T55" fmla="*/ 193 h 232"/>
                <a:gd name="T56" fmla="*/ 83 w 199"/>
                <a:gd name="T57" fmla="*/ 190 h 232"/>
                <a:gd name="T58" fmla="*/ 73 w 199"/>
                <a:gd name="T59" fmla="*/ 187 h 232"/>
                <a:gd name="T60" fmla="*/ 62 w 199"/>
                <a:gd name="T61" fmla="*/ 182 h 232"/>
                <a:gd name="T62" fmla="*/ 53 w 199"/>
                <a:gd name="T63" fmla="*/ 176 h 232"/>
                <a:gd name="T64" fmla="*/ 43 w 199"/>
                <a:gd name="T65" fmla="*/ 167 h 232"/>
                <a:gd name="T66" fmla="*/ 40 w 199"/>
                <a:gd name="T67" fmla="*/ 128 h 232"/>
                <a:gd name="T68" fmla="*/ 49 w 199"/>
                <a:gd name="T69" fmla="*/ 96 h 232"/>
                <a:gd name="T70" fmla="*/ 68 w 199"/>
                <a:gd name="T71" fmla="*/ 71 h 232"/>
                <a:gd name="T72" fmla="*/ 94 w 199"/>
                <a:gd name="T73" fmla="*/ 50 h 232"/>
                <a:gd name="T74" fmla="*/ 122 w 199"/>
                <a:gd name="T75" fmla="*/ 34 h 232"/>
                <a:gd name="T76" fmla="*/ 151 w 199"/>
                <a:gd name="T77" fmla="*/ 21 h 232"/>
                <a:gd name="T78" fmla="*/ 178 w 199"/>
                <a:gd name="T79" fmla="*/ 12 h 232"/>
                <a:gd name="T80" fmla="*/ 199 w 199"/>
                <a:gd name="T81" fmla="*/ 4 h 232"/>
                <a:gd name="T82" fmla="*/ 186 w 199"/>
                <a:gd name="T83" fmla="*/ 1 h 232"/>
                <a:gd name="T84" fmla="*/ 172 w 199"/>
                <a:gd name="T85" fmla="*/ 0 h 232"/>
                <a:gd name="T86" fmla="*/ 156 w 199"/>
                <a:gd name="T87" fmla="*/ 2 h 232"/>
                <a:gd name="T88" fmla="*/ 138 w 199"/>
                <a:gd name="T89" fmla="*/ 4 h 232"/>
                <a:gd name="T90" fmla="*/ 121 w 199"/>
                <a:gd name="T91" fmla="*/ 10 h 232"/>
                <a:gd name="T92" fmla="*/ 103 w 199"/>
                <a:gd name="T93" fmla="*/ 16 h 232"/>
                <a:gd name="T94" fmla="*/ 86 w 199"/>
                <a:gd name="T95" fmla="*/ 23 h 232"/>
                <a:gd name="T96" fmla="*/ 70 w 199"/>
                <a:gd name="T97" fmla="*/ 2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9" h="232">
                  <a:moveTo>
                    <a:pt x="70" y="29"/>
                  </a:moveTo>
                  <a:lnTo>
                    <a:pt x="55" y="39"/>
                  </a:lnTo>
                  <a:lnTo>
                    <a:pt x="42" y="50"/>
                  </a:lnTo>
                  <a:lnTo>
                    <a:pt x="30" y="63"/>
                  </a:lnTo>
                  <a:lnTo>
                    <a:pt x="20" y="77"/>
                  </a:lnTo>
                  <a:lnTo>
                    <a:pt x="12" y="91"/>
                  </a:lnTo>
                  <a:lnTo>
                    <a:pt x="6" y="108"/>
                  </a:lnTo>
                  <a:lnTo>
                    <a:pt x="2" y="125"/>
                  </a:lnTo>
                  <a:lnTo>
                    <a:pt x="0" y="142"/>
                  </a:lnTo>
                  <a:lnTo>
                    <a:pt x="2" y="166"/>
                  </a:lnTo>
                  <a:lnTo>
                    <a:pt x="12" y="186"/>
                  </a:lnTo>
                  <a:lnTo>
                    <a:pt x="26" y="203"/>
                  </a:lnTo>
                  <a:lnTo>
                    <a:pt x="45" y="216"/>
                  </a:lnTo>
                  <a:lnTo>
                    <a:pt x="66" y="226"/>
                  </a:lnTo>
                  <a:lnTo>
                    <a:pt x="88" y="230"/>
                  </a:lnTo>
                  <a:lnTo>
                    <a:pt x="111" y="232"/>
                  </a:lnTo>
                  <a:lnTo>
                    <a:pt x="134" y="228"/>
                  </a:lnTo>
                  <a:lnTo>
                    <a:pt x="138" y="228"/>
                  </a:lnTo>
                  <a:lnTo>
                    <a:pt x="143" y="226"/>
                  </a:lnTo>
                  <a:lnTo>
                    <a:pt x="147" y="222"/>
                  </a:lnTo>
                  <a:lnTo>
                    <a:pt x="148" y="218"/>
                  </a:lnTo>
                  <a:lnTo>
                    <a:pt x="145" y="212"/>
                  </a:lnTo>
                  <a:lnTo>
                    <a:pt x="141" y="207"/>
                  </a:lnTo>
                  <a:lnTo>
                    <a:pt x="135" y="203"/>
                  </a:lnTo>
                  <a:lnTo>
                    <a:pt x="129" y="201"/>
                  </a:lnTo>
                  <a:lnTo>
                    <a:pt x="117" y="197"/>
                  </a:lnTo>
                  <a:lnTo>
                    <a:pt x="105" y="195"/>
                  </a:lnTo>
                  <a:lnTo>
                    <a:pt x="94" y="193"/>
                  </a:lnTo>
                  <a:lnTo>
                    <a:pt x="83" y="190"/>
                  </a:lnTo>
                  <a:lnTo>
                    <a:pt x="73" y="187"/>
                  </a:lnTo>
                  <a:lnTo>
                    <a:pt x="62" y="182"/>
                  </a:lnTo>
                  <a:lnTo>
                    <a:pt x="53" y="176"/>
                  </a:lnTo>
                  <a:lnTo>
                    <a:pt x="43" y="167"/>
                  </a:lnTo>
                  <a:lnTo>
                    <a:pt x="40" y="128"/>
                  </a:lnTo>
                  <a:lnTo>
                    <a:pt x="49" y="96"/>
                  </a:lnTo>
                  <a:lnTo>
                    <a:pt x="68" y="71"/>
                  </a:lnTo>
                  <a:lnTo>
                    <a:pt x="94" y="50"/>
                  </a:lnTo>
                  <a:lnTo>
                    <a:pt x="122" y="34"/>
                  </a:lnTo>
                  <a:lnTo>
                    <a:pt x="151" y="21"/>
                  </a:lnTo>
                  <a:lnTo>
                    <a:pt x="178" y="12"/>
                  </a:lnTo>
                  <a:lnTo>
                    <a:pt x="199" y="4"/>
                  </a:lnTo>
                  <a:lnTo>
                    <a:pt x="186" y="1"/>
                  </a:lnTo>
                  <a:lnTo>
                    <a:pt x="172" y="0"/>
                  </a:lnTo>
                  <a:lnTo>
                    <a:pt x="156" y="2"/>
                  </a:lnTo>
                  <a:lnTo>
                    <a:pt x="138" y="4"/>
                  </a:lnTo>
                  <a:lnTo>
                    <a:pt x="121" y="10"/>
                  </a:lnTo>
                  <a:lnTo>
                    <a:pt x="103" y="16"/>
                  </a:lnTo>
                  <a:lnTo>
                    <a:pt x="86" y="23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38" name="Freeform 618"/>
            <p:cNvSpPr>
              <a:spLocks/>
            </p:cNvSpPr>
            <p:nvPr/>
          </p:nvSpPr>
          <p:spPr bwMode="auto">
            <a:xfrm>
              <a:off x="3486" y="2173"/>
              <a:ext cx="22" cy="30"/>
            </a:xfrm>
            <a:custGeom>
              <a:avLst/>
              <a:gdLst>
                <a:gd name="T0" fmla="*/ 108 w 128"/>
                <a:gd name="T1" fmla="*/ 59 h 180"/>
                <a:gd name="T2" fmla="*/ 113 w 128"/>
                <a:gd name="T3" fmla="*/ 77 h 180"/>
                <a:gd name="T4" fmla="*/ 111 w 128"/>
                <a:gd name="T5" fmla="*/ 94 h 180"/>
                <a:gd name="T6" fmla="*/ 103 w 128"/>
                <a:gd name="T7" fmla="*/ 108 h 180"/>
                <a:gd name="T8" fmla="*/ 91 w 128"/>
                <a:gd name="T9" fmla="*/ 121 h 180"/>
                <a:gd name="T10" fmla="*/ 77 w 128"/>
                <a:gd name="T11" fmla="*/ 132 h 180"/>
                <a:gd name="T12" fmla="*/ 61 w 128"/>
                <a:gd name="T13" fmla="*/ 144 h 180"/>
                <a:gd name="T14" fmla="*/ 45 w 128"/>
                <a:gd name="T15" fmla="*/ 154 h 180"/>
                <a:gd name="T16" fmla="*/ 30 w 128"/>
                <a:gd name="T17" fmla="*/ 164 h 180"/>
                <a:gd name="T18" fmla="*/ 28 w 128"/>
                <a:gd name="T19" fmla="*/ 168 h 180"/>
                <a:gd name="T20" fmla="*/ 27 w 128"/>
                <a:gd name="T21" fmla="*/ 170 h 180"/>
                <a:gd name="T22" fmla="*/ 27 w 128"/>
                <a:gd name="T23" fmla="*/ 174 h 180"/>
                <a:gd name="T24" fmla="*/ 28 w 128"/>
                <a:gd name="T25" fmla="*/ 177 h 180"/>
                <a:gd name="T26" fmla="*/ 32 w 128"/>
                <a:gd name="T27" fmla="*/ 179 h 180"/>
                <a:gd name="T28" fmla="*/ 35 w 128"/>
                <a:gd name="T29" fmla="*/ 180 h 180"/>
                <a:gd name="T30" fmla="*/ 37 w 128"/>
                <a:gd name="T31" fmla="*/ 180 h 180"/>
                <a:gd name="T32" fmla="*/ 41 w 128"/>
                <a:gd name="T33" fmla="*/ 179 h 180"/>
                <a:gd name="T34" fmla="*/ 60 w 128"/>
                <a:gd name="T35" fmla="*/ 169 h 180"/>
                <a:gd name="T36" fmla="*/ 77 w 128"/>
                <a:gd name="T37" fmla="*/ 158 h 180"/>
                <a:gd name="T38" fmla="*/ 94 w 128"/>
                <a:gd name="T39" fmla="*/ 145 h 180"/>
                <a:gd name="T40" fmla="*/ 109 w 128"/>
                <a:gd name="T41" fmla="*/ 130 h 180"/>
                <a:gd name="T42" fmla="*/ 120 w 128"/>
                <a:gd name="T43" fmla="*/ 114 h 180"/>
                <a:gd name="T44" fmla="*/ 127 w 128"/>
                <a:gd name="T45" fmla="*/ 95 h 180"/>
                <a:gd name="T46" fmla="*/ 128 w 128"/>
                <a:gd name="T47" fmla="*/ 76 h 180"/>
                <a:gd name="T48" fmla="*/ 123 w 128"/>
                <a:gd name="T49" fmla="*/ 55 h 180"/>
                <a:gd name="T50" fmla="*/ 113 w 128"/>
                <a:gd name="T51" fmla="*/ 39 h 180"/>
                <a:gd name="T52" fmla="*/ 97 w 128"/>
                <a:gd name="T53" fmla="*/ 25 h 180"/>
                <a:gd name="T54" fmla="*/ 79 w 128"/>
                <a:gd name="T55" fmla="*/ 15 h 180"/>
                <a:gd name="T56" fmla="*/ 57 w 128"/>
                <a:gd name="T57" fmla="*/ 7 h 180"/>
                <a:gd name="T58" fmla="*/ 36 w 128"/>
                <a:gd name="T59" fmla="*/ 2 h 180"/>
                <a:gd name="T60" fmla="*/ 19 w 128"/>
                <a:gd name="T61" fmla="*/ 0 h 180"/>
                <a:gd name="T62" fmla="*/ 6 w 128"/>
                <a:gd name="T63" fmla="*/ 0 h 180"/>
                <a:gd name="T64" fmla="*/ 0 w 128"/>
                <a:gd name="T65" fmla="*/ 4 h 180"/>
                <a:gd name="T66" fmla="*/ 14 w 128"/>
                <a:gd name="T67" fmla="*/ 9 h 180"/>
                <a:gd name="T68" fmla="*/ 29 w 128"/>
                <a:gd name="T69" fmla="*/ 14 h 180"/>
                <a:gd name="T70" fmla="*/ 46 w 128"/>
                <a:gd name="T71" fmla="*/ 19 h 180"/>
                <a:gd name="T72" fmla="*/ 61 w 128"/>
                <a:gd name="T73" fmla="*/ 23 h 180"/>
                <a:gd name="T74" fmla="*/ 76 w 128"/>
                <a:gd name="T75" fmla="*/ 29 h 180"/>
                <a:gd name="T76" fmla="*/ 89 w 128"/>
                <a:gd name="T77" fmla="*/ 37 h 180"/>
                <a:gd name="T78" fmla="*/ 100 w 128"/>
                <a:gd name="T79" fmla="*/ 46 h 180"/>
                <a:gd name="T80" fmla="*/ 108 w 128"/>
                <a:gd name="T81" fmla="*/ 5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8" h="180">
                  <a:moveTo>
                    <a:pt x="108" y="59"/>
                  </a:moveTo>
                  <a:lnTo>
                    <a:pt x="113" y="77"/>
                  </a:lnTo>
                  <a:lnTo>
                    <a:pt x="111" y="94"/>
                  </a:lnTo>
                  <a:lnTo>
                    <a:pt x="103" y="108"/>
                  </a:lnTo>
                  <a:lnTo>
                    <a:pt x="91" y="121"/>
                  </a:lnTo>
                  <a:lnTo>
                    <a:pt x="77" y="132"/>
                  </a:lnTo>
                  <a:lnTo>
                    <a:pt x="61" y="144"/>
                  </a:lnTo>
                  <a:lnTo>
                    <a:pt x="45" y="154"/>
                  </a:lnTo>
                  <a:lnTo>
                    <a:pt x="30" y="164"/>
                  </a:lnTo>
                  <a:lnTo>
                    <a:pt x="28" y="168"/>
                  </a:lnTo>
                  <a:lnTo>
                    <a:pt x="27" y="170"/>
                  </a:lnTo>
                  <a:lnTo>
                    <a:pt x="27" y="174"/>
                  </a:lnTo>
                  <a:lnTo>
                    <a:pt x="28" y="177"/>
                  </a:lnTo>
                  <a:lnTo>
                    <a:pt x="32" y="179"/>
                  </a:lnTo>
                  <a:lnTo>
                    <a:pt x="35" y="180"/>
                  </a:lnTo>
                  <a:lnTo>
                    <a:pt x="37" y="180"/>
                  </a:lnTo>
                  <a:lnTo>
                    <a:pt x="41" y="179"/>
                  </a:lnTo>
                  <a:lnTo>
                    <a:pt x="60" y="169"/>
                  </a:lnTo>
                  <a:lnTo>
                    <a:pt x="77" y="158"/>
                  </a:lnTo>
                  <a:lnTo>
                    <a:pt x="94" y="145"/>
                  </a:lnTo>
                  <a:lnTo>
                    <a:pt x="109" y="130"/>
                  </a:lnTo>
                  <a:lnTo>
                    <a:pt x="120" y="114"/>
                  </a:lnTo>
                  <a:lnTo>
                    <a:pt x="127" y="95"/>
                  </a:lnTo>
                  <a:lnTo>
                    <a:pt x="128" y="76"/>
                  </a:lnTo>
                  <a:lnTo>
                    <a:pt x="123" y="55"/>
                  </a:lnTo>
                  <a:lnTo>
                    <a:pt x="113" y="39"/>
                  </a:lnTo>
                  <a:lnTo>
                    <a:pt x="97" y="25"/>
                  </a:lnTo>
                  <a:lnTo>
                    <a:pt x="79" y="15"/>
                  </a:lnTo>
                  <a:lnTo>
                    <a:pt x="57" y="7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14" y="9"/>
                  </a:lnTo>
                  <a:lnTo>
                    <a:pt x="29" y="14"/>
                  </a:lnTo>
                  <a:lnTo>
                    <a:pt x="46" y="19"/>
                  </a:lnTo>
                  <a:lnTo>
                    <a:pt x="61" y="23"/>
                  </a:lnTo>
                  <a:lnTo>
                    <a:pt x="76" y="29"/>
                  </a:lnTo>
                  <a:lnTo>
                    <a:pt x="89" y="37"/>
                  </a:lnTo>
                  <a:lnTo>
                    <a:pt x="100" y="46"/>
                  </a:lnTo>
                  <a:lnTo>
                    <a:pt x="108" y="59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39" name="Freeform 619"/>
            <p:cNvSpPr>
              <a:spLocks/>
            </p:cNvSpPr>
            <p:nvPr/>
          </p:nvSpPr>
          <p:spPr bwMode="auto">
            <a:xfrm>
              <a:off x="3409" y="2166"/>
              <a:ext cx="54" cy="63"/>
            </a:xfrm>
            <a:custGeom>
              <a:avLst/>
              <a:gdLst>
                <a:gd name="T0" fmla="*/ 100 w 322"/>
                <a:gd name="T1" fmla="*/ 70 h 378"/>
                <a:gd name="T2" fmla="*/ 53 w 322"/>
                <a:gd name="T3" fmla="*/ 115 h 378"/>
                <a:gd name="T4" fmla="*/ 17 w 322"/>
                <a:gd name="T5" fmla="*/ 166 h 378"/>
                <a:gd name="T6" fmla="*/ 0 w 322"/>
                <a:gd name="T7" fmla="*/ 226 h 378"/>
                <a:gd name="T8" fmla="*/ 3 w 322"/>
                <a:gd name="T9" fmla="*/ 266 h 378"/>
                <a:gd name="T10" fmla="*/ 9 w 322"/>
                <a:gd name="T11" fmla="*/ 282 h 378"/>
                <a:gd name="T12" fmla="*/ 19 w 322"/>
                <a:gd name="T13" fmla="*/ 297 h 378"/>
                <a:gd name="T14" fmla="*/ 32 w 322"/>
                <a:gd name="T15" fmla="*/ 310 h 378"/>
                <a:gd name="T16" fmla="*/ 56 w 322"/>
                <a:gd name="T17" fmla="*/ 324 h 378"/>
                <a:gd name="T18" fmla="*/ 86 w 322"/>
                <a:gd name="T19" fmla="*/ 338 h 378"/>
                <a:gd name="T20" fmla="*/ 119 w 322"/>
                <a:gd name="T21" fmla="*/ 350 h 378"/>
                <a:gd name="T22" fmla="*/ 152 w 322"/>
                <a:gd name="T23" fmla="*/ 359 h 378"/>
                <a:gd name="T24" fmla="*/ 186 w 322"/>
                <a:gd name="T25" fmla="*/ 366 h 378"/>
                <a:gd name="T26" fmla="*/ 220 w 322"/>
                <a:gd name="T27" fmla="*/ 371 h 378"/>
                <a:gd name="T28" fmla="*/ 254 w 322"/>
                <a:gd name="T29" fmla="*/ 374 h 378"/>
                <a:gd name="T30" fmla="*/ 289 w 322"/>
                <a:gd name="T31" fmla="*/ 376 h 378"/>
                <a:gd name="T32" fmla="*/ 311 w 322"/>
                <a:gd name="T33" fmla="*/ 378 h 378"/>
                <a:gd name="T34" fmla="*/ 320 w 322"/>
                <a:gd name="T35" fmla="*/ 371 h 378"/>
                <a:gd name="T36" fmla="*/ 322 w 322"/>
                <a:gd name="T37" fmla="*/ 360 h 378"/>
                <a:gd name="T38" fmla="*/ 315 w 322"/>
                <a:gd name="T39" fmla="*/ 352 h 378"/>
                <a:gd name="T40" fmla="*/ 294 w 322"/>
                <a:gd name="T41" fmla="*/ 347 h 378"/>
                <a:gd name="T42" fmla="*/ 263 w 322"/>
                <a:gd name="T43" fmla="*/ 341 h 378"/>
                <a:gd name="T44" fmla="*/ 232 w 322"/>
                <a:gd name="T45" fmla="*/ 336 h 378"/>
                <a:gd name="T46" fmla="*/ 200 w 322"/>
                <a:gd name="T47" fmla="*/ 332 h 378"/>
                <a:gd name="T48" fmla="*/ 170 w 322"/>
                <a:gd name="T49" fmla="*/ 326 h 378"/>
                <a:gd name="T50" fmla="*/ 139 w 322"/>
                <a:gd name="T51" fmla="*/ 318 h 378"/>
                <a:gd name="T52" fmla="*/ 110 w 322"/>
                <a:gd name="T53" fmla="*/ 309 h 378"/>
                <a:gd name="T54" fmla="*/ 80 w 322"/>
                <a:gd name="T55" fmla="*/ 297 h 378"/>
                <a:gd name="T56" fmla="*/ 55 w 322"/>
                <a:gd name="T57" fmla="*/ 281 h 378"/>
                <a:gd name="T58" fmla="*/ 38 w 322"/>
                <a:gd name="T59" fmla="*/ 259 h 378"/>
                <a:gd name="T60" fmla="*/ 34 w 322"/>
                <a:gd name="T61" fmla="*/ 232 h 378"/>
                <a:gd name="T62" fmla="*/ 38 w 322"/>
                <a:gd name="T63" fmla="*/ 200 h 378"/>
                <a:gd name="T64" fmla="*/ 51 w 322"/>
                <a:gd name="T65" fmla="*/ 170 h 378"/>
                <a:gd name="T66" fmla="*/ 71 w 322"/>
                <a:gd name="T67" fmla="*/ 137 h 378"/>
                <a:gd name="T68" fmla="*/ 94 w 322"/>
                <a:gd name="T69" fmla="*/ 110 h 378"/>
                <a:gd name="T70" fmla="*/ 123 w 322"/>
                <a:gd name="T71" fmla="*/ 82 h 378"/>
                <a:gd name="T72" fmla="*/ 153 w 322"/>
                <a:gd name="T73" fmla="*/ 57 h 378"/>
                <a:gd name="T74" fmla="*/ 195 w 322"/>
                <a:gd name="T75" fmla="*/ 38 h 378"/>
                <a:gd name="T76" fmla="*/ 238 w 322"/>
                <a:gd name="T77" fmla="*/ 20 h 378"/>
                <a:gd name="T78" fmla="*/ 264 w 322"/>
                <a:gd name="T79" fmla="*/ 7 h 378"/>
                <a:gd name="T80" fmla="*/ 256 w 322"/>
                <a:gd name="T81" fmla="*/ 0 h 378"/>
                <a:gd name="T82" fmla="*/ 221 w 322"/>
                <a:gd name="T83" fmla="*/ 4 h 378"/>
                <a:gd name="T84" fmla="*/ 180 w 322"/>
                <a:gd name="T85" fmla="*/ 18 h 378"/>
                <a:gd name="T86" fmla="*/ 141 w 322"/>
                <a:gd name="T87" fmla="*/ 3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2" h="378">
                  <a:moveTo>
                    <a:pt x="125" y="49"/>
                  </a:moveTo>
                  <a:lnTo>
                    <a:pt x="100" y="70"/>
                  </a:lnTo>
                  <a:lnTo>
                    <a:pt x="76" y="90"/>
                  </a:lnTo>
                  <a:lnTo>
                    <a:pt x="53" y="115"/>
                  </a:lnTo>
                  <a:lnTo>
                    <a:pt x="34" y="140"/>
                  </a:lnTo>
                  <a:lnTo>
                    <a:pt x="17" y="166"/>
                  </a:lnTo>
                  <a:lnTo>
                    <a:pt x="5" y="195"/>
                  </a:lnTo>
                  <a:lnTo>
                    <a:pt x="0" y="226"/>
                  </a:lnTo>
                  <a:lnTo>
                    <a:pt x="1" y="258"/>
                  </a:lnTo>
                  <a:lnTo>
                    <a:pt x="3" y="266"/>
                  </a:lnTo>
                  <a:lnTo>
                    <a:pt x="5" y="275"/>
                  </a:lnTo>
                  <a:lnTo>
                    <a:pt x="9" y="282"/>
                  </a:lnTo>
                  <a:lnTo>
                    <a:pt x="14" y="290"/>
                  </a:lnTo>
                  <a:lnTo>
                    <a:pt x="19" y="297"/>
                  </a:lnTo>
                  <a:lnTo>
                    <a:pt x="26" y="304"/>
                  </a:lnTo>
                  <a:lnTo>
                    <a:pt x="32" y="310"/>
                  </a:lnTo>
                  <a:lnTo>
                    <a:pt x="41" y="314"/>
                  </a:lnTo>
                  <a:lnTo>
                    <a:pt x="56" y="324"/>
                  </a:lnTo>
                  <a:lnTo>
                    <a:pt x="71" y="332"/>
                  </a:lnTo>
                  <a:lnTo>
                    <a:pt x="86" y="338"/>
                  </a:lnTo>
                  <a:lnTo>
                    <a:pt x="103" y="344"/>
                  </a:lnTo>
                  <a:lnTo>
                    <a:pt x="119" y="350"/>
                  </a:lnTo>
                  <a:lnTo>
                    <a:pt x="136" y="355"/>
                  </a:lnTo>
                  <a:lnTo>
                    <a:pt x="152" y="359"/>
                  </a:lnTo>
                  <a:lnTo>
                    <a:pt x="168" y="363"/>
                  </a:lnTo>
                  <a:lnTo>
                    <a:pt x="186" y="366"/>
                  </a:lnTo>
                  <a:lnTo>
                    <a:pt x="202" y="368"/>
                  </a:lnTo>
                  <a:lnTo>
                    <a:pt x="220" y="371"/>
                  </a:lnTo>
                  <a:lnTo>
                    <a:pt x="238" y="373"/>
                  </a:lnTo>
                  <a:lnTo>
                    <a:pt x="254" y="374"/>
                  </a:lnTo>
                  <a:lnTo>
                    <a:pt x="272" y="375"/>
                  </a:lnTo>
                  <a:lnTo>
                    <a:pt x="289" y="376"/>
                  </a:lnTo>
                  <a:lnTo>
                    <a:pt x="306" y="378"/>
                  </a:lnTo>
                  <a:lnTo>
                    <a:pt x="311" y="378"/>
                  </a:lnTo>
                  <a:lnTo>
                    <a:pt x="316" y="375"/>
                  </a:lnTo>
                  <a:lnTo>
                    <a:pt x="320" y="371"/>
                  </a:lnTo>
                  <a:lnTo>
                    <a:pt x="322" y="366"/>
                  </a:lnTo>
                  <a:lnTo>
                    <a:pt x="322" y="360"/>
                  </a:lnTo>
                  <a:lnTo>
                    <a:pt x="320" y="356"/>
                  </a:lnTo>
                  <a:lnTo>
                    <a:pt x="315" y="352"/>
                  </a:lnTo>
                  <a:lnTo>
                    <a:pt x="309" y="350"/>
                  </a:lnTo>
                  <a:lnTo>
                    <a:pt x="294" y="347"/>
                  </a:lnTo>
                  <a:lnTo>
                    <a:pt x="279" y="344"/>
                  </a:lnTo>
                  <a:lnTo>
                    <a:pt x="263" y="341"/>
                  </a:lnTo>
                  <a:lnTo>
                    <a:pt x="247" y="338"/>
                  </a:lnTo>
                  <a:lnTo>
                    <a:pt x="232" y="336"/>
                  </a:lnTo>
                  <a:lnTo>
                    <a:pt x="216" y="334"/>
                  </a:lnTo>
                  <a:lnTo>
                    <a:pt x="200" y="332"/>
                  </a:lnTo>
                  <a:lnTo>
                    <a:pt x="185" y="328"/>
                  </a:lnTo>
                  <a:lnTo>
                    <a:pt x="170" y="326"/>
                  </a:lnTo>
                  <a:lnTo>
                    <a:pt x="154" y="322"/>
                  </a:lnTo>
                  <a:lnTo>
                    <a:pt x="139" y="318"/>
                  </a:lnTo>
                  <a:lnTo>
                    <a:pt x="124" y="314"/>
                  </a:lnTo>
                  <a:lnTo>
                    <a:pt x="110" y="309"/>
                  </a:lnTo>
                  <a:lnTo>
                    <a:pt x="94" y="303"/>
                  </a:lnTo>
                  <a:lnTo>
                    <a:pt x="80" y="297"/>
                  </a:lnTo>
                  <a:lnTo>
                    <a:pt x="66" y="289"/>
                  </a:lnTo>
                  <a:lnTo>
                    <a:pt x="55" y="281"/>
                  </a:lnTo>
                  <a:lnTo>
                    <a:pt x="45" y="271"/>
                  </a:lnTo>
                  <a:lnTo>
                    <a:pt x="38" y="259"/>
                  </a:lnTo>
                  <a:lnTo>
                    <a:pt x="35" y="245"/>
                  </a:lnTo>
                  <a:lnTo>
                    <a:pt x="34" y="232"/>
                  </a:lnTo>
                  <a:lnTo>
                    <a:pt x="35" y="216"/>
                  </a:lnTo>
                  <a:lnTo>
                    <a:pt x="38" y="200"/>
                  </a:lnTo>
                  <a:lnTo>
                    <a:pt x="43" y="187"/>
                  </a:lnTo>
                  <a:lnTo>
                    <a:pt x="51" y="170"/>
                  </a:lnTo>
                  <a:lnTo>
                    <a:pt x="60" y="152"/>
                  </a:lnTo>
                  <a:lnTo>
                    <a:pt x="71" y="137"/>
                  </a:lnTo>
                  <a:lnTo>
                    <a:pt x="83" y="124"/>
                  </a:lnTo>
                  <a:lnTo>
                    <a:pt x="94" y="110"/>
                  </a:lnTo>
                  <a:lnTo>
                    <a:pt x="107" y="96"/>
                  </a:lnTo>
                  <a:lnTo>
                    <a:pt x="123" y="82"/>
                  </a:lnTo>
                  <a:lnTo>
                    <a:pt x="138" y="69"/>
                  </a:lnTo>
                  <a:lnTo>
                    <a:pt x="153" y="57"/>
                  </a:lnTo>
                  <a:lnTo>
                    <a:pt x="173" y="47"/>
                  </a:lnTo>
                  <a:lnTo>
                    <a:pt x="195" y="38"/>
                  </a:lnTo>
                  <a:lnTo>
                    <a:pt x="218" y="28"/>
                  </a:lnTo>
                  <a:lnTo>
                    <a:pt x="238" y="20"/>
                  </a:lnTo>
                  <a:lnTo>
                    <a:pt x="254" y="13"/>
                  </a:lnTo>
                  <a:lnTo>
                    <a:pt x="264" y="7"/>
                  </a:lnTo>
                  <a:lnTo>
                    <a:pt x="268" y="2"/>
                  </a:lnTo>
                  <a:lnTo>
                    <a:pt x="256" y="0"/>
                  </a:lnTo>
                  <a:lnTo>
                    <a:pt x="240" y="1"/>
                  </a:lnTo>
                  <a:lnTo>
                    <a:pt x="221" y="4"/>
                  </a:lnTo>
                  <a:lnTo>
                    <a:pt x="201" y="10"/>
                  </a:lnTo>
                  <a:lnTo>
                    <a:pt x="180" y="18"/>
                  </a:lnTo>
                  <a:lnTo>
                    <a:pt x="160" y="27"/>
                  </a:lnTo>
                  <a:lnTo>
                    <a:pt x="141" y="38"/>
                  </a:lnTo>
                  <a:lnTo>
                    <a:pt x="125" y="49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0" name="Freeform 620"/>
            <p:cNvSpPr>
              <a:spLocks/>
            </p:cNvSpPr>
            <p:nvPr/>
          </p:nvSpPr>
          <p:spPr bwMode="auto">
            <a:xfrm>
              <a:off x="3485" y="2164"/>
              <a:ext cx="47" cy="42"/>
            </a:xfrm>
            <a:custGeom>
              <a:avLst/>
              <a:gdLst>
                <a:gd name="T0" fmla="*/ 235 w 283"/>
                <a:gd name="T1" fmla="*/ 77 h 252"/>
                <a:gd name="T2" fmla="*/ 248 w 283"/>
                <a:gd name="T3" fmla="*/ 91 h 252"/>
                <a:gd name="T4" fmla="*/ 256 w 283"/>
                <a:gd name="T5" fmla="*/ 107 h 252"/>
                <a:gd name="T6" fmla="*/ 259 w 283"/>
                <a:gd name="T7" fmla="*/ 124 h 252"/>
                <a:gd name="T8" fmla="*/ 259 w 283"/>
                <a:gd name="T9" fmla="*/ 142 h 252"/>
                <a:gd name="T10" fmla="*/ 257 w 283"/>
                <a:gd name="T11" fmla="*/ 157 h 252"/>
                <a:gd name="T12" fmla="*/ 252 w 283"/>
                <a:gd name="T13" fmla="*/ 170 h 252"/>
                <a:gd name="T14" fmla="*/ 244 w 283"/>
                <a:gd name="T15" fmla="*/ 183 h 252"/>
                <a:gd name="T16" fmla="*/ 236 w 283"/>
                <a:gd name="T17" fmla="*/ 193 h 252"/>
                <a:gd name="T18" fmla="*/ 225 w 283"/>
                <a:gd name="T19" fmla="*/ 204 h 252"/>
                <a:gd name="T20" fmla="*/ 215 w 283"/>
                <a:gd name="T21" fmla="*/ 214 h 252"/>
                <a:gd name="T22" fmla="*/ 204 w 283"/>
                <a:gd name="T23" fmla="*/ 224 h 252"/>
                <a:gd name="T24" fmla="*/ 194 w 283"/>
                <a:gd name="T25" fmla="*/ 234 h 252"/>
                <a:gd name="T26" fmla="*/ 191 w 283"/>
                <a:gd name="T27" fmla="*/ 238 h 252"/>
                <a:gd name="T28" fmla="*/ 191 w 283"/>
                <a:gd name="T29" fmla="*/ 241 h 252"/>
                <a:gd name="T30" fmla="*/ 191 w 283"/>
                <a:gd name="T31" fmla="*/ 245 h 252"/>
                <a:gd name="T32" fmla="*/ 194 w 283"/>
                <a:gd name="T33" fmla="*/ 248 h 252"/>
                <a:gd name="T34" fmla="*/ 197 w 283"/>
                <a:gd name="T35" fmla="*/ 250 h 252"/>
                <a:gd name="T36" fmla="*/ 202 w 283"/>
                <a:gd name="T37" fmla="*/ 252 h 252"/>
                <a:gd name="T38" fmla="*/ 205 w 283"/>
                <a:gd name="T39" fmla="*/ 250 h 252"/>
                <a:gd name="T40" fmla="*/ 209 w 283"/>
                <a:gd name="T41" fmla="*/ 248 h 252"/>
                <a:gd name="T42" fmla="*/ 232 w 283"/>
                <a:gd name="T43" fmla="*/ 233 h 252"/>
                <a:gd name="T44" fmla="*/ 252 w 283"/>
                <a:gd name="T45" fmla="*/ 214 h 252"/>
                <a:gd name="T46" fmla="*/ 268 w 283"/>
                <a:gd name="T47" fmla="*/ 192 h 252"/>
                <a:gd name="T48" fmla="*/ 278 w 283"/>
                <a:gd name="T49" fmla="*/ 167 h 252"/>
                <a:gd name="T50" fmla="*/ 283 w 283"/>
                <a:gd name="T51" fmla="*/ 141 h 252"/>
                <a:gd name="T52" fmla="*/ 280 w 283"/>
                <a:gd name="T53" fmla="*/ 115 h 252"/>
                <a:gd name="T54" fmla="*/ 271 w 283"/>
                <a:gd name="T55" fmla="*/ 91 h 252"/>
                <a:gd name="T56" fmla="*/ 252 w 283"/>
                <a:gd name="T57" fmla="*/ 69 h 252"/>
                <a:gd name="T58" fmla="*/ 238 w 283"/>
                <a:gd name="T59" fmla="*/ 57 h 252"/>
                <a:gd name="T60" fmla="*/ 222 w 283"/>
                <a:gd name="T61" fmla="*/ 48 h 252"/>
                <a:gd name="T62" fmla="*/ 204 w 283"/>
                <a:gd name="T63" fmla="*/ 39 h 252"/>
                <a:gd name="T64" fmla="*/ 184 w 283"/>
                <a:gd name="T65" fmla="*/ 31 h 252"/>
                <a:gd name="T66" fmla="*/ 164 w 283"/>
                <a:gd name="T67" fmla="*/ 23 h 252"/>
                <a:gd name="T68" fmla="*/ 144 w 283"/>
                <a:gd name="T69" fmla="*/ 17 h 252"/>
                <a:gd name="T70" fmla="*/ 123 w 283"/>
                <a:gd name="T71" fmla="*/ 13 h 252"/>
                <a:gd name="T72" fmla="*/ 103 w 283"/>
                <a:gd name="T73" fmla="*/ 8 h 252"/>
                <a:gd name="T74" fmla="*/ 83 w 283"/>
                <a:gd name="T75" fmla="*/ 5 h 252"/>
                <a:gd name="T76" fmla="*/ 66 w 283"/>
                <a:gd name="T77" fmla="*/ 2 h 252"/>
                <a:gd name="T78" fmla="*/ 48 w 283"/>
                <a:gd name="T79" fmla="*/ 0 h 252"/>
                <a:gd name="T80" fmla="*/ 34 w 283"/>
                <a:gd name="T81" fmla="*/ 0 h 252"/>
                <a:gd name="T82" fmla="*/ 21 w 283"/>
                <a:gd name="T83" fmla="*/ 0 h 252"/>
                <a:gd name="T84" fmla="*/ 11 w 283"/>
                <a:gd name="T85" fmla="*/ 0 h 252"/>
                <a:gd name="T86" fmla="*/ 4 w 283"/>
                <a:gd name="T87" fmla="*/ 2 h 252"/>
                <a:gd name="T88" fmla="*/ 0 w 283"/>
                <a:gd name="T89" fmla="*/ 5 h 252"/>
                <a:gd name="T90" fmla="*/ 12 w 283"/>
                <a:gd name="T91" fmla="*/ 7 h 252"/>
                <a:gd name="T92" fmla="*/ 24 w 283"/>
                <a:gd name="T93" fmla="*/ 8 h 252"/>
                <a:gd name="T94" fmla="*/ 38 w 283"/>
                <a:gd name="T95" fmla="*/ 10 h 252"/>
                <a:gd name="T96" fmla="*/ 52 w 283"/>
                <a:gd name="T97" fmla="*/ 13 h 252"/>
                <a:gd name="T98" fmla="*/ 66 w 283"/>
                <a:gd name="T99" fmla="*/ 16 h 252"/>
                <a:gd name="T100" fmla="*/ 82 w 283"/>
                <a:gd name="T101" fmla="*/ 18 h 252"/>
                <a:gd name="T102" fmla="*/ 98 w 283"/>
                <a:gd name="T103" fmla="*/ 22 h 252"/>
                <a:gd name="T104" fmla="*/ 114 w 283"/>
                <a:gd name="T105" fmla="*/ 25 h 252"/>
                <a:gd name="T106" fmla="*/ 129 w 283"/>
                <a:gd name="T107" fmla="*/ 30 h 252"/>
                <a:gd name="T108" fmla="*/ 146 w 283"/>
                <a:gd name="T109" fmla="*/ 34 h 252"/>
                <a:gd name="T110" fmla="*/ 162 w 283"/>
                <a:gd name="T111" fmla="*/ 39 h 252"/>
                <a:gd name="T112" fmla="*/ 177 w 283"/>
                <a:gd name="T113" fmla="*/ 45 h 252"/>
                <a:gd name="T114" fmla="*/ 193 w 283"/>
                <a:gd name="T115" fmla="*/ 52 h 252"/>
                <a:gd name="T116" fmla="*/ 208 w 283"/>
                <a:gd name="T117" fmla="*/ 60 h 252"/>
                <a:gd name="T118" fmla="*/ 222 w 283"/>
                <a:gd name="T119" fmla="*/ 68 h 252"/>
                <a:gd name="T120" fmla="*/ 235 w 283"/>
                <a:gd name="T121" fmla="*/ 7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" h="252">
                  <a:moveTo>
                    <a:pt x="235" y="77"/>
                  </a:moveTo>
                  <a:lnTo>
                    <a:pt x="248" y="91"/>
                  </a:lnTo>
                  <a:lnTo>
                    <a:pt x="256" y="107"/>
                  </a:lnTo>
                  <a:lnTo>
                    <a:pt x="259" y="124"/>
                  </a:lnTo>
                  <a:lnTo>
                    <a:pt x="259" y="142"/>
                  </a:lnTo>
                  <a:lnTo>
                    <a:pt x="257" y="157"/>
                  </a:lnTo>
                  <a:lnTo>
                    <a:pt x="252" y="170"/>
                  </a:lnTo>
                  <a:lnTo>
                    <a:pt x="244" y="183"/>
                  </a:lnTo>
                  <a:lnTo>
                    <a:pt x="236" y="193"/>
                  </a:lnTo>
                  <a:lnTo>
                    <a:pt x="225" y="204"/>
                  </a:lnTo>
                  <a:lnTo>
                    <a:pt x="215" y="214"/>
                  </a:lnTo>
                  <a:lnTo>
                    <a:pt x="204" y="224"/>
                  </a:lnTo>
                  <a:lnTo>
                    <a:pt x="194" y="234"/>
                  </a:lnTo>
                  <a:lnTo>
                    <a:pt x="191" y="238"/>
                  </a:lnTo>
                  <a:lnTo>
                    <a:pt x="191" y="241"/>
                  </a:lnTo>
                  <a:lnTo>
                    <a:pt x="191" y="245"/>
                  </a:lnTo>
                  <a:lnTo>
                    <a:pt x="194" y="248"/>
                  </a:lnTo>
                  <a:lnTo>
                    <a:pt x="197" y="250"/>
                  </a:lnTo>
                  <a:lnTo>
                    <a:pt x="202" y="252"/>
                  </a:lnTo>
                  <a:lnTo>
                    <a:pt x="205" y="250"/>
                  </a:lnTo>
                  <a:lnTo>
                    <a:pt x="209" y="248"/>
                  </a:lnTo>
                  <a:lnTo>
                    <a:pt x="232" y="233"/>
                  </a:lnTo>
                  <a:lnTo>
                    <a:pt x="252" y="214"/>
                  </a:lnTo>
                  <a:lnTo>
                    <a:pt x="268" y="192"/>
                  </a:lnTo>
                  <a:lnTo>
                    <a:pt x="278" y="167"/>
                  </a:lnTo>
                  <a:lnTo>
                    <a:pt x="283" y="141"/>
                  </a:lnTo>
                  <a:lnTo>
                    <a:pt x="280" y="115"/>
                  </a:lnTo>
                  <a:lnTo>
                    <a:pt x="271" y="91"/>
                  </a:lnTo>
                  <a:lnTo>
                    <a:pt x="252" y="69"/>
                  </a:lnTo>
                  <a:lnTo>
                    <a:pt x="238" y="57"/>
                  </a:lnTo>
                  <a:lnTo>
                    <a:pt x="222" y="48"/>
                  </a:lnTo>
                  <a:lnTo>
                    <a:pt x="204" y="39"/>
                  </a:lnTo>
                  <a:lnTo>
                    <a:pt x="184" y="31"/>
                  </a:lnTo>
                  <a:lnTo>
                    <a:pt x="164" y="23"/>
                  </a:lnTo>
                  <a:lnTo>
                    <a:pt x="144" y="17"/>
                  </a:lnTo>
                  <a:lnTo>
                    <a:pt x="123" y="13"/>
                  </a:lnTo>
                  <a:lnTo>
                    <a:pt x="103" y="8"/>
                  </a:lnTo>
                  <a:lnTo>
                    <a:pt x="83" y="5"/>
                  </a:lnTo>
                  <a:lnTo>
                    <a:pt x="66" y="2"/>
                  </a:lnTo>
                  <a:lnTo>
                    <a:pt x="48" y="0"/>
                  </a:lnTo>
                  <a:lnTo>
                    <a:pt x="34" y="0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5"/>
                  </a:lnTo>
                  <a:lnTo>
                    <a:pt x="12" y="7"/>
                  </a:lnTo>
                  <a:lnTo>
                    <a:pt x="24" y="8"/>
                  </a:lnTo>
                  <a:lnTo>
                    <a:pt x="38" y="10"/>
                  </a:lnTo>
                  <a:lnTo>
                    <a:pt x="52" y="13"/>
                  </a:lnTo>
                  <a:lnTo>
                    <a:pt x="66" y="16"/>
                  </a:lnTo>
                  <a:lnTo>
                    <a:pt x="82" y="18"/>
                  </a:lnTo>
                  <a:lnTo>
                    <a:pt x="98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4"/>
                  </a:lnTo>
                  <a:lnTo>
                    <a:pt x="162" y="39"/>
                  </a:lnTo>
                  <a:lnTo>
                    <a:pt x="177" y="45"/>
                  </a:lnTo>
                  <a:lnTo>
                    <a:pt x="193" y="52"/>
                  </a:lnTo>
                  <a:lnTo>
                    <a:pt x="208" y="60"/>
                  </a:lnTo>
                  <a:lnTo>
                    <a:pt x="222" y="68"/>
                  </a:lnTo>
                  <a:lnTo>
                    <a:pt x="235" y="77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1" name="Freeform 621"/>
            <p:cNvSpPr>
              <a:spLocks/>
            </p:cNvSpPr>
            <p:nvPr/>
          </p:nvSpPr>
          <p:spPr bwMode="auto">
            <a:xfrm>
              <a:off x="3389" y="2184"/>
              <a:ext cx="19" cy="39"/>
            </a:xfrm>
            <a:custGeom>
              <a:avLst/>
              <a:gdLst>
                <a:gd name="T0" fmla="*/ 0 w 114"/>
                <a:gd name="T1" fmla="*/ 130 h 238"/>
                <a:gd name="T2" fmla="*/ 0 w 114"/>
                <a:gd name="T3" fmla="*/ 149 h 238"/>
                <a:gd name="T4" fmla="*/ 4 w 114"/>
                <a:gd name="T5" fmla="*/ 168 h 238"/>
                <a:gd name="T6" fmla="*/ 12 w 114"/>
                <a:gd name="T7" fmla="*/ 185 h 238"/>
                <a:gd name="T8" fmla="*/ 24 w 114"/>
                <a:gd name="T9" fmla="*/ 200 h 238"/>
                <a:gd name="T10" fmla="*/ 38 w 114"/>
                <a:gd name="T11" fmla="*/ 213 h 238"/>
                <a:gd name="T12" fmla="*/ 55 w 114"/>
                <a:gd name="T13" fmla="*/ 224 h 238"/>
                <a:gd name="T14" fmla="*/ 73 w 114"/>
                <a:gd name="T15" fmla="*/ 232 h 238"/>
                <a:gd name="T16" fmla="*/ 92 w 114"/>
                <a:gd name="T17" fmla="*/ 237 h 238"/>
                <a:gd name="T18" fmla="*/ 98 w 114"/>
                <a:gd name="T19" fmla="*/ 238 h 238"/>
                <a:gd name="T20" fmla="*/ 104 w 114"/>
                <a:gd name="T21" fmla="*/ 235 h 238"/>
                <a:gd name="T22" fmla="*/ 109 w 114"/>
                <a:gd name="T23" fmla="*/ 232 h 238"/>
                <a:gd name="T24" fmla="*/ 111 w 114"/>
                <a:gd name="T25" fmla="*/ 227 h 238"/>
                <a:gd name="T26" fmla="*/ 111 w 114"/>
                <a:gd name="T27" fmla="*/ 222 h 238"/>
                <a:gd name="T28" fmla="*/ 110 w 114"/>
                <a:gd name="T29" fmla="*/ 216 h 238"/>
                <a:gd name="T30" fmla="*/ 106 w 114"/>
                <a:gd name="T31" fmla="*/ 211 h 238"/>
                <a:gd name="T32" fmla="*/ 100 w 114"/>
                <a:gd name="T33" fmla="*/ 209 h 238"/>
                <a:gd name="T34" fmla="*/ 82 w 114"/>
                <a:gd name="T35" fmla="*/ 202 h 238"/>
                <a:gd name="T36" fmla="*/ 64 w 114"/>
                <a:gd name="T37" fmla="*/ 193 h 238"/>
                <a:gd name="T38" fmla="*/ 50 w 114"/>
                <a:gd name="T39" fmla="*/ 180 h 238"/>
                <a:gd name="T40" fmla="*/ 39 w 114"/>
                <a:gd name="T41" fmla="*/ 167 h 238"/>
                <a:gd name="T42" fmla="*/ 32 w 114"/>
                <a:gd name="T43" fmla="*/ 149 h 238"/>
                <a:gd name="T44" fmla="*/ 29 w 114"/>
                <a:gd name="T45" fmla="*/ 131 h 238"/>
                <a:gd name="T46" fmla="*/ 29 w 114"/>
                <a:gd name="T47" fmla="*/ 111 h 238"/>
                <a:gd name="T48" fmla="*/ 35 w 114"/>
                <a:gd name="T49" fmla="*/ 91 h 238"/>
                <a:gd name="T50" fmla="*/ 42 w 114"/>
                <a:gd name="T51" fmla="*/ 76 h 238"/>
                <a:gd name="T52" fmla="*/ 51 w 114"/>
                <a:gd name="T53" fmla="*/ 62 h 238"/>
                <a:gd name="T54" fmla="*/ 62 w 114"/>
                <a:gd name="T55" fmla="*/ 49 h 238"/>
                <a:gd name="T56" fmla="*/ 73 w 114"/>
                <a:gd name="T57" fmla="*/ 38 h 238"/>
                <a:gd name="T58" fmla="*/ 84 w 114"/>
                <a:gd name="T59" fmla="*/ 28 h 238"/>
                <a:gd name="T60" fmla="*/ 96 w 114"/>
                <a:gd name="T61" fmla="*/ 18 h 238"/>
                <a:gd name="T62" fmla="*/ 106 w 114"/>
                <a:gd name="T63" fmla="*/ 9 h 238"/>
                <a:gd name="T64" fmla="*/ 114 w 114"/>
                <a:gd name="T65" fmla="*/ 1 h 238"/>
                <a:gd name="T66" fmla="*/ 106 w 114"/>
                <a:gd name="T67" fmla="*/ 0 h 238"/>
                <a:gd name="T68" fmla="*/ 93 w 114"/>
                <a:gd name="T69" fmla="*/ 6 h 238"/>
                <a:gd name="T70" fmla="*/ 76 w 114"/>
                <a:gd name="T71" fmla="*/ 18 h 238"/>
                <a:gd name="T72" fmla="*/ 56 w 114"/>
                <a:gd name="T73" fmla="*/ 36 h 238"/>
                <a:gd name="T74" fmla="*/ 37 w 114"/>
                <a:gd name="T75" fmla="*/ 57 h 238"/>
                <a:gd name="T76" fmla="*/ 20 w 114"/>
                <a:gd name="T77" fmla="*/ 80 h 238"/>
                <a:gd name="T78" fmla="*/ 7 w 114"/>
                <a:gd name="T79" fmla="*/ 106 h 238"/>
                <a:gd name="T80" fmla="*/ 0 w 114"/>
                <a:gd name="T81" fmla="*/ 13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4" h="238">
                  <a:moveTo>
                    <a:pt x="0" y="130"/>
                  </a:moveTo>
                  <a:lnTo>
                    <a:pt x="0" y="149"/>
                  </a:lnTo>
                  <a:lnTo>
                    <a:pt x="4" y="168"/>
                  </a:lnTo>
                  <a:lnTo>
                    <a:pt x="12" y="185"/>
                  </a:lnTo>
                  <a:lnTo>
                    <a:pt x="24" y="200"/>
                  </a:lnTo>
                  <a:lnTo>
                    <a:pt x="38" y="213"/>
                  </a:lnTo>
                  <a:lnTo>
                    <a:pt x="55" y="224"/>
                  </a:lnTo>
                  <a:lnTo>
                    <a:pt x="73" y="232"/>
                  </a:lnTo>
                  <a:lnTo>
                    <a:pt x="92" y="237"/>
                  </a:lnTo>
                  <a:lnTo>
                    <a:pt x="98" y="238"/>
                  </a:lnTo>
                  <a:lnTo>
                    <a:pt x="104" y="235"/>
                  </a:lnTo>
                  <a:lnTo>
                    <a:pt x="109" y="232"/>
                  </a:lnTo>
                  <a:lnTo>
                    <a:pt x="111" y="227"/>
                  </a:lnTo>
                  <a:lnTo>
                    <a:pt x="111" y="222"/>
                  </a:lnTo>
                  <a:lnTo>
                    <a:pt x="110" y="216"/>
                  </a:lnTo>
                  <a:lnTo>
                    <a:pt x="106" y="211"/>
                  </a:lnTo>
                  <a:lnTo>
                    <a:pt x="100" y="209"/>
                  </a:lnTo>
                  <a:lnTo>
                    <a:pt x="82" y="202"/>
                  </a:lnTo>
                  <a:lnTo>
                    <a:pt x="64" y="193"/>
                  </a:lnTo>
                  <a:lnTo>
                    <a:pt x="50" y="180"/>
                  </a:lnTo>
                  <a:lnTo>
                    <a:pt x="39" y="167"/>
                  </a:lnTo>
                  <a:lnTo>
                    <a:pt x="32" y="149"/>
                  </a:lnTo>
                  <a:lnTo>
                    <a:pt x="29" y="131"/>
                  </a:lnTo>
                  <a:lnTo>
                    <a:pt x="29" y="111"/>
                  </a:lnTo>
                  <a:lnTo>
                    <a:pt x="35" y="91"/>
                  </a:lnTo>
                  <a:lnTo>
                    <a:pt x="42" y="76"/>
                  </a:lnTo>
                  <a:lnTo>
                    <a:pt x="51" y="62"/>
                  </a:lnTo>
                  <a:lnTo>
                    <a:pt x="62" y="49"/>
                  </a:lnTo>
                  <a:lnTo>
                    <a:pt x="73" y="38"/>
                  </a:lnTo>
                  <a:lnTo>
                    <a:pt x="84" y="28"/>
                  </a:lnTo>
                  <a:lnTo>
                    <a:pt x="96" y="18"/>
                  </a:lnTo>
                  <a:lnTo>
                    <a:pt x="106" y="9"/>
                  </a:lnTo>
                  <a:lnTo>
                    <a:pt x="114" y="1"/>
                  </a:lnTo>
                  <a:lnTo>
                    <a:pt x="106" y="0"/>
                  </a:lnTo>
                  <a:lnTo>
                    <a:pt x="93" y="6"/>
                  </a:lnTo>
                  <a:lnTo>
                    <a:pt x="76" y="18"/>
                  </a:lnTo>
                  <a:lnTo>
                    <a:pt x="56" y="36"/>
                  </a:lnTo>
                  <a:lnTo>
                    <a:pt x="37" y="57"/>
                  </a:lnTo>
                  <a:lnTo>
                    <a:pt x="20" y="80"/>
                  </a:lnTo>
                  <a:lnTo>
                    <a:pt x="7" y="106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2" name="Freeform 622"/>
            <p:cNvSpPr>
              <a:spLocks/>
            </p:cNvSpPr>
            <p:nvPr/>
          </p:nvSpPr>
          <p:spPr bwMode="auto">
            <a:xfrm>
              <a:off x="3523" y="2161"/>
              <a:ext cx="41" cy="52"/>
            </a:xfrm>
            <a:custGeom>
              <a:avLst/>
              <a:gdLst>
                <a:gd name="T0" fmla="*/ 207 w 246"/>
                <a:gd name="T1" fmla="*/ 124 h 310"/>
                <a:gd name="T2" fmla="*/ 219 w 246"/>
                <a:gd name="T3" fmla="*/ 143 h 310"/>
                <a:gd name="T4" fmla="*/ 225 w 246"/>
                <a:gd name="T5" fmla="*/ 164 h 310"/>
                <a:gd name="T6" fmla="*/ 221 w 246"/>
                <a:gd name="T7" fmla="*/ 187 h 310"/>
                <a:gd name="T8" fmla="*/ 208 w 246"/>
                <a:gd name="T9" fmla="*/ 209 h 310"/>
                <a:gd name="T10" fmla="*/ 188 w 246"/>
                <a:gd name="T11" fmla="*/ 228 h 310"/>
                <a:gd name="T12" fmla="*/ 166 w 246"/>
                <a:gd name="T13" fmla="*/ 246 h 310"/>
                <a:gd name="T14" fmla="*/ 143 w 246"/>
                <a:gd name="T15" fmla="*/ 264 h 310"/>
                <a:gd name="T16" fmla="*/ 129 w 246"/>
                <a:gd name="T17" fmla="*/ 278 h 310"/>
                <a:gd name="T18" fmla="*/ 124 w 246"/>
                <a:gd name="T19" fmla="*/ 287 h 310"/>
                <a:gd name="T20" fmla="*/ 120 w 246"/>
                <a:gd name="T21" fmla="*/ 296 h 310"/>
                <a:gd name="T22" fmla="*/ 121 w 246"/>
                <a:gd name="T23" fmla="*/ 305 h 310"/>
                <a:gd name="T24" fmla="*/ 130 w 246"/>
                <a:gd name="T25" fmla="*/ 310 h 310"/>
                <a:gd name="T26" fmla="*/ 139 w 246"/>
                <a:gd name="T27" fmla="*/ 309 h 310"/>
                <a:gd name="T28" fmla="*/ 154 w 246"/>
                <a:gd name="T29" fmla="*/ 293 h 310"/>
                <a:gd name="T30" fmla="*/ 180 w 246"/>
                <a:gd name="T31" fmla="*/ 269 h 310"/>
                <a:gd name="T32" fmla="*/ 207 w 246"/>
                <a:gd name="T33" fmla="*/ 246 h 310"/>
                <a:gd name="T34" fmla="*/ 231 w 246"/>
                <a:gd name="T35" fmla="*/ 219 h 310"/>
                <a:gd name="T36" fmla="*/ 245 w 246"/>
                <a:gd name="T37" fmla="*/ 187 h 310"/>
                <a:gd name="T38" fmla="*/ 242 w 246"/>
                <a:gd name="T39" fmla="*/ 153 h 310"/>
                <a:gd name="T40" fmla="*/ 227 w 246"/>
                <a:gd name="T41" fmla="*/ 120 h 310"/>
                <a:gd name="T42" fmla="*/ 201 w 246"/>
                <a:gd name="T43" fmla="*/ 94 h 310"/>
                <a:gd name="T44" fmla="*/ 177 w 246"/>
                <a:gd name="T45" fmla="*/ 74 h 310"/>
                <a:gd name="T46" fmla="*/ 152 w 246"/>
                <a:gd name="T47" fmla="*/ 60 h 310"/>
                <a:gd name="T48" fmla="*/ 126 w 246"/>
                <a:gd name="T49" fmla="*/ 43 h 310"/>
                <a:gd name="T50" fmla="*/ 98 w 246"/>
                <a:gd name="T51" fmla="*/ 28 h 310"/>
                <a:gd name="T52" fmla="*/ 72 w 246"/>
                <a:gd name="T53" fmla="*/ 16 h 310"/>
                <a:gd name="T54" fmla="*/ 46 w 246"/>
                <a:gd name="T55" fmla="*/ 7 h 310"/>
                <a:gd name="T56" fmla="*/ 24 w 246"/>
                <a:gd name="T57" fmla="*/ 1 h 310"/>
                <a:gd name="T58" fmla="*/ 7 w 246"/>
                <a:gd name="T59" fmla="*/ 1 h 310"/>
                <a:gd name="T60" fmla="*/ 8 w 246"/>
                <a:gd name="T61" fmla="*/ 6 h 310"/>
                <a:gd name="T62" fmla="*/ 28 w 246"/>
                <a:gd name="T63" fmla="*/ 14 h 310"/>
                <a:gd name="T64" fmla="*/ 51 w 246"/>
                <a:gd name="T65" fmla="*/ 24 h 310"/>
                <a:gd name="T66" fmla="*/ 78 w 246"/>
                <a:gd name="T67" fmla="*/ 37 h 310"/>
                <a:gd name="T68" fmla="*/ 106 w 246"/>
                <a:gd name="T69" fmla="*/ 51 h 310"/>
                <a:gd name="T70" fmla="*/ 134 w 246"/>
                <a:gd name="T71" fmla="*/ 69 h 310"/>
                <a:gd name="T72" fmla="*/ 163 w 246"/>
                <a:gd name="T73" fmla="*/ 87 h 310"/>
                <a:gd name="T74" fmla="*/ 187 w 246"/>
                <a:gd name="T75" fmla="*/ 10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6" h="310">
                  <a:moveTo>
                    <a:pt x="199" y="116"/>
                  </a:moveTo>
                  <a:lnTo>
                    <a:pt x="207" y="124"/>
                  </a:lnTo>
                  <a:lnTo>
                    <a:pt x="214" y="133"/>
                  </a:lnTo>
                  <a:lnTo>
                    <a:pt x="219" y="143"/>
                  </a:lnTo>
                  <a:lnTo>
                    <a:pt x="223" y="154"/>
                  </a:lnTo>
                  <a:lnTo>
                    <a:pt x="225" y="164"/>
                  </a:lnTo>
                  <a:lnTo>
                    <a:pt x="225" y="176"/>
                  </a:lnTo>
                  <a:lnTo>
                    <a:pt x="221" y="187"/>
                  </a:lnTo>
                  <a:lnTo>
                    <a:pt x="216" y="197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8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3" y="264"/>
                  </a:lnTo>
                  <a:lnTo>
                    <a:pt x="132" y="274"/>
                  </a:lnTo>
                  <a:lnTo>
                    <a:pt x="129" y="278"/>
                  </a:lnTo>
                  <a:lnTo>
                    <a:pt x="126" y="282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1" y="305"/>
                  </a:lnTo>
                  <a:lnTo>
                    <a:pt x="125" y="309"/>
                  </a:lnTo>
                  <a:lnTo>
                    <a:pt x="130" y="310"/>
                  </a:lnTo>
                  <a:lnTo>
                    <a:pt x="134" y="310"/>
                  </a:lnTo>
                  <a:lnTo>
                    <a:pt x="139" y="309"/>
                  </a:lnTo>
                  <a:lnTo>
                    <a:pt x="143" y="305"/>
                  </a:lnTo>
                  <a:lnTo>
                    <a:pt x="154" y="293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19" y="233"/>
                  </a:lnTo>
                  <a:lnTo>
                    <a:pt x="231" y="219"/>
                  </a:lnTo>
                  <a:lnTo>
                    <a:pt x="239" y="204"/>
                  </a:lnTo>
                  <a:lnTo>
                    <a:pt x="245" y="187"/>
                  </a:lnTo>
                  <a:lnTo>
                    <a:pt x="246" y="170"/>
                  </a:lnTo>
                  <a:lnTo>
                    <a:pt x="242" y="153"/>
                  </a:lnTo>
                  <a:lnTo>
                    <a:pt x="236" y="136"/>
                  </a:lnTo>
                  <a:lnTo>
                    <a:pt x="227" y="120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7" y="82"/>
                  </a:lnTo>
                  <a:lnTo>
                    <a:pt x="177" y="74"/>
                  </a:lnTo>
                  <a:lnTo>
                    <a:pt x="165" y="68"/>
                  </a:lnTo>
                  <a:lnTo>
                    <a:pt x="152" y="60"/>
                  </a:lnTo>
                  <a:lnTo>
                    <a:pt x="139" y="51"/>
                  </a:lnTo>
                  <a:lnTo>
                    <a:pt x="126" y="43"/>
                  </a:lnTo>
                  <a:lnTo>
                    <a:pt x="112" y="35"/>
                  </a:lnTo>
                  <a:lnTo>
                    <a:pt x="98" y="28"/>
                  </a:lnTo>
                  <a:lnTo>
                    <a:pt x="85" y="22"/>
                  </a:lnTo>
                  <a:lnTo>
                    <a:pt x="72" y="16"/>
                  </a:lnTo>
                  <a:lnTo>
                    <a:pt x="59" y="10"/>
                  </a:lnTo>
                  <a:lnTo>
                    <a:pt x="46" y="7"/>
                  </a:lnTo>
                  <a:lnTo>
                    <a:pt x="35" y="3"/>
                  </a:lnTo>
                  <a:lnTo>
                    <a:pt x="24" y="1"/>
                  </a:lnTo>
                  <a:lnTo>
                    <a:pt x="15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8" y="14"/>
                  </a:lnTo>
                  <a:lnTo>
                    <a:pt x="38" y="18"/>
                  </a:lnTo>
                  <a:lnTo>
                    <a:pt x="51" y="24"/>
                  </a:lnTo>
                  <a:lnTo>
                    <a:pt x="64" y="30"/>
                  </a:lnTo>
                  <a:lnTo>
                    <a:pt x="78" y="37"/>
                  </a:lnTo>
                  <a:lnTo>
                    <a:pt x="92" y="43"/>
                  </a:lnTo>
                  <a:lnTo>
                    <a:pt x="106" y="51"/>
                  </a:lnTo>
                  <a:lnTo>
                    <a:pt x="120" y="60"/>
                  </a:lnTo>
                  <a:lnTo>
                    <a:pt x="134" y="69"/>
                  </a:lnTo>
                  <a:lnTo>
                    <a:pt x="148" y="78"/>
                  </a:lnTo>
                  <a:lnTo>
                    <a:pt x="163" y="87"/>
                  </a:lnTo>
                  <a:lnTo>
                    <a:pt x="175" y="96"/>
                  </a:lnTo>
                  <a:lnTo>
                    <a:pt x="187" y="105"/>
                  </a:lnTo>
                  <a:lnTo>
                    <a:pt x="199" y="116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3" name="Freeform 623"/>
            <p:cNvSpPr>
              <a:spLocks/>
            </p:cNvSpPr>
            <p:nvPr/>
          </p:nvSpPr>
          <p:spPr bwMode="auto">
            <a:xfrm>
              <a:off x="3478" y="2222"/>
              <a:ext cx="14" cy="31"/>
            </a:xfrm>
            <a:custGeom>
              <a:avLst/>
              <a:gdLst>
                <a:gd name="T0" fmla="*/ 31 w 83"/>
                <a:gd name="T1" fmla="*/ 14 h 187"/>
                <a:gd name="T2" fmla="*/ 29 w 83"/>
                <a:gd name="T3" fmla="*/ 8 h 187"/>
                <a:gd name="T4" fmla="*/ 25 w 83"/>
                <a:gd name="T5" fmla="*/ 3 h 187"/>
                <a:gd name="T6" fmla="*/ 19 w 83"/>
                <a:gd name="T7" fmla="*/ 1 h 187"/>
                <a:gd name="T8" fmla="*/ 14 w 83"/>
                <a:gd name="T9" fmla="*/ 0 h 187"/>
                <a:gd name="T10" fmla="*/ 8 w 83"/>
                <a:gd name="T11" fmla="*/ 2 h 187"/>
                <a:gd name="T12" fmla="*/ 3 w 83"/>
                <a:gd name="T13" fmla="*/ 5 h 187"/>
                <a:gd name="T14" fmla="*/ 0 w 83"/>
                <a:gd name="T15" fmla="*/ 11 h 187"/>
                <a:gd name="T16" fmla="*/ 0 w 83"/>
                <a:gd name="T17" fmla="*/ 17 h 187"/>
                <a:gd name="T18" fmla="*/ 5 w 83"/>
                <a:gd name="T19" fmla="*/ 42 h 187"/>
                <a:gd name="T20" fmla="*/ 15 w 83"/>
                <a:gd name="T21" fmla="*/ 71 h 187"/>
                <a:gd name="T22" fmla="*/ 27 w 83"/>
                <a:gd name="T23" fmla="*/ 100 h 187"/>
                <a:gd name="T24" fmla="*/ 41 w 83"/>
                <a:gd name="T25" fmla="*/ 127 h 187"/>
                <a:gd name="T26" fmla="*/ 55 w 83"/>
                <a:gd name="T27" fmla="*/ 151 h 187"/>
                <a:gd name="T28" fmla="*/ 68 w 83"/>
                <a:gd name="T29" fmla="*/ 171 h 187"/>
                <a:gd name="T30" fmla="*/ 77 w 83"/>
                <a:gd name="T31" fmla="*/ 184 h 187"/>
                <a:gd name="T32" fmla="*/ 83 w 83"/>
                <a:gd name="T33" fmla="*/ 187 h 187"/>
                <a:gd name="T34" fmla="*/ 80 w 83"/>
                <a:gd name="T35" fmla="*/ 174 h 187"/>
                <a:gd name="T36" fmla="*/ 75 w 83"/>
                <a:gd name="T37" fmla="*/ 158 h 187"/>
                <a:gd name="T38" fmla="*/ 68 w 83"/>
                <a:gd name="T39" fmla="*/ 138 h 187"/>
                <a:gd name="T40" fmla="*/ 59 w 83"/>
                <a:gd name="T41" fmla="*/ 113 h 187"/>
                <a:gd name="T42" fmla="*/ 51 w 83"/>
                <a:gd name="T43" fmla="*/ 88 h 187"/>
                <a:gd name="T44" fmla="*/ 43 w 83"/>
                <a:gd name="T45" fmla="*/ 63 h 187"/>
                <a:gd name="T46" fmla="*/ 36 w 83"/>
                <a:gd name="T47" fmla="*/ 38 h 187"/>
                <a:gd name="T48" fmla="*/ 31 w 83"/>
                <a:gd name="T49" fmla="*/ 1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3" h="187">
                  <a:moveTo>
                    <a:pt x="31" y="14"/>
                  </a:moveTo>
                  <a:lnTo>
                    <a:pt x="29" y="8"/>
                  </a:lnTo>
                  <a:lnTo>
                    <a:pt x="25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42"/>
                  </a:lnTo>
                  <a:lnTo>
                    <a:pt x="15" y="71"/>
                  </a:lnTo>
                  <a:lnTo>
                    <a:pt x="27" y="100"/>
                  </a:lnTo>
                  <a:lnTo>
                    <a:pt x="41" y="127"/>
                  </a:lnTo>
                  <a:lnTo>
                    <a:pt x="55" y="151"/>
                  </a:lnTo>
                  <a:lnTo>
                    <a:pt x="68" y="171"/>
                  </a:lnTo>
                  <a:lnTo>
                    <a:pt x="77" y="184"/>
                  </a:lnTo>
                  <a:lnTo>
                    <a:pt x="83" y="187"/>
                  </a:lnTo>
                  <a:lnTo>
                    <a:pt x="80" y="174"/>
                  </a:lnTo>
                  <a:lnTo>
                    <a:pt x="75" y="158"/>
                  </a:lnTo>
                  <a:lnTo>
                    <a:pt x="68" y="138"/>
                  </a:lnTo>
                  <a:lnTo>
                    <a:pt x="59" y="113"/>
                  </a:lnTo>
                  <a:lnTo>
                    <a:pt x="51" y="88"/>
                  </a:lnTo>
                  <a:lnTo>
                    <a:pt x="43" y="63"/>
                  </a:lnTo>
                  <a:lnTo>
                    <a:pt x="36" y="38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4" name="Freeform 624"/>
            <p:cNvSpPr>
              <a:spLocks/>
            </p:cNvSpPr>
            <p:nvPr/>
          </p:nvSpPr>
          <p:spPr bwMode="auto">
            <a:xfrm>
              <a:off x="3472" y="2205"/>
              <a:ext cx="7" cy="16"/>
            </a:xfrm>
            <a:custGeom>
              <a:avLst/>
              <a:gdLst>
                <a:gd name="T0" fmla="*/ 22 w 44"/>
                <a:gd name="T1" fmla="*/ 10 h 94"/>
                <a:gd name="T2" fmla="*/ 21 w 44"/>
                <a:gd name="T3" fmla="*/ 6 h 94"/>
                <a:gd name="T4" fmla="*/ 18 w 44"/>
                <a:gd name="T5" fmla="*/ 2 h 94"/>
                <a:gd name="T6" fmla="*/ 14 w 44"/>
                <a:gd name="T7" fmla="*/ 0 h 94"/>
                <a:gd name="T8" fmla="*/ 10 w 44"/>
                <a:gd name="T9" fmla="*/ 0 h 94"/>
                <a:gd name="T10" fmla="*/ 6 w 44"/>
                <a:gd name="T11" fmla="*/ 1 h 94"/>
                <a:gd name="T12" fmla="*/ 3 w 44"/>
                <a:gd name="T13" fmla="*/ 3 h 94"/>
                <a:gd name="T14" fmla="*/ 0 w 44"/>
                <a:gd name="T15" fmla="*/ 7 h 94"/>
                <a:gd name="T16" fmla="*/ 0 w 44"/>
                <a:gd name="T17" fmla="*/ 11 h 94"/>
                <a:gd name="T18" fmla="*/ 0 w 44"/>
                <a:gd name="T19" fmla="*/ 24 h 94"/>
                <a:gd name="T20" fmla="*/ 4 w 44"/>
                <a:gd name="T21" fmla="*/ 38 h 94"/>
                <a:gd name="T22" fmla="*/ 8 w 44"/>
                <a:gd name="T23" fmla="*/ 52 h 94"/>
                <a:gd name="T24" fmla="*/ 14 w 44"/>
                <a:gd name="T25" fmla="*/ 65 h 94"/>
                <a:gd name="T26" fmla="*/ 21 w 44"/>
                <a:gd name="T27" fmla="*/ 78 h 94"/>
                <a:gd name="T28" fmla="*/ 28 w 44"/>
                <a:gd name="T29" fmla="*/ 87 h 94"/>
                <a:gd name="T30" fmla="*/ 37 w 44"/>
                <a:gd name="T31" fmla="*/ 93 h 94"/>
                <a:gd name="T32" fmla="*/ 42 w 44"/>
                <a:gd name="T33" fmla="*/ 94 h 94"/>
                <a:gd name="T34" fmla="*/ 44 w 44"/>
                <a:gd name="T35" fmla="*/ 76 h 94"/>
                <a:gd name="T36" fmla="*/ 38 w 44"/>
                <a:gd name="T37" fmla="*/ 54 h 94"/>
                <a:gd name="T38" fmla="*/ 31 w 44"/>
                <a:gd name="T39" fmla="*/ 32 h 94"/>
                <a:gd name="T40" fmla="*/ 22 w 44"/>
                <a:gd name="T41" fmla="*/ 1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94">
                  <a:moveTo>
                    <a:pt x="22" y="10"/>
                  </a:moveTo>
                  <a:lnTo>
                    <a:pt x="21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4" y="38"/>
                  </a:lnTo>
                  <a:lnTo>
                    <a:pt x="8" y="52"/>
                  </a:lnTo>
                  <a:lnTo>
                    <a:pt x="14" y="65"/>
                  </a:lnTo>
                  <a:lnTo>
                    <a:pt x="21" y="78"/>
                  </a:lnTo>
                  <a:lnTo>
                    <a:pt x="28" y="87"/>
                  </a:lnTo>
                  <a:lnTo>
                    <a:pt x="37" y="93"/>
                  </a:lnTo>
                  <a:lnTo>
                    <a:pt x="42" y="94"/>
                  </a:lnTo>
                  <a:lnTo>
                    <a:pt x="44" y="76"/>
                  </a:lnTo>
                  <a:lnTo>
                    <a:pt x="38" y="54"/>
                  </a:lnTo>
                  <a:lnTo>
                    <a:pt x="31" y="32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5" name="Freeform 625"/>
            <p:cNvSpPr>
              <a:spLocks/>
            </p:cNvSpPr>
            <p:nvPr/>
          </p:nvSpPr>
          <p:spPr bwMode="auto">
            <a:xfrm>
              <a:off x="3466" y="2194"/>
              <a:ext cx="6" cy="9"/>
            </a:xfrm>
            <a:custGeom>
              <a:avLst/>
              <a:gdLst>
                <a:gd name="T0" fmla="*/ 20 w 38"/>
                <a:gd name="T1" fmla="*/ 7 h 54"/>
                <a:gd name="T2" fmla="*/ 20 w 38"/>
                <a:gd name="T3" fmla="*/ 8 h 54"/>
                <a:gd name="T4" fmla="*/ 20 w 38"/>
                <a:gd name="T5" fmla="*/ 8 h 54"/>
                <a:gd name="T6" fmla="*/ 20 w 38"/>
                <a:gd name="T7" fmla="*/ 8 h 54"/>
                <a:gd name="T8" fmla="*/ 20 w 38"/>
                <a:gd name="T9" fmla="*/ 8 h 54"/>
                <a:gd name="T10" fmla="*/ 19 w 38"/>
                <a:gd name="T11" fmla="*/ 4 h 54"/>
                <a:gd name="T12" fmla="*/ 15 w 38"/>
                <a:gd name="T13" fmla="*/ 1 h 54"/>
                <a:gd name="T14" fmla="*/ 12 w 38"/>
                <a:gd name="T15" fmla="*/ 0 h 54"/>
                <a:gd name="T16" fmla="*/ 7 w 38"/>
                <a:gd name="T17" fmla="*/ 0 h 54"/>
                <a:gd name="T18" fmla="*/ 4 w 38"/>
                <a:gd name="T19" fmla="*/ 1 h 54"/>
                <a:gd name="T20" fmla="*/ 1 w 38"/>
                <a:gd name="T21" fmla="*/ 4 h 54"/>
                <a:gd name="T22" fmla="*/ 0 w 38"/>
                <a:gd name="T23" fmla="*/ 8 h 54"/>
                <a:gd name="T24" fmla="*/ 0 w 38"/>
                <a:gd name="T25" fmla="*/ 11 h 54"/>
                <a:gd name="T26" fmla="*/ 1 w 38"/>
                <a:gd name="T27" fmla="*/ 17 h 54"/>
                <a:gd name="T28" fmla="*/ 4 w 38"/>
                <a:gd name="T29" fmla="*/ 24 h 54"/>
                <a:gd name="T30" fmla="*/ 8 w 38"/>
                <a:gd name="T31" fmla="*/ 32 h 54"/>
                <a:gd name="T32" fmla="*/ 14 w 38"/>
                <a:gd name="T33" fmla="*/ 39 h 54"/>
                <a:gd name="T34" fmla="*/ 20 w 38"/>
                <a:gd name="T35" fmla="*/ 46 h 54"/>
                <a:gd name="T36" fmla="*/ 27 w 38"/>
                <a:gd name="T37" fmla="*/ 50 h 54"/>
                <a:gd name="T38" fmla="*/ 33 w 38"/>
                <a:gd name="T39" fmla="*/ 54 h 54"/>
                <a:gd name="T40" fmla="*/ 38 w 38"/>
                <a:gd name="T41" fmla="*/ 54 h 54"/>
                <a:gd name="T42" fmla="*/ 36 w 38"/>
                <a:gd name="T43" fmla="*/ 42 h 54"/>
                <a:gd name="T44" fmla="*/ 32 w 38"/>
                <a:gd name="T45" fmla="*/ 29 h 54"/>
                <a:gd name="T46" fmla="*/ 25 w 38"/>
                <a:gd name="T47" fmla="*/ 16 h 54"/>
                <a:gd name="T48" fmla="*/ 20 w 38"/>
                <a:gd name="T49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54">
                  <a:moveTo>
                    <a:pt x="20" y="7"/>
                  </a:moveTo>
                  <a:lnTo>
                    <a:pt x="20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9" y="4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4"/>
                  </a:lnTo>
                  <a:lnTo>
                    <a:pt x="8" y="32"/>
                  </a:lnTo>
                  <a:lnTo>
                    <a:pt x="14" y="39"/>
                  </a:lnTo>
                  <a:lnTo>
                    <a:pt x="20" y="46"/>
                  </a:lnTo>
                  <a:lnTo>
                    <a:pt x="27" y="50"/>
                  </a:lnTo>
                  <a:lnTo>
                    <a:pt x="33" y="54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2" y="29"/>
                  </a:lnTo>
                  <a:lnTo>
                    <a:pt x="25" y="16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6" name="Freeform 626"/>
            <p:cNvSpPr>
              <a:spLocks/>
            </p:cNvSpPr>
            <p:nvPr/>
          </p:nvSpPr>
          <p:spPr bwMode="auto">
            <a:xfrm>
              <a:off x="3461" y="2186"/>
              <a:ext cx="8" cy="6"/>
            </a:xfrm>
            <a:custGeom>
              <a:avLst/>
              <a:gdLst>
                <a:gd name="T0" fmla="*/ 41 w 52"/>
                <a:gd name="T1" fmla="*/ 27 h 36"/>
                <a:gd name="T2" fmla="*/ 46 w 52"/>
                <a:gd name="T3" fmla="*/ 24 h 36"/>
                <a:gd name="T4" fmla="*/ 51 w 52"/>
                <a:gd name="T5" fmla="*/ 21 h 36"/>
                <a:gd name="T6" fmla="*/ 52 w 52"/>
                <a:gd name="T7" fmla="*/ 16 h 36"/>
                <a:gd name="T8" fmla="*/ 52 w 52"/>
                <a:gd name="T9" fmla="*/ 12 h 36"/>
                <a:gd name="T10" fmla="*/ 50 w 52"/>
                <a:gd name="T11" fmla="*/ 6 h 36"/>
                <a:gd name="T12" fmla="*/ 46 w 52"/>
                <a:gd name="T13" fmla="*/ 2 h 36"/>
                <a:gd name="T14" fmla="*/ 41 w 52"/>
                <a:gd name="T15" fmla="*/ 0 h 36"/>
                <a:gd name="T16" fmla="*/ 36 w 52"/>
                <a:gd name="T17" fmla="*/ 0 h 36"/>
                <a:gd name="T18" fmla="*/ 33 w 52"/>
                <a:gd name="T19" fmla="*/ 0 h 36"/>
                <a:gd name="T20" fmla="*/ 29 w 52"/>
                <a:gd name="T21" fmla="*/ 1 h 36"/>
                <a:gd name="T22" fmla="*/ 21 w 52"/>
                <a:gd name="T23" fmla="*/ 4 h 36"/>
                <a:gd name="T24" fmla="*/ 13 w 52"/>
                <a:gd name="T25" fmla="*/ 8 h 36"/>
                <a:gd name="T26" fmla="*/ 6 w 52"/>
                <a:gd name="T27" fmla="*/ 15 h 36"/>
                <a:gd name="T28" fmla="*/ 3 w 52"/>
                <a:gd name="T29" fmla="*/ 22 h 36"/>
                <a:gd name="T30" fmla="*/ 0 w 52"/>
                <a:gd name="T31" fmla="*/ 29 h 36"/>
                <a:gd name="T32" fmla="*/ 0 w 52"/>
                <a:gd name="T33" fmla="*/ 31 h 36"/>
                <a:gd name="T34" fmla="*/ 4 w 52"/>
                <a:gd name="T35" fmla="*/ 33 h 36"/>
                <a:gd name="T36" fmla="*/ 9 w 52"/>
                <a:gd name="T37" fmla="*/ 36 h 36"/>
                <a:gd name="T38" fmla="*/ 13 w 52"/>
                <a:gd name="T39" fmla="*/ 36 h 36"/>
                <a:gd name="T40" fmla="*/ 18 w 52"/>
                <a:gd name="T41" fmla="*/ 36 h 36"/>
                <a:gd name="T42" fmla="*/ 24 w 52"/>
                <a:gd name="T43" fmla="*/ 33 h 36"/>
                <a:gd name="T44" fmla="*/ 30 w 52"/>
                <a:gd name="T45" fmla="*/ 32 h 36"/>
                <a:gd name="T46" fmla="*/ 36 w 52"/>
                <a:gd name="T47" fmla="*/ 30 h 36"/>
                <a:gd name="T48" fmla="*/ 41 w 52"/>
                <a:gd name="T49" fmla="*/ 2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" h="36">
                  <a:moveTo>
                    <a:pt x="41" y="27"/>
                  </a:moveTo>
                  <a:lnTo>
                    <a:pt x="46" y="24"/>
                  </a:lnTo>
                  <a:lnTo>
                    <a:pt x="51" y="21"/>
                  </a:lnTo>
                  <a:lnTo>
                    <a:pt x="52" y="16"/>
                  </a:lnTo>
                  <a:lnTo>
                    <a:pt x="52" y="12"/>
                  </a:lnTo>
                  <a:lnTo>
                    <a:pt x="50" y="6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1" y="4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3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8" y="36"/>
                  </a:lnTo>
                  <a:lnTo>
                    <a:pt x="24" y="33"/>
                  </a:lnTo>
                  <a:lnTo>
                    <a:pt x="30" y="32"/>
                  </a:lnTo>
                  <a:lnTo>
                    <a:pt x="36" y="30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7" name="Freeform 627"/>
            <p:cNvSpPr>
              <a:spLocks/>
            </p:cNvSpPr>
            <p:nvPr/>
          </p:nvSpPr>
          <p:spPr bwMode="auto">
            <a:xfrm>
              <a:off x="3421" y="2176"/>
              <a:ext cx="33" cy="39"/>
            </a:xfrm>
            <a:custGeom>
              <a:avLst/>
              <a:gdLst>
                <a:gd name="T0" fmla="*/ 73 w 198"/>
                <a:gd name="T1" fmla="*/ 36 h 236"/>
                <a:gd name="T2" fmla="*/ 58 w 198"/>
                <a:gd name="T3" fmla="*/ 46 h 236"/>
                <a:gd name="T4" fmla="*/ 46 w 198"/>
                <a:gd name="T5" fmla="*/ 58 h 236"/>
                <a:gd name="T6" fmla="*/ 33 w 198"/>
                <a:gd name="T7" fmla="*/ 72 h 236"/>
                <a:gd name="T8" fmla="*/ 22 w 198"/>
                <a:gd name="T9" fmla="*/ 85 h 236"/>
                <a:gd name="T10" fmla="*/ 14 w 198"/>
                <a:gd name="T11" fmla="*/ 100 h 236"/>
                <a:gd name="T12" fmla="*/ 7 w 198"/>
                <a:gd name="T13" fmla="*/ 115 h 236"/>
                <a:gd name="T14" fmla="*/ 2 w 198"/>
                <a:gd name="T15" fmla="*/ 130 h 236"/>
                <a:gd name="T16" fmla="*/ 0 w 198"/>
                <a:gd name="T17" fmla="*/ 146 h 236"/>
                <a:gd name="T18" fmla="*/ 2 w 198"/>
                <a:gd name="T19" fmla="*/ 170 h 236"/>
                <a:gd name="T20" fmla="*/ 12 w 198"/>
                <a:gd name="T21" fmla="*/ 190 h 236"/>
                <a:gd name="T22" fmla="*/ 26 w 198"/>
                <a:gd name="T23" fmla="*/ 207 h 236"/>
                <a:gd name="T24" fmla="*/ 43 w 198"/>
                <a:gd name="T25" fmla="*/ 220 h 236"/>
                <a:gd name="T26" fmla="*/ 64 w 198"/>
                <a:gd name="T27" fmla="*/ 229 h 236"/>
                <a:gd name="T28" fmla="*/ 88 w 198"/>
                <a:gd name="T29" fmla="*/ 235 h 236"/>
                <a:gd name="T30" fmla="*/ 110 w 198"/>
                <a:gd name="T31" fmla="*/ 236 h 236"/>
                <a:gd name="T32" fmla="*/ 132 w 198"/>
                <a:gd name="T33" fmla="*/ 232 h 236"/>
                <a:gd name="T34" fmla="*/ 137 w 198"/>
                <a:gd name="T35" fmla="*/ 232 h 236"/>
                <a:gd name="T36" fmla="*/ 142 w 198"/>
                <a:gd name="T37" fmla="*/ 230 h 236"/>
                <a:gd name="T38" fmla="*/ 145 w 198"/>
                <a:gd name="T39" fmla="*/ 226 h 236"/>
                <a:gd name="T40" fmla="*/ 146 w 198"/>
                <a:gd name="T41" fmla="*/ 221 h 236"/>
                <a:gd name="T42" fmla="*/ 145 w 198"/>
                <a:gd name="T43" fmla="*/ 219 h 236"/>
                <a:gd name="T44" fmla="*/ 142 w 198"/>
                <a:gd name="T45" fmla="*/ 219 h 236"/>
                <a:gd name="T46" fmla="*/ 137 w 198"/>
                <a:gd name="T47" fmla="*/ 217 h 236"/>
                <a:gd name="T48" fmla="*/ 131 w 198"/>
                <a:gd name="T49" fmla="*/ 217 h 236"/>
                <a:gd name="T50" fmla="*/ 124 w 198"/>
                <a:gd name="T51" fmla="*/ 217 h 236"/>
                <a:gd name="T52" fmla="*/ 118 w 198"/>
                <a:gd name="T53" fmla="*/ 217 h 236"/>
                <a:gd name="T54" fmla="*/ 112 w 198"/>
                <a:gd name="T55" fmla="*/ 217 h 236"/>
                <a:gd name="T56" fmla="*/ 109 w 198"/>
                <a:gd name="T57" fmla="*/ 217 h 236"/>
                <a:gd name="T58" fmla="*/ 97 w 198"/>
                <a:gd name="T59" fmla="*/ 216 h 236"/>
                <a:gd name="T60" fmla="*/ 87 w 198"/>
                <a:gd name="T61" fmla="*/ 215 h 236"/>
                <a:gd name="T62" fmla="*/ 75 w 198"/>
                <a:gd name="T63" fmla="*/ 214 h 236"/>
                <a:gd name="T64" fmla="*/ 63 w 198"/>
                <a:gd name="T65" fmla="*/ 211 h 236"/>
                <a:gd name="T66" fmla="*/ 51 w 198"/>
                <a:gd name="T67" fmla="*/ 207 h 236"/>
                <a:gd name="T68" fmla="*/ 40 w 198"/>
                <a:gd name="T69" fmla="*/ 199 h 236"/>
                <a:gd name="T70" fmla="*/ 29 w 198"/>
                <a:gd name="T71" fmla="*/ 189 h 236"/>
                <a:gd name="T72" fmla="*/ 17 w 198"/>
                <a:gd name="T73" fmla="*/ 174 h 236"/>
                <a:gd name="T74" fmla="*/ 15 w 198"/>
                <a:gd name="T75" fmla="*/ 157 h 236"/>
                <a:gd name="T76" fmla="*/ 16 w 198"/>
                <a:gd name="T77" fmla="*/ 141 h 236"/>
                <a:gd name="T78" fmla="*/ 21 w 198"/>
                <a:gd name="T79" fmla="*/ 124 h 236"/>
                <a:gd name="T80" fmla="*/ 28 w 198"/>
                <a:gd name="T81" fmla="*/ 109 h 236"/>
                <a:gd name="T82" fmla="*/ 39 w 198"/>
                <a:gd name="T83" fmla="*/ 96 h 236"/>
                <a:gd name="T84" fmla="*/ 50 w 198"/>
                <a:gd name="T85" fmla="*/ 82 h 236"/>
                <a:gd name="T86" fmla="*/ 63 w 198"/>
                <a:gd name="T87" fmla="*/ 70 h 236"/>
                <a:gd name="T88" fmla="*/ 78 w 198"/>
                <a:gd name="T89" fmla="*/ 59 h 236"/>
                <a:gd name="T90" fmla="*/ 94 w 198"/>
                <a:gd name="T91" fmla="*/ 49 h 236"/>
                <a:gd name="T92" fmla="*/ 110 w 198"/>
                <a:gd name="T93" fmla="*/ 39 h 236"/>
                <a:gd name="T94" fmla="*/ 126 w 198"/>
                <a:gd name="T95" fmla="*/ 31 h 236"/>
                <a:gd name="T96" fmla="*/ 142 w 198"/>
                <a:gd name="T97" fmla="*/ 24 h 236"/>
                <a:gd name="T98" fmla="*/ 158 w 198"/>
                <a:gd name="T99" fmla="*/ 19 h 236"/>
                <a:gd name="T100" fmla="*/ 172 w 198"/>
                <a:gd name="T101" fmla="*/ 13 h 236"/>
                <a:gd name="T102" fmla="*/ 186 w 198"/>
                <a:gd name="T103" fmla="*/ 10 h 236"/>
                <a:gd name="T104" fmla="*/ 198 w 198"/>
                <a:gd name="T105" fmla="*/ 7 h 236"/>
                <a:gd name="T106" fmla="*/ 190 w 198"/>
                <a:gd name="T107" fmla="*/ 3 h 236"/>
                <a:gd name="T108" fmla="*/ 177 w 198"/>
                <a:gd name="T109" fmla="*/ 0 h 236"/>
                <a:gd name="T110" fmla="*/ 162 w 198"/>
                <a:gd name="T111" fmla="*/ 3 h 236"/>
                <a:gd name="T112" fmla="*/ 144 w 198"/>
                <a:gd name="T113" fmla="*/ 6 h 236"/>
                <a:gd name="T114" fmla="*/ 124 w 198"/>
                <a:gd name="T115" fmla="*/ 12 h 236"/>
                <a:gd name="T116" fmla="*/ 105 w 198"/>
                <a:gd name="T117" fmla="*/ 19 h 236"/>
                <a:gd name="T118" fmla="*/ 88 w 198"/>
                <a:gd name="T119" fmla="*/ 28 h 236"/>
                <a:gd name="T120" fmla="*/ 73 w 198"/>
                <a:gd name="T121" fmla="*/ 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8" h="236">
                  <a:moveTo>
                    <a:pt x="73" y="36"/>
                  </a:moveTo>
                  <a:lnTo>
                    <a:pt x="58" y="46"/>
                  </a:lnTo>
                  <a:lnTo>
                    <a:pt x="46" y="58"/>
                  </a:lnTo>
                  <a:lnTo>
                    <a:pt x="33" y="72"/>
                  </a:lnTo>
                  <a:lnTo>
                    <a:pt x="22" y="85"/>
                  </a:lnTo>
                  <a:lnTo>
                    <a:pt x="14" y="100"/>
                  </a:lnTo>
                  <a:lnTo>
                    <a:pt x="7" y="115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2" y="170"/>
                  </a:lnTo>
                  <a:lnTo>
                    <a:pt x="12" y="190"/>
                  </a:lnTo>
                  <a:lnTo>
                    <a:pt x="26" y="207"/>
                  </a:lnTo>
                  <a:lnTo>
                    <a:pt x="43" y="220"/>
                  </a:lnTo>
                  <a:lnTo>
                    <a:pt x="64" y="229"/>
                  </a:lnTo>
                  <a:lnTo>
                    <a:pt x="88" y="235"/>
                  </a:lnTo>
                  <a:lnTo>
                    <a:pt x="110" y="236"/>
                  </a:lnTo>
                  <a:lnTo>
                    <a:pt x="132" y="232"/>
                  </a:lnTo>
                  <a:lnTo>
                    <a:pt x="137" y="232"/>
                  </a:lnTo>
                  <a:lnTo>
                    <a:pt x="142" y="230"/>
                  </a:lnTo>
                  <a:lnTo>
                    <a:pt x="145" y="226"/>
                  </a:lnTo>
                  <a:lnTo>
                    <a:pt x="146" y="221"/>
                  </a:lnTo>
                  <a:lnTo>
                    <a:pt x="145" y="219"/>
                  </a:lnTo>
                  <a:lnTo>
                    <a:pt x="142" y="219"/>
                  </a:lnTo>
                  <a:lnTo>
                    <a:pt x="137" y="217"/>
                  </a:lnTo>
                  <a:lnTo>
                    <a:pt x="131" y="217"/>
                  </a:lnTo>
                  <a:lnTo>
                    <a:pt x="124" y="217"/>
                  </a:lnTo>
                  <a:lnTo>
                    <a:pt x="118" y="217"/>
                  </a:lnTo>
                  <a:lnTo>
                    <a:pt x="112" y="217"/>
                  </a:lnTo>
                  <a:lnTo>
                    <a:pt x="109" y="217"/>
                  </a:lnTo>
                  <a:lnTo>
                    <a:pt x="97" y="216"/>
                  </a:lnTo>
                  <a:lnTo>
                    <a:pt x="87" y="215"/>
                  </a:lnTo>
                  <a:lnTo>
                    <a:pt x="75" y="214"/>
                  </a:lnTo>
                  <a:lnTo>
                    <a:pt x="63" y="211"/>
                  </a:lnTo>
                  <a:lnTo>
                    <a:pt x="51" y="207"/>
                  </a:lnTo>
                  <a:lnTo>
                    <a:pt x="40" y="199"/>
                  </a:lnTo>
                  <a:lnTo>
                    <a:pt x="29" y="189"/>
                  </a:lnTo>
                  <a:lnTo>
                    <a:pt x="17" y="174"/>
                  </a:lnTo>
                  <a:lnTo>
                    <a:pt x="15" y="157"/>
                  </a:lnTo>
                  <a:lnTo>
                    <a:pt x="16" y="141"/>
                  </a:lnTo>
                  <a:lnTo>
                    <a:pt x="21" y="124"/>
                  </a:lnTo>
                  <a:lnTo>
                    <a:pt x="28" y="109"/>
                  </a:lnTo>
                  <a:lnTo>
                    <a:pt x="39" y="96"/>
                  </a:lnTo>
                  <a:lnTo>
                    <a:pt x="50" y="82"/>
                  </a:lnTo>
                  <a:lnTo>
                    <a:pt x="63" y="70"/>
                  </a:lnTo>
                  <a:lnTo>
                    <a:pt x="78" y="59"/>
                  </a:lnTo>
                  <a:lnTo>
                    <a:pt x="94" y="49"/>
                  </a:lnTo>
                  <a:lnTo>
                    <a:pt x="110" y="39"/>
                  </a:lnTo>
                  <a:lnTo>
                    <a:pt x="126" y="31"/>
                  </a:lnTo>
                  <a:lnTo>
                    <a:pt x="142" y="24"/>
                  </a:lnTo>
                  <a:lnTo>
                    <a:pt x="158" y="19"/>
                  </a:lnTo>
                  <a:lnTo>
                    <a:pt x="172" y="13"/>
                  </a:lnTo>
                  <a:lnTo>
                    <a:pt x="186" y="10"/>
                  </a:lnTo>
                  <a:lnTo>
                    <a:pt x="198" y="7"/>
                  </a:lnTo>
                  <a:lnTo>
                    <a:pt x="190" y="3"/>
                  </a:lnTo>
                  <a:lnTo>
                    <a:pt x="177" y="0"/>
                  </a:lnTo>
                  <a:lnTo>
                    <a:pt x="162" y="3"/>
                  </a:lnTo>
                  <a:lnTo>
                    <a:pt x="144" y="6"/>
                  </a:lnTo>
                  <a:lnTo>
                    <a:pt x="124" y="12"/>
                  </a:lnTo>
                  <a:lnTo>
                    <a:pt x="105" y="19"/>
                  </a:lnTo>
                  <a:lnTo>
                    <a:pt x="88" y="28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8" name="Freeform 628"/>
            <p:cNvSpPr>
              <a:spLocks/>
            </p:cNvSpPr>
            <p:nvPr/>
          </p:nvSpPr>
          <p:spPr bwMode="auto">
            <a:xfrm>
              <a:off x="3477" y="2176"/>
              <a:ext cx="22" cy="30"/>
            </a:xfrm>
            <a:custGeom>
              <a:avLst/>
              <a:gdLst>
                <a:gd name="T0" fmla="*/ 108 w 128"/>
                <a:gd name="T1" fmla="*/ 61 h 183"/>
                <a:gd name="T2" fmla="*/ 111 w 128"/>
                <a:gd name="T3" fmla="*/ 80 h 183"/>
                <a:gd name="T4" fmla="*/ 109 w 128"/>
                <a:gd name="T5" fmla="*/ 97 h 183"/>
                <a:gd name="T6" fmla="*/ 101 w 128"/>
                <a:gd name="T7" fmla="*/ 110 h 183"/>
                <a:gd name="T8" fmla="*/ 89 w 128"/>
                <a:gd name="T9" fmla="*/ 123 h 183"/>
                <a:gd name="T10" fmla="*/ 75 w 128"/>
                <a:gd name="T11" fmla="*/ 134 h 183"/>
                <a:gd name="T12" fmla="*/ 60 w 128"/>
                <a:gd name="T13" fmla="*/ 145 h 183"/>
                <a:gd name="T14" fmla="*/ 43 w 128"/>
                <a:gd name="T15" fmla="*/ 156 h 183"/>
                <a:gd name="T16" fmla="*/ 29 w 128"/>
                <a:gd name="T17" fmla="*/ 167 h 183"/>
                <a:gd name="T18" fmla="*/ 27 w 128"/>
                <a:gd name="T19" fmla="*/ 170 h 183"/>
                <a:gd name="T20" fmla="*/ 26 w 128"/>
                <a:gd name="T21" fmla="*/ 172 h 183"/>
                <a:gd name="T22" fmla="*/ 26 w 128"/>
                <a:gd name="T23" fmla="*/ 176 h 183"/>
                <a:gd name="T24" fmla="*/ 28 w 128"/>
                <a:gd name="T25" fmla="*/ 179 h 183"/>
                <a:gd name="T26" fmla="*/ 30 w 128"/>
                <a:gd name="T27" fmla="*/ 182 h 183"/>
                <a:gd name="T28" fmla="*/ 34 w 128"/>
                <a:gd name="T29" fmla="*/ 183 h 183"/>
                <a:gd name="T30" fmla="*/ 37 w 128"/>
                <a:gd name="T31" fmla="*/ 183 h 183"/>
                <a:gd name="T32" fmla="*/ 41 w 128"/>
                <a:gd name="T33" fmla="*/ 182 h 183"/>
                <a:gd name="T34" fmla="*/ 58 w 128"/>
                <a:gd name="T35" fmla="*/ 171 h 183"/>
                <a:gd name="T36" fmla="*/ 76 w 128"/>
                <a:gd name="T37" fmla="*/ 160 h 183"/>
                <a:gd name="T38" fmla="*/ 92 w 128"/>
                <a:gd name="T39" fmla="*/ 147 h 183"/>
                <a:gd name="T40" fmla="*/ 108 w 128"/>
                <a:gd name="T41" fmla="*/ 132 h 183"/>
                <a:gd name="T42" fmla="*/ 118 w 128"/>
                <a:gd name="T43" fmla="*/ 116 h 183"/>
                <a:gd name="T44" fmla="*/ 125 w 128"/>
                <a:gd name="T45" fmla="*/ 98 h 183"/>
                <a:gd name="T46" fmla="*/ 128 w 128"/>
                <a:gd name="T47" fmla="*/ 78 h 183"/>
                <a:gd name="T48" fmla="*/ 123 w 128"/>
                <a:gd name="T49" fmla="*/ 58 h 183"/>
                <a:gd name="T50" fmla="*/ 112 w 128"/>
                <a:gd name="T51" fmla="*/ 41 h 183"/>
                <a:gd name="T52" fmla="*/ 98 w 128"/>
                <a:gd name="T53" fmla="*/ 28 h 183"/>
                <a:gd name="T54" fmla="*/ 80 w 128"/>
                <a:gd name="T55" fmla="*/ 16 h 183"/>
                <a:gd name="T56" fmla="*/ 61 w 128"/>
                <a:gd name="T57" fmla="*/ 8 h 183"/>
                <a:gd name="T58" fmla="*/ 41 w 128"/>
                <a:gd name="T59" fmla="*/ 2 h 183"/>
                <a:gd name="T60" fmla="*/ 23 w 128"/>
                <a:gd name="T61" fmla="*/ 0 h 183"/>
                <a:gd name="T62" fmla="*/ 9 w 128"/>
                <a:gd name="T63" fmla="*/ 1 h 183"/>
                <a:gd name="T64" fmla="*/ 0 w 128"/>
                <a:gd name="T65" fmla="*/ 6 h 183"/>
                <a:gd name="T66" fmla="*/ 16 w 128"/>
                <a:gd name="T67" fmla="*/ 10 h 183"/>
                <a:gd name="T68" fmla="*/ 33 w 128"/>
                <a:gd name="T69" fmla="*/ 14 h 183"/>
                <a:gd name="T70" fmla="*/ 48 w 128"/>
                <a:gd name="T71" fmla="*/ 17 h 183"/>
                <a:gd name="T72" fmla="*/ 63 w 128"/>
                <a:gd name="T73" fmla="*/ 22 h 183"/>
                <a:gd name="T74" fmla="*/ 77 w 128"/>
                <a:gd name="T75" fmla="*/ 28 h 183"/>
                <a:gd name="T76" fmla="*/ 90 w 128"/>
                <a:gd name="T77" fmla="*/ 36 h 183"/>
                <a:gd name="T78" fmla="*/ 101 w 128"/>
                <a:gd name="T79" fmla="*/ 46 h 183"/>
                <a:gd name="T80" fmla="*/ 108 w 128"/>
                <a:gd name="T81" fmla="*/ 6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8" h="183">
                  <a:moveTo>
                    <a:pt x="108" y="61"/>
                  </a:moveTo>
                  <a:lnTo>
                    <a:pt x="111" y="80"/>
                  </a:lnTo>
                  <a:lnTo>
                    <a:pt x="109" y="97"/>
                  </a:lnTo>
                  <a:lnTo>
                    <a:pt x="101" y="110"/>
                  </a:lnTo>
                  <a:lnTo>
                    <a:pt x="89" y="123"/>
                  </a:lnTo>
                  <a:lnTo>
                    <a:pt x="75" y="134"/>
                  </a:lnTo>
                  <a:lnTo>
                    <a:pt x="60" y="145"/>
                  </a:lnTo>
                  <a:lnTo>
                    <a:pt x="43" y="156"/>
                  </a:lnTo>
                  <a:lnTo>
                    <a:pt x="29" y="167"/>
                  </a:lnTo>
                  <a:lnTo>
                    <a:pt x="27" y="170"/>
                  </a:lnTo>
                  <a:lnTo>
                    <a:pt x="26" y="172"/>
                  </a:lnTo>
                  <a:lnTo>
                    <a:pt x="26" y="176"/>
                  </a:lnTo>
                  <a:lnTo>
                    <a:pt x="28" y="179"/>
                  </a:lnTo>
                  <a:lnTo>
                    <a:pt x="30" y="182"/>
                  </a:lnTo>
                  <a:lnTo>
                    <a:pt x="34" y="183"/>
                  </a:lnTo>
                  <a:lnTo>
                    <a:pt x="37" y="183"/>
                  </a:lnTo>
                  <a:lnTo>
                    <a:pt x="41" y="182"/>
                  </a:lnTo>
                  <a:lnTo>
                    <a:pt x="58" y="171"/>
                  </a:lnTo>
                  <a:lnTo>
                    <a:pt x="76" y="160"/>
                  </a:lnTo>
                  <a:lnTo>
                    <a:pt x="92" y="147"/>
                  </a:lnTo>
                  <a:lnTo>
                    <a:pt x="108" y="132"/>
                  </a:lnTo>
                  <a:lnTo>
                    <a:pt x="118" y="116"/>
                  </a:lnTo>
                  <a:lnTo>
                    <a:pt x="125" y="98"/>
                  </a:lnTo>
                  <a:lnTo>
                    <a:pt x="128" y="78"/>
                  </a:lnTo>
                  <a:lnTo>
                    <a:pt x="123" y="58"/>
                  </a:lnTo>
                  <a:lnTo>
                    <a:pt x="112" y="41"/>
                  </a:lnTo>
                  <a:lnTo>
                    <a:pt x="98" y="28"/>
                  </a:lnTo>
                  <a:lnTo>
                    <a:pt x="80" y="16"/>
                  </a:lnTo>
                  <a:lnTo>
                    <a:pt x="61" y="8"/>
                  </a:lnTo>
                  <a:lnTo>
                    <a:pt x="41" y="2"/>
                  </a:lnTo>
                  <a:lnTo>
                    <a:pt x="23" y="0"/>
                  </a:lnTo>
                  <a:lnTo>
                    <a:pt x="9" y="1"/>
                  </a:lnTo>
                  <a:lnTo>
                    <a:pt x="0" y="6"/>
                  </a:lnTo>
                  <a:lnTo>
                    <a:pt x="16" y="10"/>
                  </a:lnTo>
                  <a:lnTo>
                    <a:pt x="33" y="14"/>
                  </a:lnTo>
                  <a:lnTo>
                    <a:pt x="48" y="17"/>
                  </a:lnTo>
                  <a:lnTo>
                    <a:pt x="63" y="22"/>
                  </a:lnTo>
                  <a:lnTo>
                    <a:pt x="77" y="28"/>
                  </a:lnTo>
                  <a:lnTo>
                    <a:pt x="90" y="36"/>
                  </a:lnTo>
                  <a:lnTo>
                    <a:pt x="101" y="46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9" name="Freeform 629"/>
            <p:cNvSpPr>
              <a:spLocks/>
            </p:cNvSpPr>
            <p:nvPr/>
          </p:nvSpPr>
          <p:spPr bwMode="auto">
            <a:xfrm>
              <a:off x="3400" y="2169"/>
              <a:ext cx="53" cy="63"/>
            </a:xfrm>
            <a:custGeom>
              <a:avLst/>
              <a:gdLst>
                <a:gd name="T0" fmla="*/ 101 w 323"/>
                <a:gd name="T1" fmla="*/ 70 h 379"/>
                <a:gd name="T2" fmla="*/ 54 w 323"/>
                <a:gd name="T3" fmla="*/ 115 h 379"/>
                <a:gd name="T4" fmla="*/ 18 w 323"/>
                <a:gd name="T5" fmla="*/ 167 h 379"/>
                <a:gd name="T6" fmla="*/ 0 w 323"/>
                <a:gd name="T7" fmla="*/ 227 h 379"/>
                <a:gd name="T8" fmla="*/ 4 w 323"/>
                <a:gd name="T9" fmla="*/ 267 h 379"/>
                <a:gd name="T10" fmla="*/ 11 w 323"/>
                <a:gd name="T11" fmla="*/ 283 h 379"/>
                <a:gd name="T12" fmla="*/ 21 w 323"/>
                <a:gd name="T13" fmla="*/ 298 h 379"/>
                <a:gd name="T14" fmla="*/ 34 w 323"/>
                <a:gd name="T15" fmla="*/ 311 h 379"/>
                <a:gd name="T16" fmla="*/ 57 w 323"/>
                <a:gd name="T17" fmla="*/ 325 h 379"/>
                <a:gd name="T18" fmla="*/ 87 w 323"/>
                <a:gd name="T19" fmla="*/ 340 h 379"/>
                <a:gd name="T20" fmla="*/ 120 w 323"/>
                <a:gd name="T21" fmla="*/ 351 h 379"/>
                <a:gd name="T22" fmla="*/ 153 w 323"/>
                <a:gd name="T23" fmla="*/ 360 h 379"/>
                <a:gd name="T24" fmla="*/ 187 w 323"/>
                <a:gd name="T25" fmla="*/ 367 h 379"/>
                <a:gd name="T26" fmla="*/ 221 w 323"/>
                <a:gd name="T27" fmla="*/ 372 h 379"/>
                <a:gd name="T28" fmla="*/ 256 w 323"/>
                <a:gd name="T29" fmla="*/ 375 h 379"/>
                <a:gd name="T30" fmla="*/ 290 w 323"/>
                <a:gd name="T31" fmla="*/ 378 h 379"/>
                <a:gd name="T32" fmla="*/ 312 w 323"/>
                <a:gd name="T33" fmla="*/ 379 h 379"/>
                <a:gd name="T34" fmla="*/ 320 w 323"/>
                <a:gd name="T35" fmla="*/ 372 h 379"/>
                <a:gd name="T36" fmla="*/ 323 w 323"/>
                <a:gd name="T37" fmla="*/ 360 h 379"/>
                <a:gd name="T38" fmla="*/ 316 w 323"/>
                <a:gd name="T39" fmla="*/ 352 h 379"/>
                <a:gd name="T40" fmla="*/ 295 w 323"/>
                <a:gd name="T41" fmla="*/ 351 h 379"/>
                <a:gd name="T42" fmla="*/ 263 w 323"/>
                <a:gd name="T43" fmla="*/ 350 h 379"/>
                <a:gd name="T44" fmla="*/ 231 w 323"/>
                <a:gd name="T45" fmla="*/ 348 h 379"/>
                <a:gd name="T46" fmla="*/ 200 w 323"/>
                <a:gd name="T47" fmla="*/ 343 h 379"/>
                <a:gd name="T48" fmla="*/ 168 w 323"/>
                <a:gd name="T49" fmla="*/ 337 h 379"/>
                <a:gd name="T50" fmla="*/ 136 w 323"/>
                <a:gd name="T51" fmla="*/ 329 h 379"/>
                <a:gd name="T52" fmla="*/ 106 w 323"/>
                <a:gd name="T53" fmla="*/ 320 h 379"/>
                <a:gd name="T54" fmla="*/ 76 w 323"/>
                <a:gd name="T55" fmla="*/ 306 h 379"/>
                <a:gd name="T56" fmla="*/ 51 w 323"/>
                <a:gd name="T57" fmla="*/ 291 h 379"/>
                <a:gd name="T58" fmla="*/ 35 w 323"/>
                <a:gd name="T59" fmla="*/ 269 h 379"/>
                <a:gd name="T60" fmla="*/ 31 w 323"/>
                <a:gd name="T61" fmla="*/ 239 h 379"/>
                <a:gd name="T62" fmla="*/ 38 w 323"/>
                <a:gd name="T63" fmla="*/ 197 h 379"/>
                <a:gd name="T64" fmla="*/ 51 w 323"/>
                <a:gd name="T65" fmla="*/ 165 h 379"/>
                <a:gd name="T66" fmla="*/ 68 w 323"/>
                <a:gd name="T67" fmla="*/ 136 h 379"/>
                <a:gd name="T68" fmla="*/ 89 w 323"/>
                <a:gd name="T69" fmla="*/ 111 h 379"/>
                <a:gd name="T70" fmla="*/ 114 w 323"/>
                <a:gd name="T71" fmla="*/ 88 h 379"/>
                <a:gd name="T72" fmla="*/ 144 w 323"/>
                <a:gd name="T73" fmla="*/ 64 h 379"/>
                <a:gd name="T74" fmla="*/ 181 w 323"/>
                <a:gd name="T75" fmla="*/ 41 h 379"/>
                <a:gd name="T76" fmla="*/ 219 w 323"/>
                <a:gd name="T77" fmla="*/ 22 h 379"/>
                <a:gd name="T78" fmla="*/ 253 w 323"/>
                <a:gd name="T79" fmla="*/ 7 h 379"/>
                <a:gd name="T80" fmla="*/ 255 w 323"/>
                <a:gd name="T81" fmla="*/ 0 h 379"/>
                <a:gd name="T82" fmla="*/ 221 w 323"/>
                <a:gd name="T83" fmla="*/ 5 h 379"/>
                <a:gd name="T84" fmla="*/ 181 w 323"/>
                <a:gd name="T85" fmla="*/ 19 h 379"/>
                <a:gd name="T86" fmla="*/ 142 w 323"/>
                <a:gd name="T87" fmla="*/ 3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3" h="379">
                  <a:moveTo>
                    <a:pt x="126" y="50"/>
                  </a:moveTo>
                  <a:lnTo>
                    <a:pt x="101" y="70"/>
                  </a:lnTo>
                  <a:lnTo>
                    <a:pt x="76" y="92"/>
                  </a:lnTo>
                  <a:lnTo>
                    <a:pt x="54" y="115"/>
                  </a:lnTo>
                  <a:lnTo>
                    <a:pt x="34" y="140"/>
                  </a:lnTo>
                  <a:lnTo>
                    <a:pt x="18" y="167"/>
                  </a:lnTo>
                  <a:lnTo>
                    <a:pt x="6" y="196"/>
                  </a:lnTo>
                  <a:lnTo>
                    <a:pt x="0" y="227"/>
                  </a:lnTo>
                  <a:lnTo>
                    <a:pt x="1" y="259"/>
                  </a:lnTo>
                  <a:lnTo>
                    <a:pt x="4" y="267"/>
                  </a:lnTo>
                  <a:lnTo>
                    <a:pt x="7" y="277"/>
                  </a:lnTo>
                  <a:lnTo>
                    <a:pt x="11" y="283"/>
                  </a:lnTo>
                  <a:lnTo>
                    <a:pt x="15" y="291"/>
                  </a:lnTo>
                  <a:lnTo>
                    <a:pt x="21" y="298"/>
                  </a:lnTo>
                  <a:lnTo>
                    <a:pt x="27" y="305"/>
                  </a:lnTo>
                  <a:lnTo>
                    <a:pt x="34" y="311"/>
                  </a:lnTo>
                  <a:lnTo>
                    <a:pt x="41" y="316"/>
                  </a:lnTo>
                  <a:lnTo>
                    <a:pt x="57" y="325"/>
                  </a:lnTo>
                  <a:lnTo>
                    <a:pt x="72" y="333"/>
                  </a:lnTo>
                  <a:lnTo>
                    <a:pt x="87" y="340"/>
                  </a:lnTo>
                  <a:lnTo>
                    <a:pt x="103" y="345"/>
                  </a:lnTo>
                  <a:lnTo>
                    <a:pt x="120" y="351"/>
                  </a:lnTo>
                  <a:lnTo>
                    <a:pt x="136" y="356"/>
                  </a:lnTo>
                  <a:lnTo>
                    <a:pt x="153" y="360"/>
                  </a:lnTo>
                  <a:lnTo>
                    <a:pt x="169" y="364"/>
                  </a:lnTo>
                  <a:lnTo>
                    <a:pt x="187" y="367"/>
                  </a:lnTo>
                  <a:lnTo>
                    <a:pt x="204" y="370"/>
                  </a:lnTo>
                  <a:lnTo>
                    <a:pt x="221" y="372"/>
                  </a:lnTo>
                  <a:lnTo>
                    <a:pt x="238" y="374"/>
                  </a:lnTo>
                  <a:lnTo>
                    <a:pt x="256" y="375"/>
                  </a:lnTo>
                  <a:lnTo>
                    <a:pt x="273" y="376"/>
                  </a:lnTo>
                  <a:lnTo>
                    <a:pt x="290" y="378"/>
                  </a:lnTo>
                  <a:lnTo>
                    <a:pt x="307" y="379"/>
                  </a:lnTo>
                  <a:lnTo>
                    <a:pt x="312" y="379"/>
                  </a:lnTo>
                  <a:lnTo>
                    <a:pt x="317" y="375"/>
                  </a:lnTo>
                  <a:lnTo>
                    <a:pt x="320" y="372"/>
                  </a:lnTo>
                  <a:lnTo>
                    <a:pt x="323" y="366"/>
                  </a:lnTo>
                  <a:lnTo>
                    <a:pt x="323" y="360"/>
                  </a:lnTo>
                  <a:lnTo>
                    <a:pt x="320" y="356"/>
                  </a:lnTo>
                  <a:lnTo>
                    <a:pt x="316" y="352"/>
                  </a:lnTo>
                  <a:lnTo>
                    <a:pt x="311" y="351"/>
                  </a:lnTo>
                  <a:lnTo>
                    <a:pt x="295" y="351"/>
                  </a:lnTo>
                  <a:lnTo>
                    <a:pt x="279" y="351"/>
                  </a:lnTo>
                  <a:lnTo>
                    <a:pt x="263" y="350"/>
                  </a:lnTo>
                  <a:lnTo>
                    <a:pt x="248" y="349"/>
                  </a:lnTo>
                  <a:lnTo>
                    <a:pt x="231" y="348"/>
                  </a:lnTo>
                  <a:lnTo>
                    <a:pt x="215" y="345"/>
                  </a:lnTo>
                  <a:lnTo>
                    <a:pt x="200" y="343"/>
                  </a:lnTo>
                  <a:lnTo>
                    <a:pt x="183" y="341"/>
                  </a:lnTo>
                  <a:lnTo>
                    <a:pt x="168" y="337"/>
                  </a:lnTo>
                  <a:lnTo>
                    <a:pt x="151" y="334"/>
                  </a:lnTo>
                  <a:lnTo>
                    <a:pt x="136" y="329"/>
                  </a:lnTo>
                  <a:lnTo>
                    <a:pt x="121" y="325"/>
                  </a:lnTo>
                  <a:lnTo>
                    <a:pt x="106" y="320"/>
                  </a:lnTo>
                  <a:lnTo>
                    <a:pt x="92" y="313"/>
                  </a:lnTo>
                  <a:lnTo>
                    <a:pt x="76" y="306"/>
                  </a:lnTo>
                  <a:lnTo>
                    <a:pt x="62" y="300"/>
                  </a:lnTo>
                  <a:lnTo>
                    <a:pt x="51" y="291"/>
                  </a:lnTo>
                  <a:lnTo>
                    <a:pt x="41" y="280"/>
                  </a:lnTo>
                  <a:lnTo>
                    <a:pt x="35" y="269"/>
                  </a:lnTo>
                  <a:lnTo>
                    <a:pt x="31" y="255"/>
                  </a:lnTo>
                  <a:lnTo>
                    <a:pt x="31" y="239"/>
                  </a:lnTo>
                  <a:lnTo>
                    <a:pt x="33" y="218"/>
                  </a:lnTo>
                  <a:lnTo>
                    <a:pt x="38" y="197"/>
                  </a:lnTo>
                  <a:lnTo>
                    <a:pt x="42" y="182"/>
                  </a:lnTo>
                  <a:lnTo>
                    <a:pt x="51" y="165"/>
                  </a:lnTo>
                  <a:lnTo>
                    <a:pt x="60" y="150"/>
                  </a:lnTo>
                  <a:lnTo>
                    <a:pt x="68" y="136"/>
                  </a:lnTo>
                  <a:lnTo>
                    <a:pt x="79" y="124"/>
                  </a:lnTo>
                  <a:lnTo>
                    <a:pt x="89" y="111"/>
                  </a:lnTo>
                  <a:lnTo>
                    <a:pt x="101" y="100"/>
                  </a:lnTo>
                  <a:lnTo>
                    <a:pt x="114" y="88"/>
                  </a:lnTo>
                  <a:lnTo>
                    <a:pt x="129" y="76"/>
                  </a:lnTo>
                  <a:lnTo>
                    <a:pt x="144" y="64"/>
                  </a:lnTo>
                  <a:lnTo>
                    <a:pt x="162" y="53"/>
                  </a:lnTo>
                  <a:lnTo>
                    <a:pt x="181" y="41"/>
                  </a:lnTo>
                  <a:lnTo>
                    <a:pt x="201" y="31"/>
                  </a:lnTo>
                  <a:lnTo>
                    <a:pt x="219" y="22"/>
                  </a:lnTo>
                  <a:lnTo>
                    <a:pt x="237" y="14"/>
                  </a:lnTo>
                  <a:lnTo>
                    <a:pt x="253" y="7"/>
                  </a:lnTo>
                  <a:lnTo>
                    <a:pt x="268" y="1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21" y="5"/>
                  </a:lnTo>
                  <a:lnTo>
                    <a:pt x="201" y="11"/>
                  </a:lnTo>
                  <a:lnTo>
                    <a:pt x="181" y="19"/>
                  </a:lnTo>
                  <a:lnTo>
                    <a:pt x="161" y="28"/>
                  </a:lnTo>
                  <a:lnTo>
                    <a:pt x="142" y="39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50" name="Freeform 630"/>
            <p:cNvSpPr>
              <a:spLocks/>
            </p:cNvSpPr>
            <p:nvPr/>
          </p:nvSpPr>
          <p:spPr bwMode="auto">
            <a:xfrm>
              <a:off x="3475" y="2167"/>
              <a:ext cx="47" cy="42"/>
            </a:xfrm>
            <a:custGeom>
              <a:avLst/>
              <a:gdLst>
                <a:gd name="T0" fmla="*/ 235 w 282"/>
                <a:gd name="T1" fmla="*/ 78 h 253"/>
                <a:gd name="T2" fmla="*/ 248 w 282"/>
                <a:gd name="T3" fmla="*/ 92 h 253"/>
                <a:gd name="T4" fmla="*/ 255 w 282"/>
                <a:gd name="T5" fmla="*/ 108 h 253"/>
                <a:gd name="T6" fmla="*/ 259 w 282"/>
                <a:gd name="T7" fmla="*/ 125 h 253"/>
                <a:gd name="T8" fmla="*/ 259 w 282"/>
                <a:gd name="T9" fmla="*/ 144 h 253"/>
                <a:gd name="T10" fmla="*/ 257 w 282"/>
                <a:gd name="T11" fmla="*/ 159 h 253"/>
                <a:gd name="T12" fmla="*/ 252 w 282"/>
                <a:gd name="T13" fmla="*/ 171 h 253"/>
                <a:gd name="T14" fmla="*/ 244 w 282"/>
                <a:gd name="T15" fmla="*/ 184 h 253"/>
                <a:gd name="T16" fmla="*/ 236 w 282"/>
                <a:gd name="T17" fmla="*/ 194 h 253"/>
                <a:gd name="T18" fmla="*/ 225 w 282"/>
                <a:gd name="T19" fmla="*/ 206 h 253"/>
                <a:gd name="T20" fmla="*/ 215 w 282"/>
                <a:gd name="T21" fmla="*/ 215 h 253"/>
                <a:gd name="T22" fmla="*/ 204 w 282"/>
                <a:gd name="T23" fmla="*/ 225 h 253"/>
                <a:gd name="T24" fmla="*/ 194 w 282"/>
                <a:gd name="T25" fmla="*/ 236 h 253"/>
                <a:gd name="T26" fmla="*/ 191 w 282"/>
                <a:gd name="T27" fmla="*/ 239 h 253"/>
                <a:gd name="T28" fmla="*/ 190 w 282"/>
                <a:gd name="T29" fmla="*/ 242 h 253"/>
                <a:gd name="T30" fmla="*/ 191 w 282"/>
                <a:gd name="T31" fmla="*/ 246 h 253"/>
                <a:gd name="T32" fmla="*/ 194 w 282"/>
                <a:gd name="T33" fmla="*/ 249 h 253"/>
                <a:gd name="T34" fmla="*/ 197 w 282"/>
                <a:gd name="T35" fmla="*/ 252 h 253"/>
                <a:gd name="T36" fmla="*/ 201 w 282"/>
                <a:gd name="T37" fmla="*/ 253 h 253"/>
                <a:gd name="T38" fmla="*/ 205 w 282"/>
                <a:gd name="T39" fmla="*/ 252 h 253"/>
                <a:gd name="T40" fmla="*/ 209 w 282"/>
                <a:gd name="T41" fmla="*/ 249 h 253"/>
                <a:gd name="T42" fmla="*/ 232 w 282"/>
                <a:gd name="T43" fmla="*/ 234 h 253"/>
                <a:gd name="T44" fmla="*/ 251 w 282"/>
                <a:gd name="T45" fmla="*/ 215 h 253"/>
                <a:gd name="T46" fmla="*/ 267 w 282"/>
                <a:gd name="T47" fmla="*/ 192 h 253"/>
                <a:gd name="T48" fmla="*/ 278 w 282"/>
                <a:gd name="T49" fmla="*/ 168 h 253"/>
                <a:gd name="T50" fmla="*/ 282 w 282"/>
                <a:gd name="T51" fmla="*/ 141 h 253"/>
                <a:gd name="T52" fmla="*/ 279 w 282"/>
                <a:gd name="T53" fmla="*/ 116 h 253"/>
                <a:gd name="T54" fmla="*/ 270 w 282"/>
                <a:gd name="T55" fmla="*/ 92 h 253"/>
                <a:gd name="T56" fmla="*/ 251 w 282"/>
                <a:gd name="T57" fmla="*/ 70 h 253"/>
                <a:gd name="T58" fmla="*/ 237 w 282"/>
                <a:gd name="T59" fmla="*/ 59 h 253"/>
                <a:gd name="T60" fmla="*/ 221 w 282"/>
                <a:gd name="T61" fmla="*/ 48 h 253"/>
                <a:gd name="T62" fmla="*/ 202 w 282"/>
                <a:gd name="T63" fmla="*/ 39 h 253"/>
                <a:gd name="T64" fmla="*/ 183 w 282"/>
                <a:gd name="T65" fmla="*/ 31 h 253"/>
                <a:gd name="T66" fmla="*/ 163 w 282"/>
                <a:gd name="T67" fmla="*/ 24 h 253"/>
                <a:gd name="T68" fmla="*/ 142 w 282"/>
                <a:gd name="T69" fmla="*/ 18 h 253"/>
                <a:gd name="T70" fmla="*/ 122 w 282"/>
                <a:gd name="T71" fmla="*/ 13 h 253"/>
                <a:gd name="T72" fmla="*/ 101 w 282"/>
                <a:gd name="T73" fmla="*/ 8 h 253"/>
                <a:gd name="T74" fmla="*/ 82 w 282"/>
                <a:gd name="T75" fmla="*/ 5 h 253"/>
                <a:gd name="T76" fmla="*/ 63 w 282"/>
                <a:gd name="T77" fmla="*/ 2 h 253"/>
                <a:gd name="T78" fmla="*/ 47 w 282"/>
                <a:gd name="T79" fmla="*/ 0 h 253"/>
                <a:gd name="T80" fmla="*/ 32 w 282"/>
                <a:gd name="T81" fmla="*/ 0 h 253"/>
                <a:gd name="T82" fmla="*/ 19 w 282"/>
                <a:gd name="T83" fmla="*/ 0 h 253"/>
                <a:gd name="T84" fmla="*/ 10 w 282"/>
                <a:gd name="T85" fmla="*/ 1 h 253"/>
                <a:gd name="T86" fmla="*/ 4 w 282"/>
                <a:gd name="T87" fmla="*/ 4 h 253"/>
                <a:gd name="T88" fmla="*/ 0 w 282"/>
                <a:gd name="T89" fmla="*/ 6 h 253"/>
                <a:gd name="T90" fmla="*/ 12 w 282"/>
                <a:gd name="T91" fmla="*/ 8 h 253"/>
                <a:gd name="T92" fmla="*/ 25 w 282"/>
                <a:gd name="T93" fmla="*/ 9 h 253"/>
                <a:gd name="T94" fmla="*/ 38 w 282"/>
                <a:gd name="T95" fmla="*/ 12 h 253"/>
                <a:gd name="T96" fmla="*/ 52 w 282"/>
                <a:gd name="T97" fmla="*/ 14 h 253"/>
                <a:gd name="T98" fmla="*/ 67 w 282"/>
                <a:gd name="T99" fmla="*/ 16 h 253"/>
                <a:gd name="T100" fmla="*/ 82 w 282"/>
                <a:gd name="T101" fmla="*/ 18 h 253"/>
                <a:gd name="T102" fmla="*/ 97 w 282"/>
                <a:gd name="T103" fmla="*/ 22 h 253"/>
                <a:gd name="T104" fmla="*/ 114 w 282"/>
                <a:gd name="T105" fmla="*/ 25 h 253"/>
                <a:gd name="T106" fmla="*/ 129 w 282"/>
                <a:gd name="T107" fmla="*/ 30 h 253"/>
                <a:gd name="T108" fmla="*/ 146 w 282"/>
                <a:gd name="T109" fmla="*/ 35 h 253"/>
                <a:gd name="T110" fmla="*/ 162 w 282"/>
                <a:gd name="T111" fmla="*/ 40 h 253"/>
                <a:gd name="T112" fmla="*/ 177 w 282"/>
                <a:gd name="T113" fmla="*/ 46 h 253"/>
                <a:gd name="T114" fmla="*/ 192 w 282"/>
                <a:gd name="T115" fmla="*/ 53 h 253"/>
                <a:gd name="T116" fmla="*/ 208 w 282"/>
                <a:gd name="T117" fmla="*/ 60 h 253"/>
                <a:gd name="T118" fmla="*/ 222 w 282"/>
                <a:gd name="T119" fmla="*/ 69 h 253"/>
                <a:gd name="T120" fmla="*/ 235 w 282"/>
                <a:gd name="T121" fmla="*/ 7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2" h="253">
                  <a:moveTo>
                    <a:pt x="235" y="78"/>
                  </a:moveTo>
                  <a:lnTo>
                    <a:pt x="248" y="92"/>
                  </a:lnTo>
                  <a:lnTo>
                    <a:pt x="255" y="108"/>
                  </a:lnTo>
                  <a:lnTo>
                    <a:pt x="259" y="125"/>
                  </a:lnTo>
                  <a:lnTo>
                    <a:pt x="259" y="144"/>
                  </a:lnTo>
                  <a:lnTo>
                    <a:pt x="257" y="159"/>
                  </a:lnTo>
                  <a:lnTo>
                    <a:pt x="252" y="171"/>
                  </a:lnTo>
                  <a:lnTo>
                    <a:pt x="244" y="184"/>
                  </a:lnTo>
                  <a:lnTo>
                    <a:pt x="236" y="194"/>
                  </a:lnTo>
                  <a:lnTo>
                    <a:pt x="225" y="206"/>
                  </a:lnTo>
                  <a:lnTo>
                    <a:pt x="215" y="215"/>
                  </a:lnTo>
                  <a:lnTo>
                    <a:pt x="204" y="225"/>
                  </a:lnTo>
                  <a:lnTo>
                    <a:pt x="194" y="236"/>
                  </a:lnTo>
                  <a:lnTo>
                    <a:pt x="191" y="239"/>
                  </a:lnTo>
                  <a:lnTo>
                    <a:pt x="190" y="242"/>
                  </a:lnTo>
                  <a:lnTo>
                    <a:pt x="191" y="246"/>
                  </a:lnTo>
                  <a:lnTo>
                    <a:pt x="194" y="249"/>
                  </a:lnTo>
                  <a:lnTo>
                    <a:pt x="197" y="252"/>
                  </a:lnTo>
                  <a:lnTo>
                    <a:pt x="201" y="253"/>
                  </a:lnTo>
                  <a:lnTo>
                    <a:pt x="205" y="252"/>
                  </a:lnTo>
                  <a:lnTo>
                    <a:pt x="209" y="249"/>
                  </a:lnTo>
                  <a:lnTo>
                    <a:pt x="232" y="234"/>
                  </a:lnTo>
                  <a:lnTo>
                    <a:pt x="251" y="215"/>
                  </a:lnTo>
                  <a:lnTo>
                    <a:pt x="267" y="192"/>
                  </a:lnTo>
                  <a:lnTo>
                    <a:pt x="278" y="168"/>
                  </a:lnTo>
                  <a:lnTo>
                    <a:pt x="282" y="141"/>
                  </a:lnTo>
                  <a:lnTo>
                    <a:pt x="279" y="116"/>
                  </a:lnTo>
                  <a:lnTo>
                    <a:pt x="270" y="92"/>
                  </a:lnTo>
                  <a:lnTo>
                    <a:pt x="251" y="70"/>
                  </a:lnTo>
                  <a:lnTo>
                    <a:pt x="237" y="59"/>
                  </a:lnTo>
                  <a:lnTo>
                    <a:pt x="221" y="48"/>
                  </a:lnTo>
                  <a:lnTo>
                    <a:pt x="202" y="39"/>
                  </a:lnTo>
                  <a:lnTo>
                    <a:pt x="183" y="31"/>
                  </a:lnTo>
                  <a:lnTo>
                    <a:pt x="163" y="24"/>
                  </a:lnTo>
                  <a:lnTo>
                    <a:pt x="142" y="18"/>
                  </a:lnTo>
                  <a:lnTo>
                    <a:pt x="122" y="13"/>
                  </a:lnTo>
                  <a:lnTo>
                    <a:pt x="101" y="8"/>
                  </a:lnTo>
                  <a:lnTo>
                    <a:pt x="82" y="5"/>
                  </a:lnTo>
                  <a:lnTo>
                    <a:pt x="63" y="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0" y="6"/>
                  </a:lnTo>
                  <a:lnTo>
                    <a:pt x="12" y="8"/>
                  </a:lnTo>
                  <a:lnTo>
                    <a:pt x="25" y="9"/>
                  </a:lnTo>
                  <a:lnTo>
                    <a:pt x="38" y="12"/>
                  </a:lnTo>
                  <a:lnTo>
                    <a:pt x="52" y="14"/>
                  </a:lnTo>
                  <a:lnTo>
                    <a:pt x="67" y="16"/>
                  </a:lnTo>
                  <a:lnTo>
                    <a:pt x="82" y="18"/>
                  </a:lnTo>
                  <a:lnTo>
                    <a:pt x="97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5"/>
                  </a:lnTo>
                  <a:lnTo>
                    <a:pt x="162" y="40"/>
                  </a:lnTo>
                  <a:lnTo>
                    <a:pt x="177" y="46"/>
                  </a:lnTo>
                  <a:lnTo>
                    <a:pt x="192" y="53"/>
                  </a:lnTo>
                  <a:lnTo>
                    <a:pt x="208" y="60"/>
                  </a:lnTo>
                  <a:lnTo>
                    <a:pt x="222" y="69"/>
                  </a:lnTo>
                  <a:lnTo>
                    <a:pt x="235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51" name="Freeform 631"/>
            <p:cNvSpPr>
              <a:spLocks/>
            </p:cNvSpPr>
            <p:nvPr/>
          </p:nvSpPr>
          <p:spPr bwMode="auto">
            <a:xfrm>
              <a:off x="3381" y="2190"/>
              <a:ext cx="19" cy="39"/>
            </a:xfrm>
            <a:custGeom>
              <a:avLst/>
              <a:gdLst>
                <a:gd name="T0" fmla="*/ 0 w 115"/>
                <a:gd name="T1" fmla="*/ 128 h 236"/>
                <a:gd name="T2" fmla="*/ 0 w 115"/>
                <a:gd name="T3" fmla="*/ 148 h 236"/>
                <a:gd name="T4" fmla="*/ 5 w 115"/>
                <a:gd name="T5" fmla="*/ 166 h 236"/>
                <a:gd name="T6" fmla="*/ 13 w 115"/>
                <a:gd name="T7" fmla="*/ 184 h 236"/>
                <a:gd name="T8" fmla="*/ 24 w 115"/>
                <a:gd name="T9" fmla="*/ 198 h 236"/>
                <a:gd name="T10" fmla="*/ 39 w 115"/>
                <a:gd name="T11" fmla="*/ 211 h 236"/>
                <a:gd name="T12" fmla="*/ 55 w 115"/>
                <a:gd name="T13" fmla="*/ 223 h 236"/>
                <a:gd name="T14" fmla="*/ 74 w 115"/>
                <a:gd name="T15" fmla="*/ 231 h 236"/>
                <a:gd name="T16" fmla="*/ 92 w 115"/>
                <a:gd name="T17" fmla="*/ 235 h 236"/>
                <a:gd name="T18" fmla="*/ 98 w 115"/>
                <a:gd name="T19" fmla="*/ 236 h 236"/>
                <a:gd name="T20" fmla="*/ 104 w 115"/>
                <a:gd name="T21" fmla="*/ 234 h 236"/>
                <a:gd name="T22" fmla="*/ 109 w 115"/>
                <a:gd name="T23" fmla="*/ 231 h 236"/>
                <a:gd name="T24" fmla="*/ 111 w 115"/>
                <a:gd name="T25" fmla="*/ 226 h 236"/>
                <a:gd name="T26" fmla="*/ 111 w 115"/>
                <a:gd name="T27" fmla="*/ 220 h 236"/>
                <a:gd name="T28" fmla="*/ 110 w 115"/>
                <a:gd name="T29" fmla="*/ 215 h 236"/>
                <a:gd name="T30" fmla="*/ 107 w 115"/>
                <a:gd name="T31" fmla="*/ 210 h 236"/>
                <a:gd name="T32" fmla="*/ 101 w 115"/>
                <a:gd name="T33" fmla="*/ 208 h 236"/>
                <a:gd name="T34" fmla="*/ 82 w 115"/>
                <a:gd name="T35" fmla="*/ 201 h 236"/>
                <a:gd name="T36" fmla="*/ 64 w 115"/>
                <a:gd name="T37" fmla="*/ 192 h 236"/>
                <a:gd name="T38" fmla="*/ 50 w 115"/>
                <a:gd name="T39" fmla="*/ 179 h 236"/>
                <a:gd name="T40" fmla="*/ 40 w 115"/>
                <a:gd name="T41" fmla="*/ 165 h 236"/>
                <a:gd name="T42" fmla="*/ 33 w 115"/>
                <a:gd name="T43" fmla="*/ 148 h 236"/>
                <a:gd name="T44" fmla="*/ 29 w 115"/>
                <a:gd name="T45" fmla="*/ 130 h 236"/>
                <a:gd name="T46" fmla="*/ 29 w 115"/>
                <a:gd name="T47" fmla="*/ 110 h 236"/>
                <a:gd name="T48" fmla="*/ 35 w 115"/>
                <a:gd name="T49" fmla="*/ 89 h 236"/>
                <a:gd name="T50" fmla="*/ 43 w 115"/>
                <a:gd name="T51" fmla="*/ 74 h 236"/>
                <a:gd name="T52" fmla="*/ 56 w 115"/>
                <a:gd name="T53" fmla="*/ 60 h 236"/>
                <a:gd name="T54" fmla="*/ 70 w 115"/>
                <a:gd name="T55" fmla="*/ 46 h 236"/>
                <a:gd name="T56" fmla="*/ 85 w 115"/>
                <a:gd name="T57" fmla="*/ 33 h 236"/>
                <a:gd name="T58" fmla="*/ 98 w 115"/>
                <a:gd name="T59" fmla="*/ 23 h 236"/>
                <a:gd name="T60" fmla="*/ 109 w 115"/>
                <a:gd name="T61" fmla="*/ 12 h 236"/>
                <a:gd name="T62" fmla="*/ 115 w 115"/>
                <a:gd name="T63" fmla="*/ 6 h 236"/>
                <a:gd name="T64" fmla="*/ 115 w 115"/>
                <a:gd name="T65" fmla="*/ 0 h 236"/>
                <a:gd name="T66" fmla="*/ 102 w 115"/>
                <a:gd name="T67" fmla="*/ 4 h 236"/>
                <a:gd name="T68" fmla="*/ 85 w 115"/>
                <a:gd name="T69" fmla="*/ 12 h 236"/>
                <a:gd name="T70" fmla="*/ 68 w 115"/>
                <a:gd name="T71" fmla="*/ 26 h 236"/>
                <a:gd name="T72" fmla="*/ 49 w 115"/>
                <a:gd name="T73" fmla="*/ 42 h 236"/>
                <a:gd name="T74" fmla="*/ 32 w 115"/>
                <a:gd name="T75" fmla="*/ 61 h 236"/>
                <a:gd name="T76" fmla="*/ 17 w 115"/>
                <a:gd name="T77" fmla="*/ 82 h 236"/>
                <a:gd name="T78" fmla="*/ 6 w 115"/>
                <a:gd name="T79" fmla="*/ 105 h 236"/>
                <a:gd name="T80" fmla="*/ 0 w 115"/>
                <a:gd name="T81" fmla="*/ 12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5" h="236">
                  <a:moveTo>
                    <a:pt x="0" y="128"/>
                  </a:moveTo>
                  <a:lnTo>
                    <a:pt x="0" y="148"/>
                  </a:lnTo>
                  <a:lnTo>
                    <a:pt x="5" y="166"/>
                  </a:lnTo>
                  <a:lnTo>
                    <a:pt x="13" y="184"/>
                  </a:lnTo>
                  <a:lnTo>
                    <a:pt x="24" y="198"/>
                  </a:lnTo>
                  <a:lnTo>
                    <a:pt x="39" y="211"/>
                  </a:lnTo>
                  <a:lnTo>
                    <a:pt x="55" y="223"/>
                  </a:lnTo>
                  <a:lnTo>
                    <a:pt x="74" y="231"/>
                  </a:lnTo>
                  <a:lnTo>
                    <a:pt x="92" y="235"/>
                  </a:lnTo>
                  <a:lnTo>
                    <a:pt x="98" y="236"/>
                  </a:lnTo>
                  <a:lnTo>
                    <a:pt x="104" y="234"/>
                  </a:lnTo>
                  <a:lnTo>
                    <a:pt x="109" y="231"/>
                  </a:lnTo>
                  <a:lnTo>
                    <a:pt x="111" y="226"/>
                  </a:lnTo>
                  <a:lnTo>
                    <a:pt x="111" y="220"/>
                  </a:lnTo>
                  <a:lnTo>
                    <a:pt x="110" y="215"/>
                  </a:lnTo>
                  <a:lnTo>
                    <a:pt x="107" y="210"/>
                  </a:lnTo>
                  <a:lnTo>
                    <a:pt x="101" y="208"/>
                  </a:lnTo>
                  <a:lnTo>
                    <a:pt x="82" y="201"/>
                  </a:lnTo>
                  <a:lnTo>
                    <a:pt x="64" y="192"/>
                  </a:lnTo>
                  <a:lnTo>
                    <a:pt x="50" y="179"/>
                  </a:lnTo>
                  <a:lnTo>
                    <a:pt x="40" y="165"/>
                  </a:lnTo>
                  <a:lnTo>
                    <a:pt x="33" y="148"/>
                  </a:lnTo>
                  <a:lnTo>
                    <a:pt x="29" y="130"/>
                  </a:lnTo>
                  <a:lnTo>
                    <a:pt x="29" y="110"/>
                  </a:lnTo>
                  <a:lnTo>
                    <a:pt x="35" y="89"/>
                  </a:lnTo>
                  <a:lnTo>
                    <a:pt x="43" y="74"/>
                  </a:lnTo>
                  <a:lnTo>
                    <a:pt x="56" y="60"/>
                  </a:lnTo>
                  <a:lnTo>
                    <a:pt x="70" y="46"/>
                  </a:lnTo>
                  <a:lnTo>
                    <a:pt x="85" y="33"/>
                  </a:lnTo>
                  <a:lnTo>
                    <a:pt x="98" y="23"/>
                  </a:lnTo>
                  <a:lnTo>
                    <a:pt x="109" y="12"/>
                  </a:lnTo>
                  <a:lnTo>
                    <a:pt x="115" y="6"/>
                  </a:lnTo>
                  <a:lnTo>
                    <a:pt x="115" y="0"/>
                  </a:lnTo>
                  <a:lnTo>
                    <a:pt x="102" y="4"/>
                  </a:lnTo>
                  <a:lnTo>
                    <a:pt x="85" y="12"/>
                  </a:lnTo>
                  <a:lnTo>
                    <a:pt x="68" y="26"/>
                  </a:lnTo>
                  <a:lnTo>
                    <a:pt x="49" y="42"/>
                  </a:lnTo>
                  <a:lnTo>
                    <a:pt x="32" y="61"/>
                  </a:lnTo>
                  <a:lnTo>
                    <a:pt x="17" y="82"/>
                  </a:lnTo>
                  <a:lnTo>
                    <a:pt x="6" y="10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52" name="Freeform 632"/>
            <p:cNvSpPr>
              <a:spLocks/>
            </p:cNvSpPr>
            <p:nvPr/>
          </p:nvSpPr>
          <p:spPr bwMode="auto">
            <a:xfrm>
              <a:off x="3514" y="2164"/>
              <a:ext cx="41" cy="52"/>
            </a:xfrm>
            <a:custGeom>
              <a:avLst/>
              <a:gdLst>
                <a:gd name="T0" fmla="*/ 208 w 245"/>
                <a:gd name="T1" fmla="*/ 124 h 310"/>
                <a:gd name="T2" fmla="*/ 220 w 245"/>
                <a:gd name="T3" fmla="*/ 144 h 310"/>
                <a:gd name="T4" fmla="*/ 226 w 245"/>
                <a:gd name="T5" fmla="*/ 164 h 310"/>
                <a:gd name="T6" fmla="*/ 222 w 245"/>
                <a:gd name="T7" fmla="*/ 187 h 310"/>
                <a:gd name="T8" fmla="*/ 208 w 245"/>
                <a:gd name="T9" fmla="*/ 209 h 310"/>
                <a:gd name="T10" fmla="*/ 188 w 245"/>
                <a:gd name="T11" fmla="*/ 229 h 310"/>
                <a:gd name="T12" fmla="*/ 166 w 245"/>
                <a:gd name="T13" fmla="*/ 246 h 310"/>
                <a:gd name="T14" fmla="*/ 142 w 245"/>
                <a:gd name="T15" fmla="*/ 264 h 310"/>
                <a:gd name="T16" fmla="*/ 128 w 245"/>
                <a:gd name="T17" fmla="*/ 278 h 310"/>
                <a:gd name="T18" fmla="*/ 124 w 245"/>
                <a:gd name="T19" fmla="*/ 287 h 310"/>
                <a:gd name="T20" fmla="*/ 120 w 245"/>
                <a:gd name="T21" fmla="*/ 296 h 310"/>
                <a:gd name="T22" fmla="*/ 122 w 245"/>
                <a:gd name="T23" fmla="*/ 306 h 310"/>
                <a:gd name="T24" fmla="*/ 131 w 245"/>
                <a:gd name="T25" fmla="*/ 310 h 310"/>
                <a:gd name="T26" fmla="*/ 139 w 245"/>
                <a:gd name="T27" fmla="*/ 309 h 310"/>
                <a:gd name="T28" fmla="*/ 154 w 245"/>
                <a:gd name="T29" fmla="*/ 292 h 310"/>
                <a:gd name="T30" fmla="*/ 180 w 245"/>
                <a:gd name="T31" fmla="*/ 269 h 310"/>
                <a:gd name="T32" fmla="*/ 207 w 245"/>
                <a:gd name="T33" fmla="*/ 246 h 310"/>
                <a:gd name="T34" fmla="*/ 230 w 245"/>
                <a:gd name="T35" fmla="*/ 219 h 310"/>
                <a:gd name="T36" fmla="*/ 244 w 245"/>
                <a:gd name="T37" fmla="*/ 186 h 310"/>
                <a:gd name="T38" fmla="*/ 243 w 245"/>
                <a:gd name="T39" fmla="*/ 152 h 310"/>
                <a:gd name="T40" fmla="*/ 228 w 245"/>
                <a:gd name="T41" fmla="*/ 119 h 310"/>
                <a:gd name="T42" fmla="*/ 203 w 245"/>
                <a:gd name="T43" fmla="*/ 93 h 310"/>
                <a:gd name="T44" fmla="*/ 176 w 245"/>
                <a:gd name="T45" fmla="*/ 76 h 310"/>
                <a:gd name="T46" fmla="*/ 151 w 245"/>
                <a:gd name="T47" fmla="*/ 61 h 310"/>
                <a:gd name="T48" fmla="*/ 122 w 245"/>
                <a:gd name="T49" fmla="*/ 46 h 310"/>
                <a:gd name="T50" fmla="*/ 93 w 245"/>
                <a:gd name="T51" fmla="*/ 31 h 310"/>
                <a:gd name="T52" fmla="*/ 66 w 245"/>
                <a:gd name="T53" fmla="*/ 18 h 310"/>
                <a:gd name="T54" fmla="*/ 40 w 245"/>
                <a:gd name="T55" fmla="*/ 8 h 310"/>
                <a:gd name="T56" fmla="*/ 20 w 245"/>
                <a:gd name="T57" fmla="*/ 1 h 310"/>
                <a:gd name="T58" fmla="*/ 5 w 245"/>
                <a:gd name="T59" fmla="*/ 0 h 310"/>
                <a:gd name="T60" fmla="*/ 11 w 245"/>
                <a:gd name="T61" fmla="*/ 8 h 310"/>
                <a:gd name="T62" fmla="*/ 36 w 245"/>
                <a:gd name="T63" fmla="*/ 20 h 310"/>
                <a:gd name="T64" fmla="*/ 60 w 245"/>
                <a:gd name="T65" fmla="*/ 31 h 310"/>
                <a:gd name="T66" fmla="*/ 86 w 245"/>
                <a:gd name="T67" fmla="*/ 44 h 310"/>
                <a:gd name="T68" fmla="*/ 113 w 245"/>
                <a:gd name="T69" fmla="*/ 57 h 310"/>
                <a:gd name="T70" fmla="*/ 139 w 245"/>
                <a:gd name="T71" fmla="*/ 71 h 310"/>
                <a:gd name="T72" fmla="*/ 165 w 245"/>
                <a:gd name="T73" fmla="*/ 88 h 310"/>
                <a:gd name="T74" fmla="*/ 188 w 245"/>
                <a:gd name="T75" fmla="*/ 106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5" h="310">
                  <a:moveTo>
                    <a:pt x="200" y="116"/>
                  </a:moveTo>
                  <a:lnTo>
                    <a:pt x="208" y="124"/>
                  </a:lnTo>
                  <a:lnTo>
                    <a:pt x="214" y="133"/>
                  </a:lnTo>
                  <a:lnTo>
                    <a:pt x="220" y="144"/>
                  </a:lnTo>
                  <a:lnTo>
                    <a:pt x="223" y="154"/>
                  </a:lnTo>
                  <a:lnTo>
                    <a:pt x="226" y="164"/>
                  </a:lnTo>
                  <a:lnTo>
                    <a:pt x="224" y="176"/>
                  </a:lnTo>
                  <a:lnTo>
                    <a:pt x="222" y="187"/>
                  </a:lnTo>
                  <a:lnTo>
                    <a:pt x="216" y="198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9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2" y="264"/>
                  </a:lnTo>
                  <a:lnTo>
                    <a:pt x="132" y="275"/>
                  </a:lnTo>
                  <a:lnTo>
                    <a:pt x="128" y="278"/>
                  </a:lnTo>
                  <a:lnTo>
                    <a:pt x="126" y="283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2" y="306"/>
                  </a:lnTo>
                  <a:lnTo>
                    <a:pt x="126" y="309"/>
                  </a:lnTo>
                  <a:lnTo>
                    <a:pt x="131" y="310"/>
                  </a:lnTo>
                  <a:lnTo>
                    <a:pt x="135" y="310"/>
                  </a:lnTo>
                  <a:lnTo>
                    <a:pt x="139" y="309"/>
                  </a:lnTo>
                  <a:lnTo>
                    <a:pt x="142" y="306"/>
                  </a:lnTo>
                  <a:lnTo>
                    <a:pt x="154" y="292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20" y="233"/>
                  </a:lnTo>
                  <a:lnTo>
                    <a:pt x="230" y="219"/>
                  </a:lnTo>
                  <a:lnTo>
                    <a:pt x="238" y="204"/>
                  </a:lnTo>
                  <a:lnTo>
                    <a:pt x="244" y="186"/>
                  </a:lnTo>
                  <a:lnTo>
                    <a:pt x="245" y="169"/>
                  </a:lnTo>
                  <a:lnTo>
                    <a:pt x="243" y="152"/>
                  </a:lnTo>
                  <a:lnTo>
                    <a:pt x="237" y="134"/>
                  </a:lnTo>
                  <a:lnTo>
                    <a:pt x="228" y="119"/>
                  </a:lnTo>
                  <a:lnTo>
                    <a:pt x="217" y="105"/>
                  </a:lnTo>
                  <a:lnTo>
                    <a:pt x="203" y="93"/>
                  </a:lnTo>
                  <a:lnTo>
                    <a:pt x="188" y="83"/>
                  </a:lnTo>
                  <a:lnTo>
                    <a:pt x="176" y="76"/>
                  </a:lnTo>
                  <a:lnTo>
                    <a:pt x="163" y="69"/>
                  </a:lnTo>
                  <a:lnTo>
                    <a:pt x="151" y="61"/>
                  </a:lnTo>
                  <a:lnTo>
                    <a:pt x="136" y="54"/>
                  </a:lnTo>
                  <a:lnTo>
                    <a:pt x="122" y="46"/>
                  </a:lnTo>
                  <a:lnTo>
                    <a:pt x="107" y="39"/>
                  </a:lnTo>
                  <a:lnTo>
                    <a:pt x="93" y="31"/>
                  </a:lnTo>
                  <a:lnTo>
                    <a:pt x="79" y="24"/>
                  </a:lnTo>
                  <a:lnTo>
                    <a:pt x="66" y="18"/>
                  </a:lnTo>
                  <a:lnTo>
                    <a:pt x="53" y="13"/>
                  </a:lnTo>
                  <a:lnTo>
                    <a:pt x="40" y="8"/>
                  </a:lnTo>
                  <a:lnTo>
                    <a:pt x="30" y="5"/>
                  </a:lnTo>
                  <a:lnTo>
                    <a:pt x="20" y="1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1" y="8"/>
                  </a:lnTo>
                  <a:lnTo>
                    <a:pt x="23" y="14"/>
                  </a:lnTo>
                  <a:lnTo>
                    <a:pt x="36" y="20"/>
                  </a:lnTo>
                  <a:lnTo>
                    <a:pt x="47" y="25"/>
                  </a:lnTo>
                  <a:lnTo>
                    <a:pt x="60" y="31"/>
                  </a:lnTo>
                  <a:lnTo>
                    <a:pt x="73" y="37"/>
                  </a:lnTo>
                  <a:lnTo>
                    <a:pt x="86" y="44"/>
                  </a:lnTo>
                  <a:lnTo>
                    <a:pt x="99" y="51"/>
                  </a:lnTo>
                  <a:lnTo>
                    <a:pt x="113" y="57"/>
                  </a:lnTo>
                  <a:lnTo>
                    <a:pt x="126" y="64"/>
                  </a:lnTo>
                  <a:lnTo>
                    <a:pt x="139" y="71"/>
                  </a:lnTo>
                  <a:lnTo>
                    <a:pt x="152" y="79"/>
                  </a:lnTo>
                  <a:lnTo>
                    <a:pt x="165" y="88"/>
                  </a:lnTo>
                  <a:lnTo>
                    <a:pt x="176" y="96"/>
                  </a:lnTo>
                  <a:lnTo>
                    <a:pt x="188" y="106"/>
                  </a:lnTo>
                  <a:lnTo>
                    <a:pt x="20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grpSp>
          <p:nvGrpSpPr>
            <p:cNvPr id="312953" name="Group 633"/>
            <p:cNvGrpSpPr>
              <a:grpSpLocks/>
            </p:cNvGrpSpPr>
            <p:nvPr/>
          </p:nvGrpSpPr>
          <p:grpSpPr bwMode="auto">
            <a:xfrm>
              <a:off x="3429" y="2236"/>
              <a:ext cx="135" cy="180"/>
              <a:chOff x="3774" y="2423"/>
              <a:chExt cx="189" cy="286"/>
            </a:xfrm>
          </p:grpSpPr>
          <p:sp>
            <p:nvSpPr>
              <p:cNvPr id="312954" name="Rectangle 634"/>
              <p:cNvSpPr>
                <a:spLocks noChangeArrowheads="1"/>
              </p:cNvSpPr>
              <p:nvPr/>
            </p:nvSpPr>
            <p:spPr bwMode="auto">
              <a:xfrm>
                <a:off x="3790" y="2610"/>
                <a:ext cx="153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55" name="Rectangle 635"/>
              <p:cNvSpPr>
                <a:spLocks noChangeArrowheads="1"/>
              </p:cNvSpPr>
              <p:nvPr/>
            </p:nvSpPr>
            <p:spPr bwMode="auto">
              <a:xfrm>
                <a:off x="3774" y="2653"/>
                <a:ext cx="189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56" name="Rectangle 636"/>
              <p:cNvSpPr>
                <a:spLocks noChangeArrowheads="1"/>
              </p:cNvSpPr>
              <p:nvPr/>
            </p:nvSpPr>
            <p:spPr bwMode="auto">
              <a:xfrm>
                <a:off x="3808" y="2564"/>
                <a:ext cx="119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57" name="Rectangle 637"/>
              <p:cNvSpPr>
                <a:spLocks noChangeArrowheads="1"/>
              </p:cNvSpPr>
              <p:nvPr/>
            </p:nvSpPr>
            <p:spPr bwMode="auto">
              <a:xfrm>
                <a:off x="3818" y="2518"/>
                <a:ext cx="97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58" name="Rectangle 638"/>
              <p:cNvSpPr>
                <a:spLocks noChangeArrowheads="1"/>
              </p:cNvSpPr>
              <p:nvPr/>
            </p:nvSpPr>
            <p:spPr bwMode="auto">
              <a:xfrm>
                <a:off x="3828" y="2472"/>
                <a:ext cx="74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59" name="Rectangle 639"/>
              <p:cNvSpPr>
                <a:spLocks noChangeArrowheads="1"/>
              </p:cNvSpPr>
              <p:nvPr/>
            </p:nvSpPr>
            <p:spPr bwMode="auto">
              <a:xfrm>
                <a:off x="3839" y="2423"/>
                <a:ext cx="51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sp>
        <p:nvSpPr>
          <p:cNvPr id="312960" name="Line 640"/>
          <p:cNvSpPr>
            <a:spLocks noChangeShapeType="1"/>
          </p:cNvSpPr>
          <p:nvPr/>
        </p:nvSpPr>
        <p:spPr bwMode="auto">
          <a:xfrm flipV="1">
            <a:off x="7121526" y="3663951"/>
            <a:ext cx="168275" cy="31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grpSp>
        <p:nvGrpSpPr>
          <p:cNvPr id="312961" name="Group 641"/>
          <p:cNvGrpSpPr>
            <a:grpSpLocks/>
          </p:cNvGrpSpPr>
          <p:nvPr/>
        </p:nvGrpSpPr>
        <p:grpSpPr bwMode="auto">
          <a:xfrm>
            <a:off x="8315326" y="4984751"/>
            <a:ext cx="290513" cy="404813"/>
            <a:chOff x="3901" y="2524"/>
            <a:chExt cx="183" cy="255"/>
          </a:xfrm>
        </p:grpSpPr>
        <p:sp>
          <p:nvSpPr>
            <p:cNvPr id="312962" name="Freeform 642"/>
            <p:cNvSpPr>
              <a:spLocks/>
            </p:cNvSpPr>
            <p:nvPr/>
          </p:nvSpPr>
          <p:spPr bwMode="auto">
            <a:xfrm>
              <a:off x="3950" y="2537"/>
              <a:ext cx="33" cy="39"/>
            </a:xfrm>
            <a:custGeom>
              <a:avLst/>
              <a:gdLst>
                <a:gd name="T0" fmla="*/ 70 w 199"/>
                <a:gd name="T1" fmla="*/ 29 h 232"/>
                <a:gd name="T2" fmla="*/ 55 w 199"/>
                <a:gd name="T3" fmla="*/ 39 h 232"/>
                <a:gd name="T4" fmla="*/ 42 w 199"/>
                <a:gd name="T5" fmla="*/ 50 h 232"/>
                <a:gd name="T6" fmla="*/ 30 w 199"/>
                <a:gd name="T7" fmla="*/ 63 h 232"/>
                <a:gd name="T8" fmla="*/ 20 w 199"/>
                <a:gd name="T9" fmla="*/ 77 h 232"/>
                <a:gd name="T10" fmla="*/ 12 w 199"/>
                <a:gd name="T11" fmla="*/ 91 h 232"/>
                <a:gd name="T12" fmla="*/ 6 w 199"/>
                <a:gd name="T13" fmla="*/ 108 h 232"/>
                <a:gd name="T14" fmla="*/ 2 w 199"/>
                <a:gd name="T15" fmla="*/ 125 h 232"/>
                <a:gd name="T16" fmla="*/ 0 w 199"/>
                <a:gd name="T17" fmla="*/ 142 h 232"/>
                <a:gd name="T18" fmla="*/ 2 w 199"/>
                <a:gd name="T19" fmla="*/ 166 h 232"/>
                <a:gd name="T20" fmla="*/ 12 w 199"/>
                <a:gd name="T21" fmla="*/ 186 h 232"/>
                <a:gd name="T22" fmla="*/ 26 w 199"/>
                <a:gd name="T23" fmla="*/ 203 h 232"/>
                <a:gd name="T24" fmla="*/ 45 w 199"/>
                <a:gd name="T25" fmla="*/ 216 h 232"/>
                <a:gd name="T26" fmla="*/ 66 w 199"/>
                <a:gd name="T27" fmla="*/ 226 h 232"/>
                <a:gd name="T28" fmla="*/ 88 w 199"/>
                <a:gd name="T29" fmla="*/ 230 h 232"/>
                <a:gd name="T30" fmla="*/ 111 w 199"/>
                <a:gd name="T31" fmla="*/ 232 h 232"/>
                <a:gd name="T32" fmla="*/ 134 w 199"/>
                <a:gd name="T33" fmla="*/ 228 h 232"/>
                <a:gd name="T34" fmla="*/ 138 w 199"/>
                <a:gd name="T35" fmla="*/ 228 h 232"/>
                <a:gd name="T36" fmla="*/ 143 w 199"/>
                <a:gd name="T37" fmla="*/ 226 h 232"/>
                <a:gd name="T38" fmla="*/ 147 w 199"/>
                <a:gd name="T39" fmla="*/ 222 h 232"/>
                <a:gd name="T40" fmla="*/ 148 w 199"/>
                <a:gd name="T41" fmla="*/ 218 h 232"/>
                <a:gd name="T42" fmla="*/ 145 w 199"/>
                <a:gd name="T43" fmla="*/ 212 h 232"/>
                <a:gd name="T44" fmla="*/ 141 w 199"/>
                <a:gd name="T45" fmla="*/ 207 h 232"/>
                <a:gd name="T46" fmla="*/ 135 w 199"/>
                <a:gd name="T47" fmla="*/ 203 h 232"/>
                <a:gd name="T48" fmla="*/ 129 w 199"/>
                <a:gd name="T49" fmla="*/ 201 h 232"/>
                <a:gd name="T50" fmla="*/ 117 w 199"/>
                <a:gd name="T51" fmla="*/ 197 h 232"/>
                <a:gd name="T52" fmla="*/ 105 w 199"/>
                <a:gd name="T53" fmla="*/ 195 h 232"/>
                <a:gd name="T54" fmla="*/ 94 w 199"/>
                <a:gd name="T55" fmla="*/ 193 h 232"/>
                <a:gd name="T56" fmla="*/ 83 w 199"/>
                <a:gd name="T57" fmla="*/ 190 h 232"/>
                <a:gd name="T58" fmla="*/ 73 w 199"/>
                <a:gd name="T59" fmla="*/ 187 h 232"/>
                <a:gd name="T60" fmla="*/ 62 w 199"/>
                <a:gd name="T61" fmla="*/ 182 h 232"/>
                <a:gd name="T62" fmla="*/ 53 w 199"/>
                <a:gd name="T63" fmla="*/ 176 h 232"/>
                <a:gd name="T64" fmla="*/ 43 w 199"/>
                <a:gd name="T65" fmla="*/ 167 h 232"/>
                <a:gd name="T66" fmla="*/ 40 w 199"/>
                <a:gd name="T67" fmla="*/ 128 h 232"/>
                <a:gd name="T68" fmla="*/ 49 w 199"/>
                <a:gd name="T69" fmla="*/ 96 h 232"/>
                <a:gd name="T70" fmla="*/ 68 w 199"/>
                <a:gd name="T71" fmla="*/ 71 h 232"/>
                <a:gd name="T72" fmla="*/ 94 w 199"/>
                <a:gd name="T73" fmla="*/ 50 h 232"/>
                <a:gd name="T74" fmla="*/ 122 w 199"/>
                <a:gd name="T75" fmla="*/ 34 h 232"/>
                <a:gd name="T76" fmla="*/ 151 w 199"/>
                <a:gd name="T77" fmla="*/ 21 h 232"/>
                <a:gd name="T78" fmla="*/ 178 w 199"/>
                <a:gd name="T79" fmla="*/ 12 h 232"/>
                <a:gd name="T80" fmla="*/ 199 w 199"/>
                <a:gd name="T81" fmla="*/ 4 h 232"/>
                <a:gd name="T82" fmla="*/ 186 w 199"/>
                <a:gd name="T83" fmla="*/ 1 h 232"/>
                <a:gd name="T84" fmla="*/ 172 w 199"/>
                <a:gd name="T85" fmla="*/ 0 h 232"/>
                <a:gd name="T86" fmla="*/ 156 w 199"/>
                <a:gd name="T87" fmla="*/ 2 h 232"/>
                <a:gd name="T88" fmla="*/ 138 w 199"/>
                <a:gd name="T89" fmla="*/ 4 h 232"/>
                <a:gd name="T90" fmla="*/ 121 w 199"/>
                <a:gd name="T91" fmla="*/ 10 h 232"/>
                <a:gd name="T92" fmla="*/ 103 w 199"/>
                <a:gd name="T93" fmla="*/ 16 h 232"/>
                <a:gd name="T94" fmla="*/ 86 w 199"/>
                <a:gd name="T95" fmla="*/ 23 h 232"/>
                <a:gd name="T96" fmla="*/ 70 w 199"/>
                <a:gd name="T97" fmla="*/ 2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9" h="232">
                  <a:moveTo>
                    <a:pt x="70" y="29"/>
                  </a:moveTo>
                  <a:lnTo>
                    <a:pt x="55" y="39"/>
                  </a:lnTo>
                  <a:lnTo>
                    <a:pt x="42" y="50"/>
                  </a:lnTo>
                  <a:lnTo>
                    <a:pt x="30" y="63"/>
                  </a:lnTo>
                  <a:lnTo>
                    <a:pt x="20" y="77"/>
                  </a:lnTo>
                  <a:lnTo>
                    <a:pt x="12" y="91"/>
                  </a:lnTo>
                  <a:lnTo>
                    <a:pt x="6" y="108"/>
                  </a:lnTo>
                  <a:lnTo>
                    <a:pt x="2" y="125"/>
                  </a:lnTo>
                  <a:lnTo>
                    <a:pt x="0" y="142"/>
                  </a:lnTo>
                  <a:lnTo>
                    <a:pt x="2" y="166"/>
                  </a:lnTo>
                  <a:lnTo>
                    <a:pt x="12" y="186"/>
                  </a:lnTo>
                  <a:lnTo>
                    <a:pt x="26" y="203"/>
                  </a:lnTo>
                  <a:lnTo>
                    <a:pt x="45" y="216"/>
                  </a:lnTo>
                  <a:lnTo>
                    <a:pt x="66" y="226"/>
                  </a:lnTo>
                  <a:lnTo>
                    <a:pt x="88" y="230"/>
                  </a:lnTo>
                  <a:lnTo>
                    <a:pt x="111" y="232"/>
                  </a:lnTo>
                  <a:lnTo>
                    <a:pt x="134" y="228"/>
                  </a:lnTo>
                  <a:lnTo>
                    <a:pt x="138" y="228"/>
                  </a:lnTo>
                  <a:lnTo>
                    <a:pt x="143" y="226"/>
                  </a:lnTo>
                  <a:lnTo>
                    <a:pt x="147" y="222"/>
                  </a:lnTo>
                  <a:lnTo>
                    <a:pt x="148" y="218"/>
                  </a:lnTo>
                  <a:lnTo>
                    <a:pt x="145" y="212"/>
                  </a:lnTo>
                  <a:lnTo>
                    <a:pt x="141" y="207"/>
                  </a:lnTo>
                  <a:lnTo>
                    <a:pt x="135" y="203"/>
                  </a:lnTo>
                  <a:lnTo>
                    <a:pt x="129" y="201"/>
                  </a:lnTo>
                  <a:lnTo>
                    <a:pt x="117" y="197"/>
                  </a:lnTo>
                  <a:lnTo>
                    <a:pt x="105" y="195"/>
                  </a:lnTo>
                  <a:lnTo>
                    <a:pt x="94" y="193"/>
                  </a:lnTo>
                  <a:lnTo>
                    <a:pt x="83" y="190"/>
                  </a:lnTo>
                  <a:lnTo>
                    <a:pt x="73" y="187"/>
                  </a:lnTo>
                  <a:lnTo>
                    <a:pt x="62" y="182"/>
                  </a:lnTo>
                  <a:lnTo>
                    <a:pt x="53" y="176"/>
                  </a:lnTo>
                  <a:lnTo>
                    <a:pt x="43" y="167"/>
                  </a:lnTo>
                  <a:lnTo>
                    <a:pt x="40" y="128"/>
                  </a:lnTo>
                  <a:lnTo>
                    <a:pt x="49" y="96"/>
                  </a:lnTo>
                  <a:lnTo>
                    <a:pt x="68" y="71"/>
                  </a:lnTo>
                  <a:lnTo>
                    <a:pt x="94" y="50"/>
                  </a:lnTo>
                  <a:lnTo>
                    <a:pt x="122" y="34"/>
                  </a:lnTo>
                  <a:lnTo>
                    <a:pt x="151" y="21"/>
                  </a:lnTo>
                  <a:lnTo>
                    <a:pt x="178" y="12"/>
                  </a:lnTo>
                  <a:lnTo>
                    <a:pt x="199" y="4"/>
                  </a:lnTo>
                  <a:lnTo>
                    <a:pt x="186" y="1"/>
                  </a:lnTo>
                  <a:lnTo>
                    <a:pt x="172" y="0"/>
                  </a:lnTo>
                  <a:lnTo>
                    <a:pt x="156" y="2"/>
                  </a:lnTo>
                  <a:lnTo>
                    <a:pt x="138" y="4"/>
                  </a:lnTo>
                  <a:lnTo>
                    <a:pt x="121" y="10"/>
                  </a:lnTo>
                  <a:lnTo>
                    <a:pt x="103" y="16"/>
                  </a:lnTo>
                  <a:lnTo>
                    <a:pt x="86" y="23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63" name="Freeform 643"/>
            <p:cNvSpPr>
              <a:spLocks/>
            </p:cNvSpPr>
            <p:nvPr/>
          </p:nvSpPr>
          <p:spPr bwMode="auto">
            <a:xfrm>
              <a:off x="4006" y="2536"/>
              <a:ext cx="22" cy="30"/>
            </a:xfrm>
            <a:custGeom>
              <a:avLst/>
              <a:gdLst>
                <a:gd name="T0" fmla="*/ 108 w 128"/>
                <a:gd name="T1" fmla="*/ 59 h 180"/>
                <a:gd name="T2" fmla="*/ 113 w 128"/>
                <a:gd name="T3" fmla="*/ 77 h 180"/>
                <a:gd name="T4" fmla="*/ 111 w 128"/>
                <a:gd name="T5" fmla="*/ 94 h 180"/>
                <a:gd name="T6" fmla="*/ 103 w 128"/>
                <a:gd name="T7" fmla="*/ 108 h 180"/>
                <a:gd name="T8" fmla="*/ 91 w 128"/>
                <a:gd name="T9" fmla="*/ 121 h 180"/>
                <a:gd name="T10" fmla="*/ 77 w 128"/>
                <a:gd name="T11" fmla="*/ 132 h 180"/>
                <a:gd name="T12" fmla="*/ 61 w 128"/>
                <a:gd name="T13" fmla="*/ 144 h 180"/>
                <a:gd name="T14" fmla="*/ 45 w 128"/>
                <a:gd name="T15" fmla="*/ 154 h 180"/>
                <a:gd name="T16" fmla="*/ 30 w 128"/>
                <a:gd name="T17" fmla="*/ 164 h 180"/>
                <a:gd name="T18" fmla="*/ 28 w 128"/>
                <a:gd name="T19" fmla="*/ 168 h 180"/>
                <a:gd name="T20" fmla="*/ 27 w 128"/>
                <a:gd name="T21" fmla="*/ 170 h 180"/>
                <a:gd name="T22" fmla="*/ 27 w 128"/>
                <a:gd name="T23" fmla="*/ 174 h 180"/>
                <a:gd name="T24" fmla="*/ 28 w 128"/>
                <a:gd name="T25" fmla="*/ 177 h 180"/>
                <a:gd name="T26" fmla="*/ 32 w 128"/>
                <a:gd name="T27" fmla="*/ 179 h 180"/>
                <a:gd name="T28" fmla="*/ 35 w 128"/>
                <a:gd name="T29" fmla="*/ 180 h 180"/>
                <a:gd name="T30" fmla="*/ 37 w 128"/>
                <a:gd name="T31" fmla="*/ 180 h 180"/>
                <a:gd name="T32" fmla="*/ 41 w 128"/>
                <a:gd name="T33" fmla="*/ 179 h 180"/>
                <a:gd name="T34" fmla="*/ 60 w 128"/>
                <a:gd name="T35" fmla="*/ 169 h 180"/>
                <a:gd name="T36" fmla="*/ 77 w 128"/>
                <a:gd name="T37" fmla="*/ 158 h 180"/>
                <a:gd name="T38" fmla="*/ 94 w 128"/>
                <a:gd name="T39" fmla="*/ 145 h 180"/>
                <a:gd name="T40" fmla="*/ 109 w 128"/>
                <a:gd name="T41" fmla="*/ 130 h 180"/>
                <a:gd name="T42" fmla="*/ 120 w 128"/>
                <a:gd name="T43" fmla="*/ 114 h 180"/>
                <a:gd name="T44" fmla="*/ 127 w 128"/>
                <a:gd name="T45" fmla="*/ 95 h 180"/>
                <a:gd name="T46" fmla="*/ 128 w 128"/>
                <a:gd name="T47" fmla="*/ 76 h 180"/>
                <a:gd name="T48" fmla="*/ 123 w 128"/>
                <a:gd name="T49" fmla="*/ 55 h 180"/>
                <a:gd name="T50" fmla="*/ 113 w 128"/>
                <a:gd name="T51" fmla="*/ 39 h 180"/>
                <a:gd name="T52" fmla="*/ 97 w 128"/>
                <a:gd name="T53" fmla="*/ 25 h 180"/>
                <a:gd name="T54" fmla="*/ 79 w 128"/>
                <a:gd name="T55" fmla="*/ 15 h 180"/>
                <a:gd name="T56" fmla="*/ 57 w 128"/>
                <a:gd name="T57" fmla="*/ 7 h 180"/>
                <a:gd name="T58" fmla="*/ 36 w 128"/>
                <a:gd name="T59" fmla="*/ 2 h 180"/>
                <a:gd name="T60" fmla="*/ 19 w 128"/>
                <a:gd name="T61" fmla="*/ 0 h 180"/>
                <a:gd name="T62" fmla="*/ 6 w 128"/>
                <a:gd name="T63" fmla="*/ 0 h 180"/>
                <a:gd name="T64" fmla="*/ 0 w 128"/>
                <a:gd name="T65" fmla="*/ 4 h 180"/>
                <a:gd name="T66" fmla="*/ 14 w 128"/>
                <a:gd name="T67" fmla="*/ 9 h 180"/>
                <a:gd name="T68" fmla="*/ 29 w 128"/>
                <a:gd name="T69" fmla="*/ 14 h 180"/>
                <a:gd name="T70" fmla="*/ 46 w 128"/>
                <a:gd name="T71" fmla="*/ 19 h 180"/>
                <a:gd name="T72" fmla="*/ 61 w 128"/>
                <a:gd name="T73" fmla="*/ 23 h 180"/>
                <a:gd name="T74" fmla="*/ 76 w 128"/>
                <a:gd name="T75" fmla="*/ 29 h 180"/>
                <a:gd name="T76" fmla="*/ 89 w 128"/>
                <a:gd name="T77" fmla="*/ 37 h 180"/>
                <a:gd name="T78" fmla="*/ 100 w 128"/>
                <a:gd name="T79" fmla="*/ 46 h 180"/>
                <a:gd name="T80" fmla="*/ 108 w 128"/>
                <a:gd name="T81" fmla="*/ 5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8" h="180">
                  <a:moveTo>
                    <a:pt x="108" y="59"/>
                  </a:moveTo>
                  <a:lnTo>
                    <a:pt x="113" y="77"/>
                  </a:lnTo>
                  <a:lnTo>
                    <a:pt x="111" y="94"/>
                  </a:lnTo>
                  <a:lnTo>
                    <a:pt x="103" y="108"/>
                  </a:lnTo>
                  <a:lnTo>
                    <a:pt x="91" y="121"/>
                  </a:lnTo>
                  <a:lnTo>
                    <a:pt x="77" y="132"/>
                  </a:lnTo>
                  <a:lnTo>
                    <a:pt x="61" y="144"/>
                  </a:lnTo>
                  <a:lnTo>
                    <a:pt x="45" y="154"/>
                  </a:lnTo>
                  <a:lnTo>
                    <a:pt x="30" y="164"/>
                  </a:lnTo>
                  <a:lnTo>
                    <a:pt x="28" y="168"/>
                  </a:lnTo>
                  <a:lnTo>
                    <a:pt x="27" y="170"/>
                  </a:lnTo>
                  <a:lnTo>
                    <a:pt x="27" y="174"/>
                  </a:lnTo>
                  <a:lnTo>
                    <a:pt x="28" y="177"/>
                  </a:lnTo>
                  <a:lnTo>
                    <a:pt x="32" y="179"/>
                  </a:lnTo>
                  <a:lnTo>
                    <a:pt x="35" y="180"/>
                  </a:lnTo>
                  <a:lnTo>
                    <a:pt x="37" y="180"/>
                  </a:lnTo>
                  <a:lnTo>
                    <a:pt x="41" y="179"/>
                  </a:lnTo>
                  <a:lnTo>
                    <a:pt x="60" y="169"/>
                  </a:lnTo>
                  <a:lnTo>
                    <a:pt x="77" y="158"/>
                  </a:lnTo>
                  <a:lnTo>
                    <a:pt x="94" y="145"/>
                  </a:lnTo>
                  <a:lnTo>
                    <a:pt x="109" y="130"/>
                  </a:lnTo>
                  <a:lnTo>
                    <a:pt x="120" y="114"/>
                  </a:lnTo>
                  <a:lnTo>
                    <a:pt x="127" y="95"/>
                  </a:lnTo>
                  <a:lnTo>
                    <a:pt x="128" y="76"/>
                  </a:lnTo>
                  <a:lnTo>
                    <a:pt x="123" y="55"/>
                  </a:lnTo>
                  <a:lnTo>
                    <a:pt x="113" y="39"/>
                  </a:lnTo>
                  <a:lnTo>
                    <a:pt x="97" y="25"/>
                  </a:lnTo>
                  <a:lnTo>
                    <a:pt x="79" y="15"/>
                  </a:lnTo>
                  <a:lnTo>
                    <a:pt x="57" y="7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14" y="9"/>
                  </a:lnTo>
                  <a:lnTo>
                    <a:pt x="29" y="14"/>
                  </a:lnTo>
                  <a:lnTo>
                    <a:pt x="46" y="19"/>
                  </a:lnTo>
                  <a:lnTo>
                    <a:pt x="61" y="23"/>
                  </a:lnTo>
                  <a:lnTo>
                    <a:pt x="76" y="29"/>
                  </a:lnTo>
                  <a:lnTo>
                    <a:pt x="89" y="37"/>
                  </a:lnTo>
                  <a:lnTo>
                    <a:pt x="100" y="46"/>
                  </a:lnTo>
                  <a:lnTo>
                    <a:pt x="108" y="59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64" name="Freeform 644"/>
            <p:cNvSpPr>
              <a:spLocks/>
            </p:cNvSpPr>
            <p:nvPr/>
          </p:nvSpPr>
          <p:spPr bwMode="auto">
            <a:xfrm>
              <a:off x="3929" y="2529"/>
              <a:ext cx="54" cy="63"/>
            </a:xfrm>
            <a:custGeom>
              <a:avLst/>
              <a:gdLst>
                <a:gd name="T0" fmla="*/ 100 w 322"/>
                <a:gd name="T1" fmla="*/ 70 h 378"/>
                <a:gd name="T2" fmla="*/ 53 w 322"/>
                <a:gd name="T3" fmla="*/ 115 h 378"/>
                <a:gd name="T4" fmla="*/ 17 w 322"/>
                <a:gd name="T5" fmla="*/ 166 h 378"/>
                <a:gd name="T6" fmla="*/ 0 w 322"/>
                <a:gd name="T7" fmla="*/ 226 h 378"/>
                <a:gd name="T8" fmla="*/ 3 w 322"/>
                <a:gd name="T9" fmla="*/ 266 h 378"/>
                <a:gd name="T10" fmla="*/ 9 w 322"/>
                <a:gd name="T11" fmla="*/ 282 h 378"/>
                <a:gd name="T12" fmla="*/ 19 w 322"/>
                <a:gd name="T13" fmla="*/ 297 h 378"/>
                <a:gd name="T14" fmla="*/ 32 w 322"/>
                <a:gd name="T15" fmla="*/ 310 h 378"/>
                <a:gd name="T16" fmla="*/ 56 w 322"/>
                <a:gd name="T17" fmla="*/ 324 h 378"/>
                <a:gd name="T18" fmla="*/ 86 w 322"/>
                <a:gd name="T19" fmla="*/ 338 h 378"/>
                <a:gd name="T20" fmla="*/ 119 w 322"/>
                <a:gd name="T21" fmla="*/ 350 h 378"/>
                <a:gd name="T22" fmla="*/ 152 w 322"/>
                <a:gd name="T23" fmla="*/ 359 h 378"/>
                <a:gd name="T24" fmla="*/ 186 w 322"/>
                <a:gd name="T25" fmla="*/ 366 h 378"/>
                <a:gd name="T26" fmla="*/ 220 w 322"/>
                <a:gd name="T27" fmla="*/ 371 h 378"/>
                <a:gd name="T28" fmla="*/ 254 w 322"/>
                <a:gd name="T29" fmla="*/ 374 h 378"/>
                <a:gd name="T30" fmla="*/ 289 w 322"/>
                <a:gd name="T31" fmla="*/ 376 h 378"/>
                <a:gd name="T32" fmla="*/ 311 w 322"/>
                <a:gd name="T33" fmla="*/ 378 h 378"/>
                <a:gd name="T34" fmla="*/ 320 w 322"/>
                <a:gd name="T35" fmla="*/ 371 h 378"/>
                <a:gd name="T36" fmla="*/ 322 w 322"/>
                <a:gd name="T37" fmla="*/ 360 h 378"/>
                <a:gd name="T38" fmla="*/ 315 w 322"/>
                <a:gd name="T39" fmla="*/ 352 h 378"/>
                <a:gd name="T40" fmla="*/ 294 w 322"/>
                <a:gd name="T41" fmla="*/ 347 h 378"/>
                <a:gd name="T42" fmla="*/ 263 w 322"/>
                <a:gd name="T43" fmla="*/ 341 h 378"/>
                <a:gd name="T44" fmla="*/ 232 w 322"/>
                <a:gd name="T45" fmla="*/ 336 h 378"/>
                <a:gd name="T46" fmla="*/ 200 w 322"/>
                <a:gd name="T47" fmla="*/ 332 h 378"/>
                <a:gd name="T48" fmla="*/ 170 w 322"/>
                <a:gd name="T49" fmla="*/ 326 h 378"/>
                <a:gd name="T50" fmla="*/ 139 w 322"/>
                <a:gd name="T51" fmla="*/ 318 h 378"/>
                <a:gd name="T52" fmla="*/ 110 w 322"/>
                <a:gd name="T53" fmla="*/ 309 h 378"/>
                <a:gd name="T54" fmla="*/ 80 w 322"/>
                <a:gd name="T55" fmla="*/ 297 h 378"/>
                <a:gd name="T56" fmla="*/ 55 w 322"/>
                <a:gd name="T57" fmla="*/ 281 h 378"/>
                <a:gd name="T58" fmla="*/ 38 w 322"/>
                <a:gd name="T59" fmla="*/ 259 h 378"/>
                <a:gd name="T60" fmla="*/ 34 w 322"/>
                <a:gd name="T61" fmla="*/ 232 h 378"/>
                <a:gd name="T62" fmla="*/ 38 w 322"/>
                <a:gd name="T63" fmla="*/ 200 h 378"/>
                <a:gd name="T64" fmla="*/ 51 w 322"/>
                <a:gd name="T65" fmla="*/ 170 h 378"/>
                <a:gd name="T66" fmla="*/ 71 w 322"/>
                <a:gd name="T67" fmla="*/ 137 h 378"/>
                <a:gd name="T68" fmla="*/ 94 w 322"/>
                <a:gd name="T69" fmla="*/ 110 h 378"/>
                <a:gd name="T70" fmla="*/ 123 w 322"/>
                <a:gd name="T71" fmla="*/ 82 h 378"/>
                <a:gd name="T72" fmla="*/ 153 w 322"/>
                <a:gd name="T73" fmla="*/ 57 h 378"/>
                <a:gd name="T74" fmla="*/ 195 w 322"/>
                <a:gd name="T75" fmla="*/ 38 h 378"/>
                <a:gd name="T76" fmla="*/ 238 w 322"/>
                <a:gd name="T77" fmla="*/ 20 h 378"/>
                <a:gd name="T78" fmla="*/ 264 w 322"/>
                <a:gd name="T79" fmla="*/ 7 h 378"/>
                <a:gd name="T80" fmla="*/ 256 w 322"/>
                <a:gd name="T81" fmla="*/ 0 h 378"/>
                <a:gd name="T82" fmla="*/ 221 w 322"/>
                <a:gd name="T83" fmla="*/ 4 h 378"/>
                <a:gd name="T84" fmla="*/ 180 w 322"/>
                <a:gd name="T85" fmla="*/ 18 h 378"/>
                <a:gd name="T86" fmla="*/ 141 w 322"/>
                <a:gd name="T87" fmla="*/ 3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2" h="378">
                  <a:moveTo>
                    <a:pt x="125" y="49"/>
                  </a:moveTo>
                  <a:lnTo>
                    <a:pt x="100" y="70"/>
                  </a:lnTo>
                  <a:lnTo>
                    <a:pt x="76" y="90"/>
                  </a:lnTo>
                  <a:lnTo>
                    <a:pt x="53" y="115"/>
                  </a:lnTo>
                  <a:lnTo>
                    <a:pt x="34" y="140"/>
                  </a:lnTo>
                  <a:lnTo>
                    <a:pt x="17" y="166"/>
                  </a:lnTo>
                  <a:lnTo>
                    <a:pt x="5" y="195"/>
                  </a:lnTo>
                  <a:lnTo>
                    <a:pt x="0" y="226"/>
                  </a:lnTo>
                  <a:lnTo>
                    <a:pt x="1" y="258"/>
                  </a:lnTo>
                  <a:lnTo>
                    <a:pt x="3" y="266"/>
                  </a:lnTo>
                  <a:lnTo>
                    <a:pt x="5" y="275"/>
                  </a:lnTo>
                  <a:lnTo>
                    <a:pt x="9" y="282"/>
                  </a:lnTo>
                  <a:lnTo>
                    <a:pt x="14" y="290"/>
                  </a:lnTo>
                  <a:lnTo>
                    <a:pt x="19" y="297"/>
                  </a:lnTo>
                  <a:lnTo>
                    <a:pt x="26" y="304"/>
                  </a:lnTo>
                  <a:lnTo>
                    <a:pt x="32" y="310"/>
                  </a:lnTo>
                  <a:lnTo>
                    <a:pt x="41" y="314"/>
                  </a:lnTo>
                  <a:lnTo>
                    <a:pt x="56" y="324"/>
                  </a:lnTo>
                  <a:lnTo>
                    <a:pt x="71" y="332"/>
                  </a:lnTo>
                  <a:lnTo>
                    <a:pt x="86" y="338"/>
                  </a:lnTo>
                  <a:lnTo>
                    <a:pt x="103" y="344"/>
                  </a:lnTo>
                  <a:lnTo>
                    <a:pt x="119" y="350"/>
                  </a:lnTo>
                  <a:lnTo>
                    <a:pt x="136" y="355"/>
                  </a:lnTo>
                  <a:lnTo>
                    <a:pt x="152" y="359"/>
                  </a:lnTo>
                  <a:lnTo>
                    <a:pt x="168" y="363"/>
                  </a:lnTo>
                  <a:lnTo>
                    <a:pt x="186" y="366"/>
                  </a:lnTo>
                  <a:lnTo>
                    <a:pt x="202" y="368"/>
                  </a:lnTo>
                  <a:lnTo>
                    <a:pt x="220" y="371"/>
                  </a:lnTo>
                  <a:lnTo>
                    <a:pt x="238" y="373"/>
                  </a:lnTo>
                  <a:lnTo>
                    <a:pt x="254" y="374"/>
                  </a:lnTo>
                  <a:lnTo>
                    <a:pt x="272" y="375"/>
                  </a:lnTo>
                  <a:lnTo>
                    <a:pt x="289" y="376"/>
                  </a:lnTo>
                  <a:lnTo>
                    <a:pt x="306" y="378"/>
                  </a:lnTo>
                  <a:lnTo>
                    <a:pt x="311" y="378"/>
                  </a:lnTo>
                  <a:lnTo>
                    <a:pt x="316" y="375"/>
                  </a:lnTo>
                  <a:lnTo>
                    <a:pt x="320" y="371"/>
                  </a:lnTo>
                  <a:lnTo>
                    <a:pt x="322" y="366"/>
                  </a:lnTo>
                  <a:lnTo>
                    <a:pt x="322" y="360"/>
                  </a:lnTo>
                  <a:lnTo>
                    <a:pt x="320" y="356"/>
                  </a:lnTo>
                  <a:lnTo>
                    <a:pt x="315" y="352"/>
                  </a:lnTo>
                  <a:lnTo>
                    <a:pt x="309" y="350"/>
                  </a:lnTo>
                  <a:lnTo>
                    <a:pt x="294" y="347"/>
                  </a:lnTo>
                  <a:lnTo>
                    <a:pt x="279" y="344"/>
                  </a:lnTo>
                  <a:lnTo>
                    <a:pt x="263" y="341"/>
                  </a:lnTo>
                  <a:lnTo>
                    <a:pt x="247" y="338"/>
                  </a:lnTo>
                  <a:lnTo>
                    <a:pt x="232" y="336"/>
                  </a:lnTo>
                  <a:lnTo>
                    <a:pt x="216" y="334"/>
                  </a:lnTo>
                  <a:lnTo>
                    <a:pt x="200" y="332"/>
                  </a:lnTo>
                  <a:lnTo>
                    <a:pt x="185" y="328"/>
                  </a:lnTo>
                  <a:lnTo>
                    <a:pt x="170" y="326"/>
                  </a:lnTo>
                  <a:lnTo>
                    <a:pt x="154" y="322"/>
                  </a:lnTo>
                  <a:lnTo>
                    <a:pt x="139" y="318"/>
                  </a:lnTo>
                  <a:lnTo>
                    <a:pt x="124" y="314"/>
                  </a:lnTo>
                  <a:lnTo>
                    <a:pt x="110" y="309"/>
                  </a:lnTo>
                  <a:lnTo>
                    <a:pt x="94" y="303"/>
                  </a:lnTo>
                  <a:lnTo>
                    <a:pt x="80" y="297"/>
                  </a:lnTo>
                  <a:lnTo>
                    <a:pt x="66" y="289"/>
                  </a:lnTo>
                  <a:lnTo>
                    <a:pt x="55" y="281"/>
                  </a:lnTo>
                  <a:lnTo>
                    <a:pt x="45" y="271"/>
                  </a:lnTo>
                  <a:lnTo>
                    <a:pt x="38" y="259"/>
                  </a:lnTo>
                  <a:lnTo>
                    <a:pt x="35" y="245"/>
                  </a:lnTo>
                  <a:lnTo>
                    <a:pt x="34" y="232"/>
                  </a:lnTo>
                  <a:lnTo>
                    <a:pt x="35" y="216"/>
                  </a:lnTo>
                  <a:lnTo>
                    <a:pt x="38" y="200"/>
                  </a:lnTo>
                  <a:lnTo>
                    <a:pt x="43" y="187"/>
                  </a:lnTo>
                  <a:lnTo>
                    <a:pt x="51" y="170"/>
                  </a:lnTo>
                  <a:lnTo>
                    <a:pt x="60" y="152"/>
                  </a:lnTo>
                  <a:lnTo>
                    <a:pt x="71" y="137"/>
                  </a:lnTo>
                  <a:lnTo>
                    <a:pt x="83" y="124"/>
                  </a:lnTo>
                  <a:lnTo>
                    <a:pt x="94" y="110"/>
                  </a:lnTo>
                  <a:lnTo>
                    <a:pt x="107" y="96"/>
                  </a:lnTo>
                  <a:lnTo>
                    <a:pt x="123" y="82"/>
                  </a:lnTo>
                  <a:lnTo>
                    <a:pt x="138" y="69"/>
                  </a:lnTo>
                  <a:lnTo>
                    <a:pt x="153" y="57"/>
                  </a:lnTo>
                  <a:lnTo>
                    <a:pt x="173" y="47"/>
                  </a:lnTo>
                  <a:lnTo>
                    <a:pt x="195" y="38"/>
                  </a:lnTo>
                  <a:lnTo>
                    <a:pt x="218" y="28"/>
                  </a:lnTo>
                  <a:lnTo>
                    <a:pt x="238" y="20"/>
                  </a:lnTo>
                  <a:lnTo>
                    <a:pt x="254" y="13"/>
                  </a:lnTo>
                  <a:lnTo>
                    <a:pt x="264" y="7"/>
                  </a:lnTo>
                  <a:lnTo>
                    <a:pt x="268" y="2"/>
                  </a:lnTo>
                  <a:lnTo>
                    <a:pt x="256" y="0"/>
                  </a:lnTo>
                  <a:lnTo>
                    <a:pt x="240" y="1"/>
                  </a:lnTo>
                  <a:lnTo>
                    <a:pt x="221" y="4"/>
                  </a:lnTo>
                  <a:lnTo>
                    <a:pt x="201" y="10"/>
                  </a:lnTo>
                  <a:lnTo>
                    <a:pt x="180" y="18"/>
                  </a:lnTo>
                  <a:lnTo>
                    <a:pt x="160" y="27"/>
                  </a:lnTo>
                  <a:lnTo>
                    <a:pt x="141" y="38"/>
                  </a:lnTo>
                  <a:lnTo>
                    <a:pt x="125" y="49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65" name="Freeform 645"/>
            <p:cNvSpPr>
              <a:spLocks/>
            </p:cNvSpPr>
            <p:nvPr/>
          </p:nvSpPr>
          <p:spPr bwMode="auto">
            <a:xfrm>
              <a:off x="4005" y="2527"/>
              <a:ext cx="47" cy="42"/>
            </a:xfrm>
            <a:custGeom>
              <a:avLst/>
              <a:gdLst>
                <a:gd name="T0" fmla="*/ 235 w 283"/>
                <a:gd name="T1" fmla="*/ 77 h 252"/>
                <a:gd name="T2" fmla="*/ 248 w 283"/>
                <a:gd name="T3" fmla="*/ 91 h 252"/>
                <a:gd name="T4" fmla="*/ 256 w 283"/>
                <a:gd name="T5" fmla="*/ 107 h 252"/>
                <a:gd name="T6" fmla="*/ 259 w 283"/>
                <a:gd name="T7" fmla="*/ 124 h 252"/>
                <a:gd name="T8" fmla="*/ 259 w 283"/>
                <a:gd name="T9" fmla="*/ 142 h 252"/>
                <a:gd name="T10" fmla="*/ 257 w 283"/>
                <a:gd name="T11" fmla="*/ 157 h 252"/>
                <a:gd name="T12" fmla="*/ 252 w 283"/>
                <a:gd name="T13" fmla="*/ 170 h 252"/>
                <a:gd name="T14" fmla="*/ 244 w 283"/>
                <a:gd name="T15" fmla="*/ 183 h 252"/>
                <a:gd name="T16" fmla="*/ 236 w 283"/>
                <a:gd name="T17" fmla="*/ 193 h 252"/>
                <a:gd name="T18" fmla="*/ 225 w 283"/>
                <a:gd name="T19" fmla="*/ 204 h 252"/>
                <a:gd name="T20" fmla="*/ 215 w 283"/>
                <a:gd name="T21" fmla="*/ 214 h 252"/>
                <a:gd name="T22" fmla="*/ 204 w 283"/>
                <a:gd name="T23" fmla="*/ 224 h 252"/>
                <a:gd name="T24" fmla="*/ 194 w 283"/>
                <a:gd name="T25" fmla="*/ 234 h 252"/>
                <a:gd name="T26" fmla="*/ 191 w 283"/>
                <a:gd name="T27" fmla="*/ 238 h 252"/>
                <a:gd name="T28" fmla="*/ 191 w 283"/>
                <a:gd name="T29" fmla="*/ 241 h 252"/>
                <a:gd name="T30" fmla="*/ 191 w 283"/>
                <a:gd name="T31" fmla="*/ 245 h 252"/>
                <a:gd name="T32" fmla="*/ 194 w 283"/>
                <a:gd name="T33" fmla="*/ 248 h 252"/>
                <a:gd name="T34" fmla="*/ 197 w 283"/>
                <a:gd name="T35" fmla="*/ 250 h 252"/>
                <a:gd name="T36" fmla="*/ 202 w 283"/>
                <a:gd name="T37" fmla="*/ 252 h 252"/>
                <a:gd name="T38" fmla="*/ 205 w 283"/>
                <a:gd name="T39" fmla="*/ 250 h 252"/>
                <a:gd name="T40" fmla="*/ 209 w 283"/>
                <a:gd name="T41" fmla="*/ 248 h 252"/>
                <a:gd name="T42" fmla="*/ 232 w 283"/>
                <a:gd name="T43" fmla="*/ 233 h 252"/>
                <a:gd name="T44" fmla="*/ 252 w 283"/>
                <a:gd name="T45" fmla="*/ 214 h 252"/>
                <a:gd name="T46" fmla="*/ 268 w 283"/>
                <a:gd name="T47" fmla="*/ 192 h 252"/>
                <a:gd name="T48" fmla="*/ 278 w 283"/>
                <a:gd name="T49" fmla="*/ 167 h 252"/>
                <a:gd name="T50" fmla="*/ 283 w 283"/>
                <a:gd name="T51" fmla="*/ 141 h 252"/>
                <a:gd name="T52" fmla="*/ 280 w 283"/>
                <a:gd name="T53" fmla="*/ 115 h 252"/>
                <a:gd name="T54" fmla="*/ 271 w 283"/>
                <a:gd name="T55" fmla="*/ 91 h 252"/>
                <a:gd name="T56" fmla="*/ 252 w 283"/>
                <a:gd name="T57" fmla="*/ 69 h 252"/>
                <a:gd name="T58" fmla="*/ 238 w 283"/>
                <a:gd name="T59" fmla="*/ 57 h 252"/>
                <a:gd name="T60" fmla="*/ 222 w 283"/>
                <a:gd name="T61" fmla="*/ 48 h 252"/>
                <a:gd name="T62" fmla="*/ 204 w 283"/>
                <a:gd name="T63" fmla="*/ 39 h 252"/>
                <a:gd name="T64" fmla="*/ 184 w 283"/>
                <a:gd name="T65" fmla="*/ 31 h 252"/>
                <a:gd name="T66" fmla="*/ 164 w 283"/>
                <a:gd name="T67" fmla="*/ 23 h 252"/>
                <a:gd name="T68" fmla="*/ 144 w 283"/>
                <a:gd name="T69" fmla="*/ 17 h 252"/>
                <a:gd name="T70" fmla="*/ 123 w 283"/>
                <a:gd name="T71" fmla="*/ 13 h 252"/>
                <a:gd name="T72" fmla="*/ 103 w 283"/>
                <a:gd name="T73" fmla="*/ 8 h 252"/>
                <a:gd name="T74" fmla="*/ 83 w 283"/>
                <a:gd name="T75" fmla="*/ 5 h 252"/>
                <a:gd name="T76" fmla="*/ 66 w 283"/>
                <a:gd name="T77" fmla="*/ 2 h 252"/>
                <a:gd name="T78" fmla="*/ 48 w 283"/>
                <a:gd name="T79" fmla="*/ 0 h 252"/>
                <a:gd name="T80" fmla="*/ 34 w 283"/>
                <a:gd name="T81" fmla="*/ 0 h 252"/>
                <a:gd name="T82" fmla="*/ 21 w 283"/>
                <a:gd name="T83" fmla="*/ 0 h 252"/>
                <a:gd name="T84" fmla="*/ 11 w 283"/>
                <a:gd name="T85" fmla="*/ 0 h 252"/>
                <a:gd name="T86" fmla="*/ 4 w 283"/>
                <a:gd name="T87" fmla="*/ 2 h 252"/>
                <a:gd name="T88" fmla="*/ 0 w 283"/>
                <a:gd name="T89" fmla="*/ 5 h 252"/>
                <a:gd name="T90" fmla="*/ 12 w 283"/>
                <a:gd name="T91" fmla="*/ 7 h 252"/>
                <a:gd name="T92" fmla="*/ 24 w 283"/>
                <a:gd name="T93" fmla="*/ 8 h 252"/>
                <a:gd name="T94" fmla="*/ 38 w 283"/>
                <a:gd name="T95" fmla="*/ 10 h 252"/>
                <a:gd name="T96" fmla="*/ 52 w 283"/>
                <a:gd name="T97" fmla="*/ 13 h 252"/>
                <a:gd name="T98" fmla="*/ 66 w 283"/>
                <a:gd name="T99" fmla="*/ 16 h 252"/>
                <a:gd name="T100" fmla="*/ 82 w 283"/>
                <a:gd name="T101" fmla="*/ 18 h 252"/>
                <a:gd name="T102" fmla="*/ 98 w 283"/>
                <a:gd name="T103" fmla="*/ 22 h 252"/>
                <a:gd name="T104" fmla="*/ 114 w 283"/>
                <a:gd name="T105" fmla="*/ 25 h 252"/>
                <a:gd name="T106" fmla="*/ 129 w 283"/>
                <a:gd name="T107" fmla="*/ 30 h 252"/>
                <a:gd name="T108" fmla="*/ 146 w 283"/>
                <a:gd name="T109" fmla="*/ 34 h 252"/>
                <a:gd name="T110" fmla="*/ 162 w 283"/>
                <a:gd name="T111" fmla="*/ 39 h 252"/>
                <a:gd name="T112" fmla="*/ 177 w 283"/>
                <a:gd name="T113" fmla="*/ 45 h 252"/>
                <a:gd name="T114" fmla="*/ 193 w 283"/>
                <a:gd name="T115" fmla="*/ 52 h 252"/>
                <a:gd name="T116" fmla="*/ 208 w 283"/>
                <a:gd name="T117" fmla="*/ 60 h 252"/>
                <a:gd name="T118" fmla="*/ 222 w 283"/>
                <a:gd name="T119" fmla="*/ 68 h 252"/>
                <a:gd name="T120" fmla="*/ 235 w 283"/>
                <a:gd name="T121" fmla="*/ 7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" h="252">
                  <a:moveTo>
                    <a:pt x="235" y="77"/>
                  </a:moveTo>
                  <a:lnTo>
                    <a:pt x="248" y="91"/>
                  </a:lnTo>
                  <a:lnTo>
                    <a:pt x="256" y="107"/>
                  </a:lnTo>
                  <a:lnTo>
                    <a:pt x="259" y="124"/>
                  </a:lnTo>
                  <a:lnTo>
                    <a:pt x="259" y="142"/>
                  </a:lnTo>
                  <a:lnTo>
                    <a:pt x="257" y="157"/>
                  </a:lnTo>
                  <a:lnTo>
                    <a:pt x="252" y="170"/>
                  </a:lnTo>
                  <a:lnTo>
                    <a:pt x="244" y="183"/>
                  </a:lnTo>
                  <a:lnTo>
                    <a:pt x="236" y="193"/>
                  </a:lnTo>
                  <a:lnTo>
                    <a:pt x="225" y="204"/>
                  </a:lnTo>
                  <a:lnTo>
                    <a:pt x="215" y="214"/>
                  </a:lnTo>
                  <a:lnTo>
                    <a:pt x="204" y="224"/>
                  </a:lnTo>
                  <a:lnTo>
                    <a:pt x="194" y="234"/>
                  </a:lnTo>
                  <a:lnTo>
                    <a:pt x="191" y="238"/>
                  </a:lnTo>
                  <a:lnTo>
                    <a:pt x="191" y="241"/>
                  </a:lnTo>
                  <a:lnTo>
                    <a:pt x="191" y="245"/>
                  </a:lnTo>
                  <a:lnTo>
                    <a:pt x="194" y="248"/>
                  </a:lnTo>
                  <a:lnTo>
                    <a:pt x="197" y="250"/>
                  </a:lnTo>
                  <a:lnTo>
                    <a:pt x="202" y="252"/>
                  </a:lnTo>
                  <a:lnTo>
                    <a:pt x="205" y="250"/>
                  </a:lnTo>
                  <a:lnTo>
                    <a:pt x="209" y="248"/>
                  </a:lnTo>
                  <a:lnTo>
                    <a:pt x="232" y="233"/>
                  </a:lnTo>
                  <a:lnTo>
                    <a:pt x="252" y="214"/>
                  </a:lnTo>
                  <a:lnTo>
                    <a:pt x="268" y="192"/>
                  </a:lnTo>
                  <a:lnTo>
                    <a:pt x="278" y="167"/>
                  </a:lnTo>
                  <a:lnTo>
                    <a:pt x="283" y="141"/>
                  </a:lnTo>
                  <a:lnTo>
                    <a:pt x="280" y="115"/>
                  </a:lnTo>
                  <a:lnTo>
                    <a:pt x="271" y="91"/>
                  </a:lnTo>
                  <a:lnTo>
                    <a:pt x="252" y="69"/>
                  </a:lnTo>
                  <a:lnTo>
                    <a:pt x="238" y="57"/>
                  </a:lnTo>
                  <a:lnTo>
                    <a:pt x="222" y="48"/>
                  </a:lnTo>
                  <a:lnTo>
                    <a:pt x="204" y="39"/>
                  </a:lnTo>
                  <a:lnTo>
                    <a:pt x="184" y="31"/>
                  </a:lnTo>
                  <a:lnTo>
                    <a:pt x="164" y="23"/>
                  </a:lnTo>
                  <a:lnTo>
                    <a:pt x="144" y="17"/>
                  </a:lnTo>
                  <a:lnTo>
                    <a:pt x="123" y="13"/>
                  </a:lnTo>
                  <a:lnTo>
                    <a:pt x="103" y="8"/>
                  </a:lnTo>
                  <a:lnTo>
                    <a:pt x="83" y="5"/>
                  </a:lnTo>
                  <a:lnTo>
                    <a:pt x="66" y="2"/>
                  </a:lnTo>
                  <a:lnTo>
                    <a:pt x="48" y="0"/>
                  </a:lnTo>
                  <a:lnTo>
                    <a:pt x="34" y="0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5"/>
                  </a:lnTo>
                  <a:lnTo>
                    <a:pt x="12" y="7"/>
                  </a:lnTo>
                  <a:lnTo>
                    <a:pt x="24" y="8"/>
                  </a:lnTo>
                  <a:lnTo>
                    <a:pt x="38" y="10"/>
                  </a:lnTo>
                  <a:lnTo>
                    <a:pt x="52" y="13"/>
                  </a:lnTo>
                  <a:lnTo>
                    <a:pt x="66" y="16"/>
                  </a:lnTo>
                  <a:lnTo>
                    <a:pt x="82" y="18"/>
                  </a:lnTo>
                  <a:lnTo>
                    <a:pt x="98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4"/>
                  </a:lnTo>
                  <a:lnTo>
                    <a:pt x="162" y="39"/>
                  </a:lnTo>
                  <a:lnTo>
                    <a:pt x="177" y="45"/>
                  </a:lnTo>
                  <a:lnTo>
                    <a:pt x="193" y="52"/>
                  </a:lnTo>
                  <a:lnTo>
                    <a:pt x="208" y="60"/>
                  </a:lnTo>
                  <a:lnTo>
                    <a:pt x="222" y="68"/>
                  </a:lnTo>
                  <a:lnTo>
                    <a:pt x="235" y="77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66" name="Freeform 646"/>
            <p:cNvSpPr>
              <a:spLocks/>
            </p:cNvSpPr>
            <p:nvPr/>
          </p:nvSpPr>
          <p:spPr bwMode="auto">
            <a:xfrm>
              <a:off x="3909" y="2547"/>
              <a:ext cx="19" cy="39"/>
            </a:xfrm>
            <a:custGeom>
              <a:avLst/>
              <a:gdLst>
                <a:gd name="T0" fmla="*/ 0 w 114"/>
                <a:gd name="T1" fmla="*/ 130 h 238"/>
                <a:gd name="T2" fmla="*/ 0 w 114"/>
                <a:gd name="T3" fmla="*/ 149 h 238"/>
                <a:gd name="T4" fmla="*/ 4 w 114"/>
                <a:gd name="T5" fmla="*/ 168 h 238"/>
                <a:gd name="T6" fmla="*/ 12 w 114"/>
                <a:gd name="T7" fmla="*/ 185 h 238"/>
                <a:gd name="T8" fmla="*/ 24 w 114"/>
                <a:gd name="T9" fmla="*/ 200 h 238"/>
                <a:gd name="T10" fmla="*/ 38 w 114"/>
                <a:gd name="T11" fmla="*/ 213 h 238"/>
                <a:gd name="T12" fmla="*/ 55 w 114"/>
                <a:gd name="T13" fmla="*/ 224 h 238"/>
                <a:gd name="T14" fmla="*/ 73 w 114"/>
                <a:gd name="T15" fmla="*/ 232 h 238"/>
                <a:gd name="T16" fmla="*/ 92 w 114"/>
                <a:gd name="T17" fmla="*/ 237 h 238"/>
                <a:gd name="T18" fmla="*/ 98 w 114"/>
                <a:gd name="T19" fmla="*/ 238 h 238"/>
                <a:gd name="T20" fmla="*/ 104 w 114"/>
                <a:gd name="T21" fmla="*/ 235 h 238"/>
                <a:gd name="T22" fmla="*/ 109 w 114"/>
                <a:gd name="T23" fmla="*/ 232 h 238"/>
                <a:gd name="T24" fmla="*/ 111 w 114"/>
                <a:gd name="T25" fmla="*/ 227 h 238"/>
                <a:gd name="T26" fmla="*/ 111 w 114"/>
                <a:gd name="T27" fmla="*/ 222 h 238"/>
                <a:gd name="T28" fmla="*/ 110 w 114"/>
                <a:gd name="T29" fmla="*/ 216 h 238"/>
                <a:gd name="T30" fmla="*/ 106 w 114"/>
                <a:gd name="T31" fmla="*/ 211 h 238"/>
                <a:gd name="T32" fmla="*/ 100 w 114"/>
                <a:gd name="T33" fmla="*/ 209 h 238"/>
                <a:gd name="T34" fmla="*/ 82 w 114"/>
                <a:gd name="T35" fmla="*/ 202 h 238"/>
                <a:gd name="T36" fmla="*/ 64 w 114"/>
                <a:gd name="T37" fmla="*/ 193 h 238"/>
                <a:gd name="T38" fmla="*/ 50 w 114"/>
                <a:gd name="T39" fmla="*/ 180 h 238"/>
                <a:gd name="T40" fmla="*/ 39 w 114"/>
                <a:gd name="T41" fmla="*/ 167 h 238"/>
                <a:gd name="T42" fmla="*/ 32 w 114"/>
                <a:gd name="T43" fmla="*/ 149 h 238"/>
                <a:gd name="T44" fmla="*/ 29 w 114"/>
                <a:gd name="T45" fmla="*/ 131 h 238"/>
                <a:gd name="T46" fmla="*/ 29 w 114"/>
                <a:gd name="T47" fmla="*/ 111 h 238"/>
                <a:gd name="T48" fmla="*/ 35 w 114"/>
                <a:gd name="T49" fmla="*/ 91 h 238"/>
                <a:gd name="T50" fmla="*/ 42 w 114"/>
                <a:gd name="T51" fmla="*/ 76 h 238"/>
                <a:gd name="T52" fmla="*/ 51 w 114"/>
                <a:gd name="T53" fmla="*/ 62 h 238"/>
                <a:gd name="T54" fmla="*/ 62 w 114"/>
                <a:gd name="T55" fmla="*/ 49 h 238"/>
                <a:gd name="T56" fmla="*/ 73 w 114"/>
                <a:gd name="T57" fmla="*/ 38 h 238"/>
                <a:gd name="T58" fmla="*/ 84 w 114"/>
                <a:gd name="T59" fmla="*/ 28 h 238"/>
                <a:gd name="T60" fmla="*/ 96 w 114"/>
                <a:gd name="T61" fmla="*/ 18 h 238"/>
                <a:gd name="T62" fmla="*/ 106 w 114"/>
                <a:gd name="T63" fmla="*/ 9 h 238"/>
                <a:gd name="T64" fmla="*/ 114 w 114"/>
                <a:gd name="T65" fmla="*/ 1 h 238"/>
                <a:gd name="T66" fmla="*/ 106 w 114"/>
                <a:gd name="T67" fmla="*/ 0 h 238"/>
                <a:gd name="T68" fmla="*/ 93 w 114"/>
                <a:gd name="T69" fmla="*/ 6 h 238"/>
                <a:gd name="T70" fmla="*/ 76 w 114"/>
                <a:gd name="T71" fmla="*/ 18 h 238"/>
                <a:gd name="T72" fmla="*/ 56 w 114"/>
                <a:gd name="T73" fmla="*/ 36 h 238"/>
                <a:gd name="T74" fmla="*/ 37 w 114"/>
                <a:gd name="T75" fmla="*/ 57 h 238"/>
                <a:gd name="T76" fmla="*/ 20 w 114"/>
                <a:gd name="T77" fmla="*/ 80 h 238"/>
                <a:gd name="T78" fmla="*/ 7 w 114"/>
                <a:gd name="T79" fmla="*/ 106 h 238"/>
                <a:gd name="T80" fmla="*/ 0 w 114"/>
                <a:gd name="T81" fmla="*/ 13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4" h="238">
                  <a:moveTo>
                    <a:pt x="0" y="130"/>
                  </a:moveTo>
                  <a:lnTo>
                    <a:pt x="0" y="149"/>
                  </a:lnTo>
                  <a:lnTo>
                    <a:pt x="4" y="168"/>
                  </a:lnTo>
                  <a:lnTo>
                    <a:pt x="12" y="185"/>
                  </a:lnTo>
                  <a:lnTo>
                    <a:pt x="24" y="200"/>
                  </a:lnTo>
                  <a:lnTo>
                    <a:pt x="38" y="213"/>
                  </a:lnTo>
                  <a:lnTo>
                    <a:pt x="55" y="224"/>
                  </a:lnTo>
                  <a:lnTo>
                    <a:pt x="73" y="232"/>
                  </a:lnTo>
                  <a:lnTo>
                    <a:pt x="92" y="237"/>
                  </a:lnTo>
                  <a:lnTo>
                    <a:pt x="98" y="238"/>
                  </a:lnTo>
                  <a:lnTo>
                    <a:pt x="104" y="235"/>
                  </a:lnTo>
                  <a:lnTo>
                    <a:pt x="109" y="232"/>
                  </a:lnTo>
                  <a:lnTo>
                    <a:pt x="111" y="227"/>
                  </a:lnTo>
                  <a:lnTo>
                    <a:pt x="111" y="222"/>
                  </a:lnTo>
                  <a:lnTo>
                    <a:pt x="110" y="216"/>
                  </a:lnTo>
                  <a:lnTo>
                    <a:pt x="106" y="211"/>
                  </a:lnTo>
                  <a:lnTo>
                    <a:pt x="100" y="209"/>
                  </a:lnTo>
                  <a:lnTo>
                    <a:pt x="82" y="202"/>
                  </a:lnTo>
                  <a:lnTo>
                    <a:pt x="64" y="193"/>
                  </a:lnTo>
                  <a:lnTo>
                    <a:pt x="50" y="180"/>
                  </a:lnTo>
                  <a:lnTo>
                    <a:pt x="39" y="167"/>
                  </a:lnTo>
                  <a:lnTo>
                    <a:pt x="32" y="149"/>
                  </a:lnTo>
                  <a:lnTo>
                    <a:pt x="29" y="131"/>
                  </a:lnTo>
                  <a:lnTo>
                    <a:pt x="29" y="111"/>
                  </a:lnTo>
                  <a:lnTo>
                    <a:pt x="35" y="91"/>
                  </a:lnTo>
                  <a:lnTo>
                    <a:pt x="42" y="76"/>
                  </a:lnTo>
                  <a:lnTo>
                    <a:pt x="51" y="62"/>
                  </a:lnTo>
                  <a:lnTo>
                    <a:pt x="62" y="49"/>
                  </a:lnTo>
                  <a:lnTo>
                    <a:pt x="73" y="38"/>
                  </a:lnTo>
                  <a:lnTo>
                    <a:pt x="84" y="28"/>
                  </a:lnTo>
                  <a:lnTo>
                    <a:pt x="96" y="18"/>
                  </a:lnTo>
                  <a:lnTo>
                    <a:pt x="106" y="9"/>
                  </a:lnTo>
                  <a:lnTo>
                    <a:pt x="114" y="1"/>
                  </a:lnTo>
                  <a:lnTo>
                    <a:pt x="106" y="0"/>
                  </a:lnTo>
                  <a:lnTo>
                    <a:pt x="93" y="6"/>
                  </a:lnTo>
                  <a:lnTo>
                    <a:pt x="76" y="18"/>
                  </a:lnTo>
                  <a:lnTo>
                    <a:pt x="56" y="36"/>
                  </a:lnTo>
                  <a:lnTo>
                    <a:pt x="37" y="57"/>
                  </a:lnTo>
                  <a:lnTo>
                    <a:pt x="20" y="80"/>
                  </a:lnTo>
                  <a:lnTo>
                    <a:pt x="7" y="106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67" name="Freeform 647"/>
            <p:cNvSpPr>
              <a:spLocks/>
            </p:cNvSpPr>
            <p:nvPr/>
          </p:nvSpPr>
          <p:spPr bwMode="auto">
            <a:xfrm>
              <a:off x="4043" y="2524"/>
              <a:ext cx="41" cy="52"/>
            </a:xfrm>
            <a:custGeom>
              <a:avLst/>
              <a:gdLst>
                <a:gd name="T0" fmla="*/ 207 w 246"/>
                <a:gd name="T1" fmla="*/ 124 h 310"/>
                <a:gd name="T2" fmla="*/ 219 w 246"/>
                <a:gd name="T3" fmla="*/ 143 h 310"/>
                <a:gd name="T4" fmla="*/ 225 w 246"/>
                <a:gd name="T5" fmla="*/ 164 h 310"/>
                <a:gd name="T6" fmla="*/ 221 w 246"/>
                <a:gd name="T7" fmla="*/ 187 h 310"/>
                <a:gd name="T8" fmla="*/ 208 w 246"/>
                <a:gd name="T9" fmla="*/ 209 h 310"/>
                <a:gd name="T10" fmla="*/ 188 w 246"/>
                <a:gd name="T11" fmla="*/ 228 h 310"/>
                <a:gd name="T12" fmla="*/ 166 w 246"/>
                <a:gd name="T13" fmla="*/ 246 h 310"/>
                <a:gd name="T14" fmla="*/ 143 w 246"/>
                <a:gd name="T15" fmla="*/ 264 h 310"/>
                <a:gd name="T16" fmla="*/ 129 w 246"/>
                <a:gd name="T17" fmla="*/ 278 h 310"/>
                <a:gd name="T18" fmla="*/ 124 w 246"/>
                <a:gd name="T19" fmla="*/ 287 h 310"/>
                <a:gd name="T20" fmla="*/ 120 w 246"/>
                <a:gd name="T21" fmla="*/ 296 h 310"/>
                <a:gd name="T22" fmla="*/ 121 w 246"/>
                <a:gd name="T23" fmla="*/ 305 h 310"/>
                <a:gd name="T24" fmla="*/ 130 w 246"/>
                <a:gd name="T25" fmla="*/ 310 h 310"/>
                <a:gd name="T26" fmla="*/ 139 w 246"/>
                <a:gd name="T27" fmla="*/ 309 h 310"/>
                <a:gd name="T28" fmla="*/ 154 w 246"/>
                <a:gd name="T29" fmla="*/ 293 h 310"/>
                <a:gd name="T30" fmla="*/ 180 w 246"/>
                <a:gd name="T31" fmla="*/ 269 h 310"/>
                <a:gd name="T32" fmla="*/ 207 w 246"/>
                <a:gd name="T33" fmla="*/ 246 h 310"/>
                <a:gd name="T34" fmla="*/ 231 w 246"/>
                <a:gd name="T35" fmla="*/ 219 h 310"/>
                <a:gd name="T36" fmla="*/ 245 w 246"/>
                <a:gd name="T37" fmla="*/ 187 h 310"/>
                <a:gd name="T38" fmla="*/ 242 w 246"/>
                <a:gd name="T39" fmla="*/ 153 h 310"/>
                <a:gd name="T40" fmla="*/ 227 w 246"/>
                <a:gd name="T41" fmla="*/ 120 h 310"/>
                <a:gd name="T42" fmla="*/ 201 w 246"/>
                <a:gd name="T43" fmla="*/ 94 h 310"/>
                <a:gd name="T44" fmla="*/ 177 w 246"/>
                <a:gd name="T45" fmla="*/ 74 h 310"/>
                <a:gd name="T46" fmla="*/ 152 w 246"/>
                <a:gd name="T47" fmla="*/ 60 h 310"/>
                <a:gd name="T48" fmla="*/ 126 w 246"/>
                <a:gd name="T49" fmla="*/ 43 h 310"/>
                <a:gd name="T50" fmla="*/ 98 w 246"/>
                <a:gd name="T51" fmla="*/ 28 h 310"/>
                <a:gd name="T52" fmla="*/ 72 w 246"/>
                <a:gd name="T53" fmla="*/ 16 h 310"/>
                <a:gd name="T54" fmla="*/ 46 w 246"/>
                <a:gd name="T55" fmla="*/ 7 h 310"/>
                <a:gd name="T56" fmla="*/ 24 w 246"/>
                <a:gd name="T57" fmla="*/ 1 h 310"/>
                <a:gd name="T58" fmla="*/ 7 w 246"/>
                <a:gd name="T59" fmla="*/ 1 h 310"/>
                <a:gd name="T60" fmla="*/ 8 w 246"/>
                <a:gd name="T61" fmla="*/ 6 h 310"/>
                <a:gd name="T62" fmla="*/ 28 w 246"/>
                <a:gd name="T63" fmla="*/ 14 h 310"/>
                <a:gd name="T64" fmla="*/ 51 w 246"/>
                <a:gd name="T65" fmla="*/ 24 h 310"/>
                <a:gd name="T66" fmla="*/ 78 w 246"/>
                <a:gd name="T67" fmla="*/ 37 h 310"/>
                <a:gd name="T68" fmla="*/ 106 w 246"/>
                <a:gd name="T69" fmla="*/ 51 h 310"/>
                <a:gd name="T70" fmla="*/ 134 w 246"/>
                <a:gd name="T71" fmla="*/ 69 h 310"/>
                <a:gd name="T72" fmla="*/ 163 w 246"/>
                <a:gd name="T73" fmla="*/ 87 h 310"/>
                <a:gd name="T74" fmla="*/ 187 w 246"/>
                <a:gd name="T75" fmla="*/ 10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6" h="310">
                  <a:moveTo>
                    <a:pt x="199" y="116"/>
                  </a:moveTo>
                  <a:lnTo>
                    <a:pt x="207" y="124"/>
                  </a:lnTo>
                  <a:lnTo>
                    <a:pt x="214" y="133"/>
                  </a:lnTo>
                  <a:lnTo>
                    <a:pt x="219" y="143"/>
                  </a:lnTo>
                  <a:lnTo>
                    <a:pt x="223" y="154"/>
                  </a:lnTo>
                  <a:lnTo>
                    <a:pt x="225" y="164"/>
                  </a:lnTo>
                  <a:lnTo>
                    <a:pt x="225" y="176"/>
                  </a:lnTo>
                  <a:lnTo>
                    <a:pt x="221" y="187"/>
                  </a:lnTo>
                  <a:lnTo>
                    <a:pt x="216" y="197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8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3" y="264"/>
                  </a:lnTo>
                  <a:lnTo>
                    <a:pt x="132" y="274"/>
                  </a:lnTo>
                  <a:lnTo>
                    <a:pt x="129" y="278"/>
                  </a:lnTo>
                  <a:lnTo>
                    <a:pt x="126" y="282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1" y="305"/>
                  </a:lnTo>
                  <a:lnTo>
                    <a:pt x="125" y="309"/>
                  </a:lnTo>
                  <a:lnTo>
                    <a:pt x="130" y="310"/>
                  </a:lnTo>
                  <a:lnTo>
                    <a:pt x="134" y="310"/>
                  </a:lnTo>
                  <a:lnTo>
                    <a:pt x="139" y="309"/>
                  </a:lnTo>
                  <a:lnTo>
                    <a:pt x="143" y="305"/>
                  </a:lnTo>
                  <a:lnTo>
                    <a:pt x="154" y="293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19" y="233"/>
                  </a:lnTo>
                  <a:lnTo>
                    <a:pt x="231" y="219"/>
                  </a:lnTo>
                  <a:lnTo>
                    <a:pt x="239" y="204"/>
                  </a:lnTo>
                  <a:lnTo>
                    <a:pt x="245" y="187"/>
                  </a:lnTo>
                  <a:lnTo>
                    <a:pt x="246" y="170"/>
                  </a:lnTo>
                  <a:lnTo>
                    <a:pt x="242" y="153"/>
                  </a:lnTo>
                  <a:lnTo>
                    <a:pt x="236" y="136"/>
                  </a:lnTo>
                  <a:lnTo>
                    <a:pt x="227" y="120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7" y="82"/>
                  </a:lnTo>
                  <a:lnTo>
                    <a:pt x="177" y="74"/>
                  </a:lnTo>
                  <a:lnTo>
                    <a:pt x="165" y="68"/>
                  </a:lnTo>
                  <a:lnTo>
                    <a:pt x="152" y="60"/>
                  </a:lnTo>
                  <a:lnTo>
                    <a:pt x="139" y="51"/>
                  </a:lnTo>
                  <a:lnTo>
                    <a:pt x="126" y="43"/>
                  </a:lnTo>
                  <a:lnTo>
                    <a:pt x="112" y="35"/>
                  </a:lnTo>
                  <a:lnTo>
                    <a:pt x="98" y="28"/>
                  </a:lnTo>
                  <a:lnTo>
                    <a:pt x="85" y="22"/>
                  </a:lnTo>
                  <a:lnTo>
                    <a:pt x="72" y="16"/>
                  </a:lnTo>
                  <a:lnTo>
                    <a:pt x="59" y="10"/>
                  </a:lnTo>
                  <a:lnTo>
                    <a:pt x="46" y="7"/>
                  </a:lnTo>
                  <a:lnTo>
                    <a:pt x="35" y="3"/>
                  </a:lnTo>
                  <a:lnTo>
                    <a:pt x="24" y="1"/>
                  </a:lnTo>
                  <a:lnTo>
                    <a:pt x="15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8" y="14"/>
                  </a:lnTo>
                  <a:lnTo>
                    <a:pt x="38" y="18"/>
                  </a:lnTo>
                  <a:lnTo>
                    <a:pt x="51" y="24"/>
                  </a:lnTo>
                  <a:lnTo>
                    <a:pt x="64" y="30"/>
                  </a:lnTo>
                  <a:lnTo>
                    <a:pt x="78" y="37"/>
                  </a:lnTo>
                  <a:lnTo>
                    <a:pt x="92" y="43"/>
                  </a:lnTo>
                  <a:lnTo>
                    <a:pt x="106" y="51"/>
                  </a:lnTo>
                  <a:lnTo>
                    <a:pt x="120" y="60"/>
                  </a:lnTo>
                  <a:lnTo>
                    <a:pt x="134" y="69"/>
                  </a:lnTo>
                  <a:lnTo>
                    <a:pt x="148" y="78"/>
                  </a:lnTo>
                  <a:lnTo>
                    <a:pt x="163" y="87"/>
                  </a:lnTo>
                  <a:lnTo>
                    <a:pt x="175" y="96"/>
                  </a:lnTo>
                  <a:lnTo>
                    <a:pt x="187" y="105"/>
                  </a:lnTo>
                  <a:lnTo>
                    <a:pt x="199" y="116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68" name="Freeform 648"/>
            <p:cNvSpPr>
              <a:spLocks/>
            </p:cNvSpPr>
            <p:nvPr/>
          </p:nvSpPr>
          <p:spPr bwMode="auto">
            <a:xfrm>
              <a:off x="3998" y="2585"/>
              <a:ext cx="14" cy="31"/>
            </a:xfrm>
            <a:custGeom>
              <a:avLst/>
              <a:gdLst>
                <a:gd name="T0" fmla="*/ 31 w 83"/>
                <a:gd name="T1" fmla="*/ 14 h 187"/>
                <a:gd name="T2" fmla="*/ 29 w 83"/>
                <a:gd name="T3" fmla="*/ 8 h 187"/>
                <a:gd name="T4" fmla="*/ 25 w 83"/>
                <a:gd name="T5" fmla="*/ 3 h 187"/>
                <a:gd name="T6" fmla="*/ 19 w 83"/>
                <a:gd name="T7" fmla="*/ 1 h 187"/>
                <a:gd name="T8" fmla="*/ 14 w 83"/>
                <a:gd name="T9" fmla="*/ 0 h 187"/>
                <a:gd name="T10" fmla="*/ 8 w 83"/>
                <a:gd name="T11" fmla="*/ 2 h 187"/>
                <a:gd name="T12" fmla="*/ 3 w 83"/>
                <a:gd name="T13" fmla="*/ 5 h 187"/>
                <a:gd name="T14" fmla="*/ 0 w 83"/>
                <a:gd name="T15" fmla="*/ 11 h 187"/>
                <a:gd name="T16" fmla="*/ 0 w 83"/>
                <a:gd name="T17" fmla="*/ 17 h 187"/>
                <a:gd name="T18" fmla="*/ 5 w 83"/>
                <a:gd name="T19" fmla="*/ 42 h 187"/>
                <a:gd name="T20" fmla="*/ 15 w 83"/>
                <a:gd name="T21" fmla="*/ 71 h 187"/>
                <a:gd name="T22" fmla="*/ 27 w 83"/>
                <a:gd name="T23" fmla="*/ 100 h 187"/>
                <a:gd name="T24" fmla="*/ 41 w 83"/>
                <a:gd name="T25" fmla="*/ 127 h 187"/>
                <a:gd name="T26" fmla="*/ 55 w 83"/>
                <a:gd name="T27" fmla="*/ 151 h 187"/>
                <a:gd name="T28" fmla="*/ 68 w 83"/>
                <a:gd name="T29" fmla="*/ 171 h 187"/>
                <a:gd name="T30" fmla="*/ 77 w 83"/>
                <a:gd name="T31" fmla="*/ 184 h 187"/>
                <a:gd name="T32" fmla="*/ 83 w 83"/>
                <a:gd name="T33" fmla="*/ 187 h 187"/>
                <a:gd name="T34" fmla="*/ 80 w 83"/>
                <a:gd name="T35" fmla="*/ 174 h 187"/>
                <a:gd name="T36" fmla="*/ 75 w 83"/>
                <a:gd name="T37" fmla="*/ 158 h 187"/>
                <a:gd name="T38" fmla="*/ 68 w 83"/>
                <a:gd name="T39" fmla="*/ 138 h 187"/>
                <a:gd name="T40" fmla="*/ 59 w 83"/>
                <a:gd name="T41" fmla="*/ 113 h 187"/>
                <a:gd name="T42" fmla="*/ 51 w 83"/>
                <a:gd name="T43" fmla="*/ 88 h 187"/>
                <a:gd name="T44" fmla="*/ 43 w 83"/>
                <a:gd name="T45" fmla="*/ 63 h 187"/>
                <a:gd name="T46" fmla="*/ 36 w 83"/>
                <a:gd name="T47" fmla="*/ 38 h 187"/>
                <a:gd name="T48" fmla="*/ 31 w 83"/>
                <a:gd name="T49" fmla="*/ 1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3" h="187">
                  <a:moveTo>
                    <a:pt x="31" y="14"/>
                  </a:moveTo>
                  <a:lnTo>
                    <a:pt x="29" y="8"/>
                  </a:lnTo>
                  <a:lnTo>
                    <a:pt x="25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42"/>
                  </a:lnTo>
                  <a:lnTo>
                    <a:pt x="15" y="71"/>
                  </a:lnTo>
                  <a:lnTo>
                    <a:pt x="27" y="100"/>
                  </a:lnTo>
                  <a:lnTo>
                    <a:pt x="41" y="127"/>
                  </a:lnTo>
                  <a:lnTo>
                    <a:pt x="55" y="151"/>
                  </a:lnTo>
                  <a:lnTo>
                    <a:pt x="68" y="171"/>
                  </a:lnTo>
                  <a:lnTo>
                    <a:pt x="77" y="184"/>
                  </a:lnTo>
                  <a:lnTo>
                    <a:pt x="83" y="187"/>
                  </a:lnTo>
                  <a:lnTo>
                    <a:pt x="80" y="174"/>
                  </a:lnTo>
                  <a:lnTo>
                    <a:pt x="75" y="158"/>
                  </a:lnTo>
                  <a:lnTo>
                    <a:pt x="68" y="138"/>
                  </a:lnTo>
                  <a:lnTo>
                    <a:pt x="59" y="113"/>
                  </a:lnTo>
                  <a:lnTo>
                    <a:pt x="51" y="88"/>
                  </a:lnTo>
                  <a:lnTo>
                    <a:pt x="43" y="63"/>
                  </a:lnTo>
                  <a:lnTo>
                    <a:pt x="36" y="38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69" name="Freeform 649"/>
            <p:cNvSpPr>
              <a:spLocks/>
            </p:cNvSpPr>
            <p:nvPr/>
          </p:nvSpPr>
          <p:spPr bwMode="auto">
            <a:xfrm>
              <a:off x="3992" y="2568"/>
              <a:ext cx="7" cy="16"/>
            </a:xfrm>
            <a:custGeom>
              <a:avLst/>
              <a:gdLst>
                <a:gd name="T0" fmla="*/ 22 w 44"/>
                <a:gd name="T1" fmla="*/ 10 h 94"/>
                <a:gd name="T2" fmla="*/ 21 w 44"/>
                <a:gd name="T3" fmla="*/ 6 h 94"/>
                <a:gd name="T4" fmla="*/ 18 w 44"/>
                <a:gd name="T5" fmla="*/ 2 h 94"/>
                <a:gd name="T6" fmla="*/ 14 w 44"/>
                <a:gd name="T7" fmla="*/ 0 h 94"/>
                <a:gd name="T8" fmla="*/ 10 w 44"/>
                <a:gd name="T9" fmla="*/ 0 h 94"/>
                <a:gd name="T10" fmla="*/ 6 w 44"/>
                <a:gd name="T11" fmla="*/ 1 h 94"/>
                <a:gd name="T12" fmla="*/ 3 w 44"/>
                <a:gd name="T13" fmla="*/ 3 h 94"/>
                <a:gd name="T14" fmla="*/ 0 w 44"/>
                <a:gd name="T15" fmla="*/ 7 h 94"/>
                <a:gd name="T16" fmla="*/ 0 w 44"/>
                <a:gd name="T17" fmla="*/ 11 h 94"/>
                <a:gd name="T18" fmla="*/ 0 w 44"/>
                <a:gd name="T19" fmla="*/ 24 h 94"/>
                <a:gd name="T20" fmla="*/ 4 w 44"/>
                <a:gd name="T21" fmla="*/ 38 h 94"/>
                <a:gd name="T22" fmla="*/ 8 w 44"/>
                <a:gd name="T23" fmla="*/ 52 h 94"/>
                <a:gd name="T24" fmla="*/ 14 w 44"/>
                <a:gd name="T25" fmla="*/ 65 h 94"/>
                <a:gd name="T26" fmla="*/ 21 w 44"/>
                <a:gd name="T27" fmla="*/ 78 h 94"/>
                <a:gd name="T28" fmla="*/ 28 w 44"/>
                <a:gd name="T29" fmla="*/ 87 h 94"/>
                <a:gd name="T30" fmla="*/ 37 w 44"/>
                <a:gd name="T31" fmla="*/ 93 h 94"/>
                <a:gd name="T32" fmla="*/ 42 w 44"/>
                <a:gd name="T33" fmla="*/ 94 h 94"/>
                <a:gd name="T34" fmla="*/ 44 w 44"/>
                <a:gd name="T35" fmla="*/ 76 h 94"/>
                <a:gd name="T36" fmla="*/ 38 w 44"/>
                <a:gd name="T37" fmla="*/ 54 h 94"/>
                <a:gd name="T38" fmla="*/ 31 w 44"/>
                <a:gd name="T39" fmla="*/ 32 h 94"/>
                <a:gd name="T40" fmla="*/ 22 w 44"/>
                <a:gd name="T41" fmla="*/ 1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94">
                  <a:moveTo>
                    <a:pt x="22" y="10"/>
                  </a:moveTo>
                  <a:lnTo>
                    <a:pt x="21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4" y="38"/>
                  </a:lnTo>
                  <a:lnTo>
                    <a:pt x="8" y="52"/>
                  </a:lnTo>
                  <a:lnTo>
                    <a:pt x="14" y="65"/>
                  </a:lnTo>
                  <a:lnTo>
                    <a:pt x="21" y="78"/>
                  </a:lnTo>
                  <a:lnTo>
                    <a:pt x="28" y="87"/>
                  </a:lnTo>
                  <a:lnTo>
                    <a:pt x="37" y="93"/>
                  </a:lnTo>
                  <a:lnTo>
                    <a:pt x="42" y="94"/>
                  </a:lnTo>
                  <a:lnTo>
                    <a:pt x="44" y="76"/>
                  </a:lnTo>
                  <a:lnTo>
                    <a:pt x="38" y="54"/>
                  </a:lnTo>
                  <a:lnTo>
                    <a:pt x="31" y="32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70" name="Freeform 650"/>
            <p:cNvSpPr>
              <a:spLocks/>
            </p:cNvSpPr>
            <p:nvPr/>
          </p:nvSpPr>
          <p:spPr bwMode="auto">
            <a:xfrm>
              <a:off x="3986" y="2557"/>
              <a:ext cx="6" cy="9"/>
            </a:xfrm>
            <a:custGeom>
              <a:avLst/>
              <a:gdLst>
                <a:gd name="T0" fmla="*/ 20 w 38"/>
                <a:gd name="T1" fmla="*/ 7 h 54"/>
                <a:gd name="T2" fmla="*/ 20 w 38"/>
                <a:gd name="T3" fmla="*/ 8 h 54"/>
                <a:gd name="T4" fmla="*/ 20 w 38"/>
                <a:gd name="T5" fmla="*/ 8 h 54"/>
                <a:gd name="T6" fmla="*/ 20 w 38"/>
                <a:gd name="T7" fmla="*/ 8 h 54"/>
                <a:gd name="T8" fmla="*/ 20 w 38"/>
                <a:gd name="T9" fmla="*/ 8 h 54"/>
                <a:gd name="T10" fmla="*/ 19 w 38"/>
                <a:gd name="T11" fmla="*/ 4 h 54"/>
                <a:gd name="T12" fmla="*/ 15 w 38"/>
                <a:gd name="T13" fmla="*/ 1 h 54"/>
                <a:gd name="T14" fmla="*/ 12 w 38"/>
                <a:gd name="T15" fmla="*/ 0 h 54"/>
                <a:gd name="T16" fmla="*/ 7 w 38"/>
                <a:gd name="T17" fmla="*/ 0 h 54"/>
                <a:gd name="T18" fmla="*/ 4 w 38"/>
                <a:gd name="T19" fmla="*/ 1 h 54"/>
                <a:gd name="T20" fmla="*/ 1 w 38"/>
                <a:gd name="T21" fmla="*/ 4 h 54"/>
                <a:gd name="T22" fmla="*/ 0 w 38"/>
                <a:gd name="T23" fmla="*/ 8 h 54"/>
                <a:gd name="T24" fmla="*/ 0 w 38"/>
                <a:gd name="T25" fmla="*/ 11 h 54"/>
                <a:gd name="T26" fmla="*/ 1 w 38"/>
                <a:gd name="T27" fmla="*/ 17 h 54"/>
                <a:gd name="T28" fmla="*/ 4 w 38"/>
                <a:gd name="T29" fmla="*/ 24 h 54"/>
                <a:gd name="T30" fmla="*/ 8 w 38"/>
                <a:gd name="T31" fmla="*/ 32 h 54"/>
                <a:gd name="T32" fmla="*/ 14 w 38"/>
                <a:gd name="T33" fmla="*/ 39 h 54"/>
                <a:gd name="T34" fmla="*/ 20 w 38"/>
                <a:gd name="T35" fmla="*/ 46 h 54"/>
                <a:gd name="T36" fmla="*/ 27 w 38"/>
                <a:gd name="T37" fmla="*/ 50 h 54"/>
                <a:gd name="T38" fmla="*/ 33 w 38"/>
                <a:gd name="T39" fmla="*/ 54 h 54"/>
                <a:gd name="T40" fmla="*/ 38 w 38"/>
                <a:gd name="T41" fmla="*/ 54 h 54"/>
                <a:gd name="T42" fmla="*/ 36 w 38"/>
                <a:gd name="T43" fmla="*/ 42 h 54"/>
                <a:gd name="T44" fmla="*/ 32 w 38"/>
                <a:gd name="T45" fmla="*/ 29 h 54"/>
                <a:gd name="T46" fmla="*/ 25 w 38"/>
                <a:gd name="T47" fmla="*/ 16 h 54"/>
                <a:gd name="T48" fmla="*/ 20 w 38"/>
                <a:gd name="T49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54">
                  <a:moveTo>
                    <a:pt x="20" y="7"/>
                  </a:moveTo>
                  <a:lnTo>
                    <a:pt x="20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9" y="4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4"/>
                  </a:lnTo>
                  <a:lnTo>
                    <a:pt x="8" y="32"/>
                  </a:lnTo>
                  <a:lnTo>
                    <a:pt x="14" y="39"/>
                  </a:lnTo>
                  <a:lnTo>
                    <a:pt x="20" y="46"/>
                  </a:lnTo>
                  <a:lnTo>
                    <a:pt x="27" y="50"/>
                  </a:lnTo>
                  <a:lnTo>
                    <a:pt x="33" y="54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2" y="29"/>
                  </a:lnTo>
                  <a:lnTo>
                    <a:pt x="25" y="16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71" name="Freeform 651"/>
            <p:cNvSpPr>
              <a:spLocks/>
            </p:cNvSpPr>
            <p:nvPr/>
          </p:nvSpPr>
          <p:spPr bwMode="auto">
            <a:xfrm>
              <a:off x="3981" y="2549"/>
              <a:ext cx="8" cy="6"/>
            </a:xfrm>
            <a:custGeom>
              <a:avLst/>
              <a:gdLst>
                <a:gd name="T0" fmla="*/ 41 w 52"/>
                <a:gd name="T1" fmla="*/ 27 h 36"/>
                <a:gd name="T2" fmla="*/ 46 w 52"/>
                <a:gd name="T3" fmla="*/ 24 h 36"/>
                <a:gd name="T4" fmla="*/ 51 w 52"/>
                <a:gd name="T5" fmla="*/ 21 h 36"/>
                <a:gd name="T6" fmla="*/ 52 w 52"/>
                <a:gd name="T7" fmla="*/ 16 h 36"/>
                <a:gd name="T8" fmla="*/ 52 w 52"/>
                <a:gd name="T9" fmla="*/ 12 h 36"/>
                <a:gd name="T10" fmla="*/ 50 w 52"/>
                <a:gd name="T11" fmla="*/ 6 h 36"/>
                <a:gd name="T12" fmla="*/ 46 w 52"/>
                <a:gd name="T13" fmla="*/ 2 h 36"/>
                <a:gd name="T14" fmla="*/ 41 w 52"/>
                <a:gd name="T15" fmla="*/ 0 h 36"/>
                <a:gd name="T16" fmla="*/ 36 w 52"/>
                <a:gd name="T17" fmla="*/ 0 h 36"/>
                <a:gd name="T18" fmla="*/ 33 w 52"/>
                <a:gd name="T19" fmla="*/ 0 h 36"/>
                <a:gd name="T20" fmla="*/ 29 w 52"/>
                <a:gd name="T21" fmla="*/ 1 h 36"/>
                <a:gd name="T22" fmla="*/ 21 w 52"/>
                <a:gd name="T23" fmla="*/ 4 h 36"/>
                <a:gd name="T24" fmla="*/ 13 w 52"/>
                <a:gd name="T25" fmla="*/ 8 h 36"/>
                <a:gd name="T26" fmla="*/ 6 w 52"/>
                <a:gd name="T27" fmla="*/ 15 h 36"/>
                <a:gd name="T28" fmla="*/ 3 w 52"/>
                <a:gd name="T29" fmla="*/ 22 h 36"/>
                <a:gd name="T30" fmla="*/ 0 w 52"/>
                <a:gd name="T31" fmla="*/ 29 h 36"/>
                <a:gd name="T32" fmla="*/ 0 w 52"/>
                <a:gd name="T33" fmla="*/ 31 h 36"/>
                <a:gd name="T34" fmla="*/ 4 w 52"/>
                <a:gd name="T35" fmla="*/ 33 h 36"/>
                <a:gd name="T36" fmla="*/ 9 w 52"/>
                <a:gd name="T37" fmla="*/ 36 h 36"/>
                <a:gd name="T38" fmla="*/ 13 w 52"/>
                <a:gd name="T39" fmla="*/ 36 h 36"/>
                <a:gd name="T40" fmla="*/ 18 w 52"/>
                <a:gd name="T41" fmla="*/ 36 h 36"/>
                <a:gd name="T42" fmla="*/ 24 w 52"/>
                <a:gd name="T43" fmla="*/ 33 h 36"/>
                <a:gd name="T44" fmla="*/ 30 w 52"/>
                <a:gd name="T45" fmla="*/ 32 h 36"/>
                <a:gd name="T46" fmla="*/ 36 w 52"/>
                <a:gd name="T47" fmla="*/ 30 h 36"/>
                <a:gd name="T48" fmla="*/ 41 w 52"/>
                <a:gd name="T49" fmla="*/ 2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" h="36">
                  <a:moveTo>
                    <a:pt x="41" y="27"/>
                  </a:moveTo>
                  <a:lnTo>
                    <a:pt x="46" y="24"/>
                  </a:lnTo>
                  <a:lnTo>
                    <a:pt x="51" y="21"/>
                  </a:lnTo>
                  <a:lnTo>
                    <a:pt x="52" y="16"/>
                  </a:lnTo>
                  <a:lnTo>
                    <a:pt x="52" y="12"/>
                  </a:lnTo>
                  <a:lnTo>
                    <a:pt x="50" y="6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1" y="4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3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8" y="36"/>
                  </a:lnTo>
                  <a:lnTo>
                    <a:pt x="24" y="33"/>
                  </a:lnTo>
                  <a:lnTo>
                    <a:pt x="30" y="32"/>
                  </a:lnTo>
                  <a:lnTo>
                    <a:pt x="36" y="30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72" name="Freeform 652"/>
            <p:cNvSpPr>
              <a:spLocks/>
            </p:cNvSpPr>
            <p:nvPr/>
          </p:nvSpPr>
          <p:spPr bwMode="auto">
            <a:xfrm>
              <a:off x="3941" y="2539"/>
              <a:ext cx="33" cy="39"/>
            </a:xfrm>
            <a:custGeom>
              <a:avLst/>
              <a:gdLst>
                <a:gd name="T0" fmla="*/ 73 w 198"/>
                <a:gd name="T1" fmla="*/ 36 h 236"/>
                <a:gd name="T2" fmla="*/ 58 w 198"/>
                <a:gd name="T3" fmla="*/ 46 h 236"/>
                <a:gd name="T4" fmla="*/ 46 w 198"/>
                <a:gd name="T5" fmla="*/ 58 h 236"/>
                <a:gd name="T6" fmla="*/ 33 w 198"/>
                <a:gd name="T7" fmla="*/ 72 h 236"/>
                <a:gd name="T8" fmla="*/ 22 w 198"/>
                <a:gd name="T9" fmla="*/ 85 h 236"/>
                <a:gd name="T10" fmla="*/ 14 w 198"/>
                <a:gd name="T11" fmla="*/ 100 h 236"/>
                <a:gd name="T12" fmla="*/ 7 w 198"/>
                <a:gd name="T13" fmla="*/ 115 h 236"/>
                <a:gd name="T14" fmla="*/ 2 w 198"/>
                <a:gd name="T15" fmla="*/ 130 h 236"/>
                <a:gd name="T16" fmla="*/ 0 w 198"/>
                <a:gd name="T17" fmla="*/ 146 h 236"/>
                <a:gd name="T18" fmla="*/ 2 w 198"/>
                <a:gd name="T19" fmla="*/ 170 h 236"/>
                <a:gd name="T20" fmla="*/ 12 w 198"/>
                <a:gd name="T21" fmla="*/ 190 h 236"/>
                <a:gd name="T22" fmla="*/ 26 w 198"/>
                <a:gd name="T23" fmla="*/ 207 h 236"/>
                <a:gd name="T24" fmla="*/ 43 w 198"/>
                <a:gd name="T25" fmla="*/ 220 h 236"/>
                <a:gd name="T26" fmla="*/ 64 w 198"/>
                <a:gd name="T27" fmla="*/ 229 h 236"/>
                <a:gd name="T28" fmla="*/ 88 w 198"/>
                <a:gd name="T29" fmla="*/ 235 h 236"/>
                <a:gd name="T30" fmla="*/ 110 w 198"/>
                <a:gd name="T31" fmla="*/ 236 h 236"/>
                <a:gd name="T32" fmla="*/ 132 w 198"/>
                <a:gd name="T33" fmla="*/ 232 h 236"/>
                <a:gd name="T34" fmla="*/ 137 w 198"/>
                <a:gd name="T35" fmla="*/ 232 h 236"/>
                <a:gd name="T36" fmla="*/ 142 w 198"/>
                <a:gd name="T37" fmla="*/ 230 h 236"/>
                <a:gd name="T38" fmla="*/ 145 w 198"/>
                <a:gd name="T39" fmla="*/ 226 h 236"/>
                <a:gd name="T40" fmla="*/ 146 w 198"/>
                <a:gd name="T41" fmla="*/ 221 h 236"/>
                <a:gd name="T42" fmla="*/ 145 w 198"/>
                <a:gd name="T43" fmla="*/ 219 h 236"/>
                <a:gd name="T44" fmla="*/ 142 w 198"/>
                <a:gd name="T45" fmla="*/ 219 h 236"/>
                <a:gd name="T46" fmla="*/ 137 w 198"/>
                <a:gd name="T47" fmla="*/ 217 h 236"/>
                <a:gd name="T48" fmla="*/ 131 w 198"/>
                <a:gd name="T49" fmla="*/ 217 h 236"/>
                <a:gd name="T50" fmla="*/ 124 w 198"/>
                <a:gd name="T51" fmla="*/ 217 h 236"/>
                <a:gd name="T52" fmla="*/ 118 w 198"/>
                <a:gd name="T53" fmla="*/ 217 h 236"/>
                <a:gd name="T54" fmla="*/ 112 w 198"/>
                <a:gd name="T55" fmla="*/ 217 h 236"/>
                <a:gd name="T56" fmla="*/ 109 w 198"/>
                <a:gd name="T57" fmla="*/ 217 h 236"/>
                <a:gd name="T58" fmla="*/ 97 w 198"/>
                <a:gd name="T59" fmla="*/ 216 h 236"/>
                <a:gd name="T60" fmla="*/ 87 w 198"/>
                <a:gd name="T61" fmla="*/ 215 h 236"/>
                <a:gd name="T62" fmla="*/ 75 w 198"/>
                <a:gd name="T63" fmla="*/ 214 h 236"/>
                <a:gd name="T64" fmla="*/ 63 w 198"/>
                <a:gd name="T65" fmla="*/ 211 h 236"/>
                <a:gd name="T66" fmla="*/ 51 w 198"/>
                <a:gd name="T67" fmla="*/ 207 h 236"/>
                <a:gd name="T68" fmla="*/ 40 w 198"/>
                <a:gd name="T69" fmla="*/ 199 h 236"/>
                <a:gd name="T70" fmla="*/ 29 w 198"/>
                <a:gd name="T71" fmla="*/ 189 h 236"/>
                <a:gd name="T72" fmla="*/ 17 w 198"/>
                <a:gd name="T73" fmla="*/ 174 h 236"/>
                <a:gd name="T74" fmla="*/ 15 w 198"/>
                <a:gd name="T75" fmla="*/ 157 h 236"/>
                <a:gd name="T76" fmla="*/ 16 w 198"/>
                <a:gd name="T77" fmla="*/ 141 h 236"/>
                <a:gd name="T78" fmla="*/ 21 w 198"/>
                <a:gd name="T79" fmla="*/ 124 h 236"/>
                <a:gd name="T80" fmla="*/ 28 w 198"/>
                <a:gd name="T81" fmla="*/ 109 h 236"/>
                <a:gd name="T82" fmla="*/ 39 w 198"/>
                <a:gd name="T83" fmla="*/ 96 h 236"/>
                <a:gd name="T84" fmla="*/ 50 w 198"/>
                <a:gd name="T85" fmla="*/ 82 h 236"/>
                <a:gd name="T86" fmla="*/ 63 w 198"/>
                <a:gd name="T87" fmla="*/ 70 h 236"/>
                <a:gd name="T88" fmla="*/ 78 w 198"/>
                <a:gd name="T89" fmla="*/ 59 h 236"/>
                <a:gd name="T90" fmla="*/ 94 w 198"/>
                <a:gd name="T91" fmla="*/ 49 h 236"/>
                <a:gd name="T92" fmla="*/ 110 w 198"/>
                <a:gd name="T93" fmla="*/ 39 h 236"/>
                <a:gd name="T94" fmla="*/ 126 w 198"/>
                <a:gd name="T95" fmla="*/ 31 h 236"/>
                <a:gd name="T96" fmla="*/ 142 w 198"/>
                <a:gd name="T97" fmla="*/ 24 h 236"/>
                <a:gd name="T98" fmla="*/ 158 w 198"/>
                <a:gd name="T99" fmla="*/ 19 h 236"/>
                <a:gd name="T100" fmla="*/ 172 w 198"/>
                <a:gd name="T101" fmla="*/ 13 h 236"/>
                <a:gd name="T102" fmla="*/ 186 w 198"/>
                <a:gd name="T103" fmla="*/ 10 h 236"/>
                <a:gd name="T104" fmla="*/ 198 w 198"/>
                <a:gd name="T105" fmla="*/ 7 h 236"/>
                <a:gd name="T106" fmla="*/ 190 w 198"/>
                <a:gd name="T107" fmla="*/ 3 h 236"/>
                <a:gd name="T108" fmla="*/ 177 w 198"/>
                <a:gd name="T109" fmla="*/ 0 h 236"/>
                <a:gd name="T110" fmla="*/ 162 w 198"/>
                <a:gd name="T111" fmla="*/ 3 h 236"/>
                <a:gd name="T112" fmla="*/ 144 w 198"/>
                <a:gd name="T113" fmla="*/ 6 h 236"/>
                <a:gd name="T114" fmla="*/ 124 w 198"/>
                <a:gd name="T115" fmla="*/ 12 h 236"/>
                <a:gd name="T116" fmla="*/ 105 w 198"/>
                <a:gd name="T117" fmla="*/ 19 h 236"/>
                <a:gd name="T118" fmla="*/ 88 w 198"/>
                <a:gd name="T119" fmla="*/ 28 h 236"/>
                <a:gd name="T120" fmla="*/ 73 w 198"/>
                <a:gd name="T121" fmla="*/ 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8" h="236">
                  <a:moveTo>
                    <a:pt x="73" y="36"/>
                  </a:moveTo>
                  <a:lnTo>
                    <a:pt x="58" y="46"/>
                  </a:lnTo>
                  <a:lnTo>
                    <a:pt x="46" y="58"/>
                  </a:lnTo>
                  <a:lnTo>
                    <a:pt x="33" y="72"/>
                  </a:lnTo>
                  <a:lnTo>
                    <a:pt x="22" y="85"/>
                  </a:lnTo>
                  <a:lnTo>
                    <a:pt x="14" y="100"/>
                  </a:lnTo>
                  <a:lnTo>
                    <a:pt x="7" y="115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2" y="170"/>
                  </a:lnTo>
                  <a:lnTo>
                    <a:pt x="12" y="190"/>
                  </a:lnTo>
                  <a:lnTo>
                    <a:pt x="26" y="207"/>
                  </a:lnTo>
                  <a:lnTo>
                    <a:pt x="43" y="220"/>
                  </a:lnTo>
                  <a:lnTo>
                    <a:pt x="64" y="229"/>
                  </a:lnTo>
                  <a:lnTo>
                    <a:pt x="88" y="235"/>
                  </a:lnTo>
                  <a:lnTo>
                    <a:pt x="110" y="236"/>
                  </a:lnTo>
                  <a:lnTo>
                    <a:pt x="132" y="232"/>
                  </a:lnTo>
                  <a:lnTo>
                    <a:pt x="137" y="232"/>
                  </a:lnTo>
                  <a:lnTo>
                    <a:pt x="142" y="230"/>
                  </a:lnTo>
                  <a:lnTo>
                    <a:pt x="145" y="226"/>
                  </a:lnTo>
                  <a:lnTo>
                    <a:pt x="146" y="221"/>
                  </a:lnTo>
                  <a:lnTo>
                    <a:pt x="145" y="219"/>
                  </a:lnTo>
                  <a:lnTo>
                    <a:pt x="142" y="219"/>
                  </a:lnTo>
                  <a:lnTo>
                    <a:pt x="137" y="217"/>
                  </a:lnTo>
                  <a:lnTo>
                    <a:pt x="131" y="217"/>
                  </a:lnTo>
                  <a:lnTo>
                    <a:pt x="124" y="217"/>
                  </a:lnTo>
                  <a:lnTo>
                    <a:pt x="118" y="217"/>
                  </a:lnTo>
                  <a:lnTo>
                    <a:pt x="112" y="217"/>
                  </a:lnTo>
                  <a:lnTo>
                    <a:pt x="109" y="217"/>
                  </a:lnTo>
                  <a:lnTo>
                    <a:pt x="97" y="216"/>
                  </a:lnTo>
                  <a:lnTo>
                    <a:pt x="87" y="215"/>
                  </a:lnTo>
                  <a:lnTo>
                    <a:pt x="75" y="214"/>
                  </a:lnTo>
                  <a:lnTo>
                    <a:pt x="63" y="211"/>
                  </a:lnTo>
                  <a:lnTo>
                    <a:pt x="51" y="207"/>
                  </a:lnTo>
                  <a:lnTo>
                    <a:pt x="40" y="199"/>
                  </a:lnTo>
                  <a:lnTo>
                    <a:pt x="29" y="189"/>
                  </a:lnTo>
                  <a:lnTo>
                    <a:pt x="17" y="174"/>
                  </a:lnTo>
                  <a:lnTo>
                    <a:pt x="15" y="157"/>
                  </a:lnTo>
                  <a:lnTo>
                    <a:pt x="16" y="141"/>
                  </a:lnTo>
                  <a:lnTo>
                    <a:pt x="21" y="124"/>
                  </a:lnTo>
                  <a:lnTo>
                    <a:pt x="28" y="109"/>
                  </a:lnTo>
                  <a:lnTo>
                    <a:pt x="39" y="96"/>
                  </a:lnTo>
                  <a:lnTo>
                    <a:pt x="50" y="82"/>
                  </a:lnTo>
                  <a:lnTo>
                    <a:pt x="63" y="70"/>
                  </a:lnTo>
                  <a:lnTo>
                    <a:pt x="78" y="59"/>
                  </a:lnTo>
                  <a:lnTo>
                    <a:pt x="94" y="49"/>
                  </a:lnTo>
                  <a:lnTo>
                    <a:pt x="110" y="39"/>
                  </a:lnTo>
                  <a:lnTo>
                    <a:pt x="126" y="31"/>
                  </a:lnTo>
                  <a:lnTo>
                    <a:pt x="142" y="24"/>
                  </a:lnTo>
                  <a:lnTo>
                    <a:pt x="158" y="19"/>
                  </a:lnTo>
                  <a:lnTo>
                    <a:pt x="172" y="13"/>
                  </a:lnTo>
                  <a:lnTo>
                    <a:pt x="186" y="10"/>
                  </a:lnTo>
                  <a:lnTo>
                    <a:pt x="198" y="7"/>
                  </a:lnTo>
                  <a:lnTo>
                    <a:pt x="190" y="3"/>
                  </a:lnTo>
                  <a:lnTo>
                    <a:pt x="177" y="0"/>
                  </a:lnTo>
                  <a:lnTo>
                    <a:pt x="162" y="3"/>
                  </a:lnTo>
                  <a:lnTo>
                    <a:pt x="144" y="6"/>
                  </a:lnTo>
                  <a:lnTo>
                    <a:pt x="124" y="12"/>
                  </a:lnTo>
                  <a:lnTo>
                    <a:pt x="105" y="19"/>
                  </a:lnTo>
                  <a:lnTo>
                    <a:pt x="88" y="28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73" name="Freeform 653"/>
            <p:cNvSpPr>
              <a:spLocks/>
            </p:cNvSpPr>
            <p:nvPr/>
          </p:nvSpPr>
          <p:spPr bwMode="auto">
            <a:xfrm>
              <a:off x="3997" y="2539"/>
              <a:ext cx="22" cy="30"/>
            </a:xfrm>
            <a:custGeom>
              <a:avLst/>
              <a:gdLst>
                <a:gd name="T0" fmla="*/ 108 w 128"/>
                <a:gd name="T1" fmla="*/ 61 h 183"/>
                <a:gd name="T2" fmla="*/ 111 w 128"/>
                <a:gd name="T3" fmla="*/ 80 h 183"/>
                <a:gd name="T4" fmla="*/ 109 w 128"/>
                <a:gd name="T5" fmla="*/ 97 h 183"/>
                <a:gd name="T6" fmla="*/ 101 w 128"/>
                <a:gd name="T7" fmla="*/ 110 h 183"/>
                <a:gd name="T8" fmla="*/ 89 w 128"/>
                <a:gd name="T9" fmla="*/ 123 h 183"/>
                <a:gd name="T10" fmla="*/ 75 w 128"/>
                <a:gd name="T11" fmla="*/ 134 h 183"/>
                <a:gd name="T12" fmla="*/ 60 w 128"/>
                <a:gd name="T13" fmla="*/ 145 h 183"/>
                <a:gd name="T14" fmla="*/ 43 w 128"/>
                <a:gd name="T15" fmla="*/ 156 h 183"/>
                <a:gd name="T16" fmla="*/ 29 w 128"/>
                <a:gd name="T17" fmla="*/ 167 h 183"/>
                <a:gd name="T18" fmla="*/ 27 w 128"/>
                <a:gd name="T19" fmla="*/ 170 h 183"/>
                <a:gd name="T20" fmla="*/ 26 w 128"/>
                <a:gd name="T21" fmla="*/ 172 h 183"/>
                <a:gd name="T22" fmla="*/ 26 w 128"/>
                <a:gd name="T23" fmla="*/ 176 h 183"/>
                <a:gd name="T24" fmla="*/ 28 w 128"/>
                <a:gd name="T25" fmla="*/ 179 h 183"/>
                <a:gd name="T26" fmla="*/ 30 w 128"/>
                <a:gd name="T27" fmla="*/ 182 h 183"/>
                <a:gd name="T28" fmla="*/ 34 w 128"/>
                <a:gd name="T29" fmla="*/ 183 h 183"/>
                <a:gd name="T30" fmla="*/ 37 w 128"/>
                <a:gd name="T31" fmla="*/ 183 h 183"/>
                <a:gd name="T32" fmla="*/ 41 w 128"/>
                <a:gd name="T33" fmla="*/ 182 h 183"/>
                <a:gd name="T34" fmla="*/ 58 w 128"/>
                <a:gd name="T35" fmla="*/ 171 h 183"/>
                <a:gd name="T36" fmla="*/ 76 w 128"/>
                <a:gd name="T37" fmla="*/ 160 h 183"/>
                <a:gd name="T38" fmla="*/ 92 w 128"/>
                <a:gd name="T39" fmla="*/ 147 h 183"/>
                <a:gd name="T40" fmla="*/ 108 w 128"/>
                <a:gd name="T41" fmla="*/ 132 h 183"/>
                <a:gd name="T42" fmla="*/ 118 w 128"/>
                <a:gd name="T43" fmla="*/ 116 h 183"/>
                <a:gd name="T44" fmla="*/ 125 w 128"/>
                <a:gd name="T45" fmla="*/ 98 h 183"/>
                <a:gd name="T46" fmla="*/ 128 w 128"/>
                <a:gd name="T47" fmla="*/ 78 h 183"/>
                <a:gd name="T48" fmla="*/ 123 w 128"/>
                <a:gd name="T49" fmla="*/ 58 h 183"/>
                <a:gd name="T50" fmla="*/ 112 w 128"/>
                <a:gd name="T51" fmla="*/ 41 h 183"/>
                <a:gd name="T52" fmla="*/ 98 w 128"/>
                <a:gd name="T53" fmla="*/ 28 h 183"/>
                <a:gd name="T54" fmla="*/ 80 w 128"/>
                <a:gd name="T55" fmla="*/ 16 h 183"/>
                <a:gd name="T56" fmla="*/ 61 w 128"/>
                <a:gd name="T57" fmla="*/ 8 h 183"/>
                <a:gd name="T58" fmla="*/ 41 w 128"/>
                <a:gd name="T59" fmla="*/ 2 h 183"/>
                <a:gd name="T60" fmla="*/ 23 w 128"/>
                <a:gd name="T61" fmla="*/ 0 h 183"/>
                <a:gd name="T62" fmla="*/ 9 w 128"/>
                <a:gd name="T63" fmla="*/ 1 h 183"/>
                <a:gd name="T64" fmla="*/ 0 w 128"/>
                <a:gd name="T65" fmla="*/ 6 h 183"/>
                <a:gd name="T66" fmla="*/ 16 w 128"/>
                <a:gd name="T67" fmla="*/ 10 h 183"/>
                <a:gd name="T68" fmla="*/ 33 w 128"/>
                <a:gd name="T69" fmla="*/ 14 h 183"/>
                <a:gd name="T70" fmla="*/ 48 w 128"/>
                <a:gd name="T71" fmla="*/ 17 h 183"/>
                <a:gd name="T72" fmla="*/ 63 w 128"/>
                <a:gd name="T73" fmla="*/ 22 h 183"/>
                <a:gd name="T74" fmla="*/ 77 w 128"/>
                <a:gd name="T75" fmla="*/ 28 h 183"/>
                <a:gd name="T76" fmla="*/ 90 w 128"/>
                <a:gd name="T77" fmla="*/ 36 h 183"/>
                <a:gd name="T78" fmla="*/ 101 w 128"/>
                <a:gd name="T79" fmla="*/ 46 h 183"/>
                <a:gd name="T80" fmla="*/ 108 w 128"/>
                <a:gd name="T81" fmla="*/ 6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8" h="183">
                  <a:moveTo>
                    <a:pt x="108" y="61"/>
                  </a:moveTo>
                  <a:lnTo>
                    <a:pt x="111" y="80"/>
                  </a:lnTo>
                  <a:lnTo>
                    <a:pt x="109" y="97"/>
                  </a:lnTo>
                  <a:lnTo>
                    <a:pt x="101" y="110"/>
                  </a:lnTo>
                  <a:lnTo>
                    <a:pt x="89" y="123"/>
                  </a:lnTo>
                  <a:lnTo>
                    <a:pt x="75" y="134"/>
                  </a:lnTo>
                  <a:lnTo>
                    <a:pt x="60" y="145"/>
                  </a:lnTo>
                  <a:lnTo>
                    <a:pt x="43" y="156"/>
                  </a:lnTo>
                  <a:lnTo>
                    <a:pt x="29" y="167"/>
                  </a:lnTo>
                  <a:lnTo>
                    <a:pt x="27" y="170"/>
                  </a:lnTo>
                  <a:lnTo>
                    <a:pt x="26" y="172"/>
                  </a:lnTo>
                  <a:lnTo>
                    <a:pt x="26" y="176"/>
                  </a:lnTo>
                  <a:lnTo>
                    <a:pt x="28" y="179"/>
                  </a:lnTo>
                  <a:lnTo>
                    <a:pt x="30" y="182"/>
                  </a:lnTo>
                  <a:lnTo>
                    <a:pt x="34" y="183"/>
                  </a:lnTo>
                  <a:lnTo>
                    <a:pt x="37" y="183"/>
                  </a:lnTo>
                  <a:lnTo>
                    <a:pt x="41" y="182"/>
                  </a:lnTo>
                  <a:lnTo>
                    <a:pt x="58" y="171"/>
                  </a:lnTo>
                  <a:lnTo>
                    <a:pt x="76" y="160"/>
                  </a:lnTo>
                  <a:lnTo>
                    <a:pt x="92" y="147"/>
                  </a:lnTo>
                  <a:lnTo>
                    <a:pt x="108" y="132"/>
                  </a:lnTo>
                  <a:lnTo>
                    <a:pt x="118" y="116"/>
                  </a:lnTo>
                  <a:lnTo>
                    <a:pt x="125" y="98"/>
                  </a:lnTo>
                  <a:lnTo>
                    <a:pt x="128" y="78"/>
                  </a:lnTo>
                  <a:lnTo>
                    <a:pt x="123" y="58"/>
                  </a:lnTo>
                  <a:lnTo>
                    <a:pt x="112" y="41"/>
                  </a:lnTo>
                  <a:lnTo>
                    <a:pt x="98" y="28"/>
                  </a:lnTo>
                  <a:lnTo>
                    <a:pt x="80" y="16"/>
                  </a:lnTo>
                  <a:lnTo>
                    <a:pt x="61" y="8"/>
                  </a:lnTo>
                  <a:lnTo>
                    <a:pt x="41" y="2"/>
                  </a:lnTo>
                  <a:lnTo>
                    <a:pt x="23" y="0"/>
                  </a:lnTo>
                  <a:lnTo>
                    <a:pt x="9" y="1"/>
                  </a:lnTo>
                  <a:lnTo>
                    <a:pt x="0" y="6"/>
                  </a:lnTo>
                  <a:lnTo>
                    <a:pt x="16" y="10"/>
                  </a:lnTo>
                  <a:lnTo>
                    <a:pt x="33" y="14"/>
                  </a:lnTo>
                  <a:lnTo>
                    <a:pt x="48" y="17"/>
                  </a:lnTo>
                  <a:lnTo>
                    <a:pt x="63" y="22"/>
                  </a:lnTo>
                  <a:lnTo>
                    <a:pt x="77" y="28"/>
                  </a:lnTo>
                  <a:lnTo>
                    <a:pt x="90" y="36"/>
                  </a:lnTo>
                  <a:lnTo>
                    <a:pt x="101" y="46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74" name="Freeform 654"/>
            <p:cNvSpPr>
              <a:spLocks/>
            </p:cNvSpPr>
            <p:nvPr/>
          </p:nvSpPr>
          <p:spPr bwMode="auto">
            <a:xfrm>
              <a:off x="3920" y="2532"/>
              <a:ext cx="53" cy="63"/>
            </a:xfrm>
            <a:custGeom>
              <a:avLst/>
              <a:gdLst>
                <a:gd name="T0" fmla="*/ 101 w 323"/>
                <a:gd name="T1" fmla="*/ 70 h 379"/>
                <a:gd name="T2" fmla="*/ 54 w 323"/>
                <a:gd name="T3" fmla="*/ 115 h 379"/>
                <a:gd name="T4" fmla="*/ 18 w 323"/>
                <a:gd name="T5" fmla="*/ 167 h 379"/>
                <a:gd name="T6" fmla="*/ 0 w 323"/>
                <a:gd name="T7" fmla="*/ 227 h 379"/>
                <a:gd name="T8" fmla="*/ 4 w 323"/>
                <a:gd name="T9" fmla="*/ 267 h 379"/>
                <a:gd name="T10" fmla="*/ 11 w 323"/>
                <a:gd name="T11" fmla="*/ 283 h 379"/>
                <a:gd name="T12" fmla="*/ 21 w 323"/>
                <a:gd name="T13" fmla="*/ 298 h 379"/>
                <a:gd name="T14" fmla="*/ 34 w 323"/>
                <a:gd name="T15" fmla="*/ 311 h 379"/>
                <a:gd name="T16" fmla="*/ 57 w 323"/>
                <a:gd name="T17" fmla="*/ 325 h 379"/>
                <a:gd name="T18" fmla="*/ 87 w 323"/>
                <a:gd name="T19" fmla="*/ 340 h 379"/>
                <a:gd name="T20" fmla="*/ 120 w 323"/>
                <a:gd name="T21" fmla="*/ 351 h 379"/>
                <a:gd name="T22" fmla="*/ 153 w 323"/>
                <a:gd name="T23" fmla="*/ 360 h 379"/>
                <a:gd name="T24" fmla="*/ 187 w 323"/>
                <a:gd name="T25" fmla="*/ 367 h 379"/>
                <a:gd name="T26" fmla="*/ 221 w 323"/>
                <a:gd name="T27" fmla="*/ 372 h 379"/>
                <a:gd name="T28" fmla="*/ 256 w 323"/>
                <a:gd name="T29" fmla="*/ 375 h 379"/>
                <a:gd name="T30" fmla="*/ 290 w 323"/>
                <a:gd name="T31" fmla="*/ 378 h 379"/>
                <a:gd name="T32" fmla="*/ 312 w 323"/>
                <a:gd name="T33" fmla="*/ 379 h 379"/>
                <a:gd name="T34" fmla="*/ 320 w 323"/>
                <a:gd name="T35" fmla="*/ 372 h 379"/>
                <a:gd name="T36" fmla="*/ 323 w 323"/>
                <a:gd name="T37" fmla="*/ 360 h 379"/>
                <a:gd name="T38" fmla="*/ 316 w 323"/>
                <a:gd name="T39" fmla="*/ 352 h 379"/>
                <a:gd name="T40" fmla="*/ 295 w 323"/>
                <a:gd name="T41" fmla="*/ 351 h 379"/>
                <a:gd name="T42" fmla="*/ 263 w 323"/>
                <a:gd name="T43" fmla="*/ 350 h 379"/>
                <a:gd name="T44" fmla="*/ 231 w 323"/>
                <a:gd name="T45" fmla="*/ 348 h 379"/>
                <a:gd name="T46" fmla="*/ 200 w 323"/>
                <a:gd name="T47" fmla="*/ 343 h 379"/>
                <a:gd name="T48" fmla="*/ 168 w 323"/>
                <a:gd name="T49" fmla="*/ 337 h 379"/>
                <a:gd name="T50" fmla="*/ 136 w 323"/>
                <a:gd name="T51" fmla="*/ 329 h 379"/>
                <a:gd name="T52" fmla="*/ 106 w 323"/>
                <a:gd name="T53" fmla="*/ 320 h 379"/>
                <a:gd name="T54" fmla="*/ 76 w 323"/>
                <a:gd name="T55" fmla="*/ 306 h 379"/>
                <a:gd name="T56" fmla="*/ 51 w 323"/>
                <a:gd name="T57" fmla="*/ 291 h 379"/>
                <a:gd name="T58" fmla="*/ 35 w 323"/>
                <a:gd name="T59" fmla="*/ 269 h 379"/>
                <a:gd name="T60" fmla="*/ 31 w 323"/>
                <a:gd name="T61" fmla="*/ 239 h 379"/>
                <a:gd name="T62" fmla="*/ 38 w 323"/>
                <a:gd name="T63" fmla="*/ 197 h 379"/>
                <a:gd name="T64" fmla="*/ 51 w 323"/>
                <a:gd name="T65" fmla="*/ 165 h 379"/>
                <a:gd name="T66" fmla="*/ 68 w 323"/>
                <a:gd name="T67" fmla="*/ 136 h 379"/>
                <a:gd name="T68" fmla="*/ 89 w 323"/>
                <a:gd name="T69" fmla="*/ 111 h 379"/>
                <a:gd name="T70" fmla="*/ 114 w 323"/>
                <a:gd name="T71" fmla="*/ 88 h 379"/>
                <a:gd name="T72" fmla="*/ 144 w 323"/>
                <a:gd name="T73" fmla="*/ 64 h 379"/>
                <a:gd name="T74" fmla="*/ 181 w 323"/>
                <a:gd name="T75" fmla="*/ 41 h 379"/>
                <a:gd name="T76" fmla="*/ 219 w 323"/>
                <a:gd name="T77" fmla="*/ 22 h 379"/>
                <a:gd name="T78" fmla="*/ 253 w 323"/>
                <a:gd name="T79" fmla="*/ 7 h 379"/>
                <a:gd name="T80" fmla="*/ 255 w 323"/>
                <a:gd name="T81" fmla="*/ 0 h 379"/>
                <a:gd name="T82" fmla="*/ 221 w 323"/>
                <a:gd name="T83" fmla="*/ 5 h 379"/>
                <a:gd name="T84" fmla="*/ 181 w 323"/>
                <a:gd name="T85" fmla="*/ 19 h 379"/>
                <a:gd name="T86" fmla="*/ 142 w 323"/>
                <a:gd name="T87" fmla="*/ 3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3" h="379">
                  <a:moveTo>
                    <a:pt x="126" y="50"/>
                  </a:moveTo>
                  <a:lnTo>
                    <a:pt x="101" y="70"/>
                  </a:lnTo>
                  <a:lnTo>
                    <a:pt x="76" y="92"/>
                  </a:lnTo>
                  <a:lnTo>
                    <a:pt x="54" y="115"/>
                  </a:lnTo>
                  <a:lnTo>
                    <a:pt x="34" y="140"/>
                  </a:lnTo>
                  <a:lnTo>
                    <a:pt x="18" y="167"/>
                  </a:lnTo>
                  <a:lnTo>
                    <a:pt x="6" y="196"/>
                  </a:lnTo>
                  <a:lnTo>
                    <a:pt x="0" y="227"/>
                  </a:lnTo>
                  <a:lnTo>
                    <a:pt x="1" y="259"/>
                  </a:lnTo>
                  <a:lnTo>
                    <a:pt x="4" y="267"/>
                  </a:lnTo>
                  <a:lnTo>
                    <a:pt x="7" y="277"/>
                  </a:lnTo>
                  <a:lnTo>
                    <a:pt x="11" y="283"/>
                  </a:lnTo>
                  <a:lnTo>
                    <a:pt x="15" y="291"/>
                  </a:lnTo>
                  <a:lnTo>
                    <a:pt x="21" y="298"/>
                  </a:lnTo>
                  <a:lnTo>
                    <a:pt x="27" y="305"/>
                  </a:lnTo>
                  <a:lnTo>
                    <a:pt x="34" y="311"/>
                  </a:lnTo>
                  <a:lnTo>
                    <a:pt x="41" y="316"/>
                  </a:lnTo>
                  <a:lnTo>
                    <a:pt x="57" y="325"/>
                  </a:lnTo>
                  <a:lnTo>
                    <a:pt x="72" y="333"/>
                  </a:lnTo>
                  <a:lnTo>
                    <a:pt x="87" y="340"/>
                  </a:lnTo>
                  <a:lnTo>
                    <a:pt x="103" y="345"/>
                  </a:lnTo>
                  <a:lnTo>
                    <a:pt x="120" y="351"/>
                  </a:lnTo>
                  <a:lnTo>
                    <a:pt x="136" y="356"/>
                  </a:lnTo>
                  <a:lnTo>
                    <a:pt x="153" y="360"/>
                  </a:lnTo>
                  <a:lnTo>
                    <a:pt x="169" y="364"/>
                  </a:lnTo>
                  <a:lnTo>
                    <a:pt x="187" y="367"/>
                  </a:lnTo>
                  <a:lnTo>
                    <a:pt x="204" y="370"/>
                  </a:lnTo>
                  <a:lnTo>
                    <a:pt x="221" y="372"/>
                  </a:lnTo>
                  <a:lnTo>
                    <a:pt x="238" y="374"/>
                  </a:lnTo>
                  <a:lnTo>
                    <a:pt x="256" y="375"/>
                  </a:lnTo>
                  <a:lnTo>
                    <a:pt x="273" y="376"/>
                  </a:lnTo>
                  <a:lnTo>
                    <a:pt x="290" y="378"/>
                  </a:lnTo>
                  <a:lnTo>
                    <a:pt x="307" y="379"/>
                  </a:lnTo>
                  <a:lnTo>
                    <a:pt x="312" y="379"/>
                  </a:lnTo>
                  <a:lnTo>
                    <a:pt x="317" y="375"/>
                  </a:lnTo>
                  <a:lnTo>
                    <a:pt x="320" y="372"/>
                  </a:lnTo>
                  <a:lnTo>
                    <a:pt x="323" y="366"/>
                  </a:lnTo>
                  <a:lnTo>
                    <a:pt x="323" y="360"/>
                  </a:lnTo>
                  <a:lnTo>
                    <a:pt x="320" y="356"/>
                  </a:lnTo>
                  <a:lnTo>
                    <a:pt x="316" y="352"/>
                  </a:lnTo>
                  <a:lnTo>
                    <a:pt x="311" y="351"/>
                  </a:lnTo>
                  <a:lnTo>
                    <a:pt x="295" y="351"/>
                  </a:lnTo>
                  <a:lnTo>
                    <a:pt x="279" y="351"/>
                  </a:lnTo>
                  <a:lnTo>
                    <a:pt x="263" y="350"/>
                  </a:lnTo>
                  <a:lnTo>
                    <a:pt x="248" y="349"/>
                  </a:lnTo>
                  <a:lnTo>
                    <a:pt x="231" y="348"/>
                  </a:lnTo>
                  <a:lnTo>
                    <a:pt x="215" y="345"/>
                  </a:lnTo>
                  <a:lnTo>
                    <a:pt x="200" y="343"/>
                  </a:lnTo>
                  <a:lnTo>
                    <a:pt x="183" y="341"/>
                  </a:lnTo>
                  <a:lnTo>
                    <a:pt x="168" y="337"/>
                  </a:lnTo>
                  <a:lnTo>
                    <a:pt x="151" y="334"/>
                  </a:lnTo>
                  <a:lnTo>
                    <a:pt x="136" y="329"/>
                  </a:lnTo>
                  <a:lnTo>
                    <a:pt x="121" y="325"/>
                  </a:lnTo>
                  <a:lnTo>
                    <a:pt x="106" y="320"/>
                  </a:lnTo>
                  <a:lnTo>
                    <a:pt x="92" y="313"/>
                  </a:lnTo>
                  <a:lnTo>
                    <a:pt x="76" y="306"/>
                  </a:lnTo>
                  <a:lnTo>
                    <a:pt x="62" y="300"/>
                  </a:lnTo>
                  <a:lnTo>
                    <a:pt x="51" y="291"/>
                  </a:lnTo>
                  <a:lnTo>
                    <a:pt x="41" y="280"/>
                  </a:lnTo>
                  <a:lnTo>
                    <a:pt x="35" y="269"/>
                  </a:lnTo>
                  <a:lnTo>
                    <a:pt x="31" y="255"/>
                  </a:lnTo>
                  <a:lnTo>
                    <a:pt x="31" y="239"/>
                  </a:lnTo>
                  <a:lnTo>
                    <a:pt x="33" y="218"/>
                  </a:lnTo>
                  <a:lnTo>
                    <a:pt x="38" y="197"/>
                  </a:lnTo>
                  <a:lnTo>
                    <a:pt x="42" y="182"/>
                  </a:lnTo>
                  <a:lnTo>
                    <a:pt x="51" y="165"/>
                  </a:lnTo>
                  <a:lnTo>
                    <a:pt x="60" y="150"/>
                  </a:lnTo>
                  <a:lnTo>
                    <a:pt x="68" y="136"/>
                  </a:lnTo>
                  <a:lnTo>
                    <a:pt x="79" y="124"/>
                  </a:lnTo>
                  <a:lnTo>
                    <a:pt x="89" y="111"/>
                  </a:lnTo>
                  <a:lnTo>
                    <a:pt x="101" y="100"/>
                  </a:lnTo>
                  <a:lnTo>
                    <a:pt x="114" y="88"/>
                  </a:lnTo>
                  <a:lnTo>
                    <a:pt x="129" y="76"/>
                  </a:lnTo>
                  <a:lnTo>
                    <a:pt x="144" y="64"/>
                  </a:lnTo>
                  <a:lnTo>
                    <a:pt x="162" y="53"/>
                  </a:lnTo>
                  <a:lnTo>
                    <a:pt x="181" y="41"/>
                  </a:lnTo>
                  <a:lnTo>
                    <a:pt x="201" y="31"/>
                  </a:lnTo>
                  <a:lnTo>
                    <a:pt x="219" y="22"/>
                  </a:lnTo>
                  <a:lnTo>
                    <a:pt x="237" y="14"/>
                  </a:lnTo>
                  <a:lnTo>
                    <a:pt x="253" y="7"/>
                  </a:lnTo>
                  <a:lnTo>
                    <a:pt x="268" y="1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21" y="5"/>
                  </a:lnTo>
                  <a:lnTo>
                    <a:pt x="201" y="11"/>
                  </a:lnTo>
                  <a:lnTo>
                    <a:pt x="181" y="19"/>
                  </a:lnTo>
                  <a:lnTo>
                    <a:pt x="161" y="28"/>
                  </a:lnTo>
                  <a:lnTo>
                    <a:pt x="142" y="39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75" name="Freeform 655"/>
            <p:cNvSpPr>
              <a:spLocks/>
            </p:cNvSpPr>
            <p:nvPr/>
          </p:nvSpPr>
          <p:spPr bwMode="auto">
            <a:xfrm>
              <a:off x="3995" y="2530"/>
              <a:ext cx="47" cy="42"/>
            </a:xfrm>
            <a:custGeom>
              <a:avLst/>
              <a:gdLst>
                <a:gd name="T0" fmla="*/ 235 w 282"/>
                <a:gd name="T1" fmla="*/ 78 h 253"/>
                <a:gd name="T2" fmla="*/ 248 w 282"/>
                <a:gd name="T3" fmla="*/ 92 h 253"/>
                <a:gd name="T4" fmla="*/ 255 w 282"/>
                <a:gd name="T5" fmla="*/ 108 h 253"/>
                <a:gd name="T6" fmla="*/ 259 w 282"/>
                <a:gd name="T7" fmla="*/ 125 h 253"/>
                <a:gd name="T8" fmla="*/ 259 w 282"/>
                <a:gd name="T9" fmla="*/ 144 h 253"/>
                <a:gd name="T10" fmla="*/ 257 w 282"/>
                <a:gd name="T11" fmla="*/ 159 h 253"/>
                <a:gd name="T12" fmla="*/ 252 w 282"/>
                <a:gd name="T13" fmla="*/ 171 h 253"/>
                <a:gd name="T14" fmla="*/ 244 w 282"/>
                <a:gd name="T15" fmla="*/ 184 h 253"/>
                <a:gd name="T16" fmla="*/ 236 w 282"/>
                <a:gd name="T17" fmla="*/ 194 h 253"/>
                <a:gd name="T18" fmla="*/ 225 w 282"/>
                <a:gd name="T19" fmla="*/ 206 h 253"/>
                <a:gd name="T20" fmla="*/ 215 w 282"/>
                <a:gd name="T21" fmla="*/ 215 h 253"/>
                <a:gd name="T22" fmla="*/ 204 w 282"/>
                <a:gd name="T23" fmla="*/ 225 h 253"/>
                <a:gd name="T24" fmla="*/ 194 w 282"/>
                <a:gd name="T25" fmla="*/ 236 h 253"/>
                <a:gd name="T26" fmla="*/ 191 w 282"/>
                <a:gd name="T27" fmla="*/ 239 h 253"/>
                <a:gd name="T28" fmla="*/ 190 w 282"/>
                <a:gd name="T29" fmla="*/ 242 h 253"/>
                <a:gd name="T30" fmla="*/ 191 w 282"/>
                <a:gd name="T31" fmla="*/ 246 h 253"/>
                <a:gd name="T32" fmla="*/ 194 w 282"/>
                <a:gd name="T33" fmla="*/ 249 h 253"/>
                <a:gd name="T34" fmla="*/ 197 w 282"/>
                <a:gd name="T35" fmla="*/ 252 h 253"/>
                <a:gd name="T36" fmla="*/ 201 w 282"/>
                <a:gd name="T37" fmla="*/ 253 h 253"/>
                <a:gd name="T38" fmla="*/ 205 w 282"/>
                <a:gd name="T39" fmla="*/ 252 h 253"/>
                <a:gd name="T40" fmla="*/ 209 w 282"/>
                <a:gd name="T41" fmla="*/ 249 h 253"/>
                <a:gd name="T42" fmla="*/ 232 w 282"/>
                <a:gd name="T43" fmla="*/ 234 h 253"/>
                <a:gd name="T44" fmla="*/ 251 w 282"/>
                <a:gd name="T45" fmla="*/ 215 h 253"/>
                <a:gd name="T46" fmla="*/ 267 w 282"/>
                <a:gd name="T47" fmla="*/ 192 h 253"/>
                <a:gd name="T48" fmla="*/ 278 w 282"/>
                <a:gd name="T49" fmla="*/ 168 h 253"/>
                <a:gd name="T50" fmla="*/ 282 w 282"/>
                <a:gd name="T51" fmla="*/ 141 h 253"/>
                <a:gd name="T52" fmla="*/ 279 w 282"/>
                <a:gd name="T53" fmla="*/ 116 h 253"/>
                <a:gd name="T54" fmla="*/ 270 w 282"/>
                <a:gd name="T55" fmla="*/ 92 h 253"/>
                <a:gd name="T56" fmla="*/ 251 w 282"/>
                <a:gd name="T57" fmla="*/ 70 h 253"/>
                <a:gd name="T58" fmla="*/ 237 w 282"/>
                <a:gd name="T59" fmla="*/ 59 h 253"/>
                <a:gd name="T60" fmla="*/ 221 w 282"/>
                <a:gd name="T61" fmla="*/ 48 h 253"/>
                <a:gd name="T62" fmla="*/ 202 w 282"/>
                <a:gd name="T63" fmla="*/ 39 h 253"/>
                <a:gd name="T64" fmla="*/ 183 w 282"/>
                <a:gd name="T65" fmla="*/ 31 h 253"/>
                <a:gd name="T66" fmla="*/ 163 w 282"/>
                <a:gd name="T67" fmla="*/ 24 h 253"/>
                <a:gd name="T68" fmla="*/ 142 w 282"/>
                <a:gd name="T69" fmla="*/ 18 h 253"/>
                <a:gd name="T70" fmla="*/ 122 w 282"/>
                <a:gd name="T71" fmla="*/ 13 h 253"/>
                <a:gd name="T72" fmla="*/ 101 w 282"/>
                <a:gd name="T73" fmla="*/ 8 h 253"/>
                <a:gd name="T74" fmla="*/ 82 w 282"/>
                <a:gd name="T75" fmla="*/ 5 h 253"/>
                <a:gd name="T76" fmla="*/ 63 w 282"/>
                <a:gd name="T77" fmla="*/ 2 h 253"/>
                <a:gd name="T78" fmla="*/ 47 w 282"/>
                <a:gd name="T79" fmla="*/ 0 h 253"/>
                <a:gd name="T80" fmla="*/ 32 w 282"/>
                <a:gd name="T81" fmla="*/ 0 h 253"/>
                <a:gd name="T82" fmla="*/ 19 w 282"/>
                <a:gd name="T83" fmla="*/ 0 h 253"/>
                <a:gd name="T84" fmla="*/ 10 w 282"/>
                <a:gd name="T85" fmla="*/ 1 h 253"/>
                <a:gd name="T86" fmla="*/ 4 w 282"/>
                <a:gd name="T87" fmla="*/ 4 h 253"/>
                <a:gd name="T88" fmla="*/ 0 w 282"/>
                <a:gd name="T89" fmla="*/ 6 h 253"/>
                <a:gd name="T90" fmla="*/ 12 w 282"/>
                <a:gd name="T91" fmla="*/ 8 h 253"/>
                <a:gd name="T92" fmla="*/ 25 w 282"/>
                <a:gd name="T93" fmla="*/ 9 h 253"/>
                <a:gd name="T94" fmla="*/ 38 w 282"/>
                <a:gd name="T95" fmla="*/ 12 h 253"/>
                <a:gd name="T96" fmla="*/ 52 w 282"/>
                <a:gd name="T97" fmla="*/ 14 h 253"/>
                <a:gd name="T98" fmla="*/ 67 w 282"/>
                <a:gd name="T99" fmla="*/ 16 h 253"/>
                <a:gd name="T100" fmla="*/ 82 w 282"/>
                <a:gd name="T101" fmla="*/ 18 h 253"/>
                <a:gd name="T102" fmla="*/ 97 w 282"/>
                <a:gd name="T103" fmla="*/ 22 h 253"/>
                <a:gd name="T104" fmla="*/ 114 w 282"/>
                <a:gd name="T105" fmla="*/ 25 h 253"/>
                <a:gd name="T106" fmla="*/ 129 w 282"/>
                <a:gd name="T107" fmla="*/ 30 h 253"/>
                <a:gd name="T108" fmla="*/ 146 w 282"/>
                <a:gd name="T109" fmla="*/ 35 h 253"/>
                <a:gd name="T110" fmla="*/ 162 w 282"/>
                <a:gd name="T111" fmla="*/ 40 h 253"/>
                <a:gd name="T112" fmla="*/ 177 w 282"/>
                <a:gd name="T113" fmla="*/ 46 h 253"/>
                <a:gd name="T114" fmla="*/ 192 w 282"/>
                <a:gd name="T115" fmla="*/ 53 h 253"/>
                <a:gd name="T116" fmla="*/ 208 w 282"/>
                <a:gd name="T117" fmla="*/ 60 h 253"/>
                <a:gd name="T118" fmla="*/ 222 w 282"/>
                <a:gd name="T119" fmla="*/ 69 h 253"/>
                <a:gd name="T120" fmla="*/ 235 w 282"/>
                <a:gd name="T121" fmla="*/ 7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2" h="253">
                  <a:moveTo>
                    <a:pt x="235" y="78"/>
                  </a:moveTo>
                  <a:lnTo>
                    <a:pt x="248" y="92"/>
                  </a:lnTo>
                  <a:lnTo>
                    <a:pt x="255" y="108"/>
                  </a:lnTo>
                  <a:lnTo>
                    <a:pt x="259" y="125"/>
                  </a:lnTo>
                  <a:lnTo>
                    <a:pt x="259" y="144"/>
                  </a:lnTo>
                  <a:lnTo>
                    <a:pt x="257" y="159"/>
                  </a:lnTo>
                  <a:lnTo>
                    <a:pt x="252" y="171"/>
                  </a:lnTo>
                  <a:lnTo>
                    <a:pt x="244" y="184"/>
                  </a:lnTo>
                  <a:lnTo>
                    <a:pt x="236" y="194"/>
                  </a:lnTo>
                  <a:lnTo>
                    <a:pt x="225" y="206"/>
                  </a:lnTo>
                  <a:lnTo>
                    <a:pt x="215" y="215"/>
                  </a:lnTo>
                  <a:lnTo>
                    <a:pt x="204" y="225"/>
                  </a:lnTo>
                  <a:lnTo>
                    <a:pt x="194" y="236"/>
                  </a:lnTo>
                  <a:lnTo>
                    <a:pt x="191" y="239"/>
                  </a:lnTo>
                  <a:lnTo>
                    <a:pt x="190" y="242"/>
                  </a:lnTo>
                  <a:lnTo>
                    <a:pt x="191" y="246"/>
                  </a:lnTo>
                  <a:lnTo>
                    <a:pt x="194" y="249"/>
                  </a:lnTo>
                  <a:lnTo>
                    <a:pt x="197" y="252"/>
                  </a:lnTo>
                  <a:lnTo>
                    <a:pt x="201" y="253"/>
                  </a:lnTo>
                  <a:lnTo>
                    <a:pt x="205" y="252"/>
                  </a:lnTo>
                  <a:lnTo>
                    <a:pt x="209" y="249"/>
                  </a:lnTo>
                  <a:lnTo>
                    <a:pt x="232" y="234"/>
                  </a:lnTo>
                  <a:lnTo>
                    <a:pt x="251" y="215"/>
                  </a:lnTo>
                  <a:lnTo>
                    <a:pt x="267" y="192"/>
                  </a:lnTo>
                  <a:lnTo>
                    <a:pt x="278" y="168"/>
                  </a:lnTo>
                  <a:lnTo>
                    <a:pt x="282" y="141"/>
                  </a:lnTo>
                  <a:lnTo>
                    <a:pt x="279" y="116"/>
                  </a:lnTo>
                  <a:lnTo>
                    <a:pt x="270" y="92"/>
                  </a:lnTo>
                  <a:lnTo>
                    <a:pt x="251" y="70"/>
                  </a:lnTo>
                  <a:lnTo>
                    <a:pt x="237" y="59"/>
                  </a:lnTo>
                  <a:lnTo>
                    <a:pt x="221" y="48"/>
                  </a:lnTo>
                  <a:lnTo>
                    <a:pt x="202" y="39"/>
                  </a:lnTo>
                  <a:lnTo>
                    <a:pt x="183" y="31"/>
                  </a:lnTo>
                  <a:lnTo>
                    <a:pt x="163" y="24"/>
                  </a:lnTo>
                  <a:lnTo>
                    <a:pt x="142" y="18"/>
                  </a:lnTo>
                  <a:lnTo>
                    <a:pt x="122" y="13"/>
                  </a:lnTo>
                  <a:lnTo>
                    <a:pt x="101" y="8"/>
                  </a:lnTo>
                  <a:lnTo>
                    <a:pt x="82" y="5"/>
                  </a:lnTo>
                  <a:lnTo>
                    <a:pt x="63" y="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0" y="6"/>
                  </a:lnTo>
                  <a:lnTo>
                    <a:pt x="12" y="8"/>
                  </a:lnTo>
                  <a:lnTo>
                    <a:pt x="25" y="9"/>
                  </a:lnTo>
                  <a:lnTo>
                    <a:pt x="38" y="12"/>
                  </a:lnTo>
                  <a:lnTo>
                    <a:pt x="52" y="14"/>
                  </a:lnTo>
                  <a:lnTo>
                    <a:pt x="67" y="16"/>
                  </a:lnTo>
                  <a:lnTo>
                    <a:pt x="82" y="18"/>
                  </a:lnTo>
                  <a:lnTo>
                    <a:pt x="97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5"/>
                  </a:lnTo>
                  <a:lnTo>
                    <a:pt x="162" y="40"/>
                  </a:lnTo>
                  <a:lnTo>
                    <a:pt x="177" y="46"/>
                  </a:lnTo>
                  <a:lnTo>
                    <a:pt x="192" y="53"/>
                  </a:lnTo>
                  <a:lnTo>
                    <a:pt x="208" y="60"/>
                  </a:lnTo>
                  <a:lnTo>
                    <a:pt x="222" y="69"/>
                  </a:lnTo>
                  <a:lnTo>
                    <a:pt x="235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76" name="Freeform 656"/>
            <p:cNvSpPr>
              <a:spLocks/>
            </p:cNvSpPr>
            <p:nvPr/>
          </p:nvSpPr>
          <p:spPr bwMode="auto">
            <a:xfrm>
              <a:off x="3901" y="2553"/>
              <a:ext cx="19" cy="39"/>
            </a:xfrm>
            <a:custGeom>
              <a:avLst/>
              <a:gdLst>
                <a:gd name="T0" fmla="*/ 0 w 115"/>
                <a:gd name="T1" fmla="*/ 128 h 236"/>
                <a:gd name="T2" fmla="*/ 0 w 115"/>
                <a:gd name="T3" fmla="*/ 148 h 236"/>
                <a:gd name="T4" fmla="*/ 5 w 115"/>
                <a:gd name="T5" fmla="*/ 166 h 236"/>
                <a:gd name="T6" fmla="*/ 13 w 115"/>
                <a:gd name="T7" fmla="*/ 184 h 236"/>
                <a:gd name="T8" fmla="*/ 24 w 115"/>
                <a:gd name="T9" fmla="*/ 198 h 236"/>
                <a:gd name="T10" fmla="*/ 39 w 115"/>
                <a:gd name="T11" fmla="*/ 211 h 236"/>
                <a:gd name="T12" fmla="*/ 55 w 115"/>
                <a:gd name="T13" fmla="*/ 223 h 236"/>
                <a:gd name="T14" fmla="*/ 74 w 115"/>
                <a:gd name="T15" fmla="*/ 231 h 236"/>
                <a:gd name="T16" fmla="*/ 92 w 115"/>
                <a:gd name="T17" fmla="*/ 235 h 236"/>
                <a:gd name="T18" fmla="*/ 98 w 115"/>
                <a:gd name="T19" fmla="*/ 236 h 236"/>
                <a:gd name="T20" fmla="*/ 104 w 115"/>
                <a:gd name="T21" fmla="*/ 234 h 236"/>
                <a:gd name="T22" fmla="*/ 109 w 115"/>
                <a:gd name="T23" fmla="*/ 231 h 236"/>
                <a:gd name="T24" fmla="*/ 111 w 115"/>
                <a:gd name="T25" fmla="*/ 226 h 236"/>
                <a:gd name="T26" fmla="*/ 111 w 115"/>
                <a:gd name="T27" fmla="*/ 220 h 236"/>
                <a:gd name="T28" fmla="*/ 110 w 115"/>
                <a:gd name="T29" fmla="*/ 215 h 236"/>
                <a:gd name="T30" fmla="*/ 107 w 115"/>
                <a:gd name="T31" fmla="*/ 210 h 236"/>
                <a:gd name="T32" fmla="*/ 101 w 115"/>
                <a:gd name="T33" fmla="*/ 208 h 236"/>
                <a:gd name="T34" fmla="*/ 82 w 115"/>
                <a:gd name="T35" fmla="*/ 201 h 236"/>
                <a:gd name="T36" fmla="*/ 64 w 115"/>
                <a:gd name="T37" fmla="*/ 192 h 236"/>
                <a:gd name="T38" fmla="*/ 50 w 115"/>
                <a:gd name="T39" fmla="*/ 179 h 236"/>
                <a:gd name="T40" fmla="*/ 40 w 115"/>
                <a:gd name="T41" fmla="*/ 165 h 236"/>
                <a:gd name="T42" fmla="*/ 33 w 115"/>
                <a:gd name="T43" fmla="*/ 148 h 236"/>
                <a:gd name="T44" fmla="*/ 29 w 115"/>
                <a:gd name="T45" fmla="*/ 130 h 236"/>
                <a:gd name="T46" fmla="*/ 29 w 115"/>
                <a:gd name="T47" fmla="*/ 110 h 236"/>
                <a:gd name="T48" fmla="*/ 35 w 115"/>
                <a:gd name="T49" fmla="*/ 89 h 236"/>
                <a:gd name="T50" fmla="*/ 43 w 115"/>
                <a:gd name="T51" fmla="*/ 74 h 236"/>
                <a:gd name="T52" fmla="*/ 56 w 115"/>
                <a:gd name="T53" fmla="*/ 60 h 236"/>
                <a:gd name="T54" fmla="*/ 70 w 115"/>
                <a:gd name="T55" fmla="*/ 46 h 236"/>
                <a:gd name="T56" fmla="*/ 85 w 115"/>
                <a:gd name="T57" fmla="*/ 33 h 236"/>
                <a:gd name="T58" fmla="*/ 98 w 115"/>
                <a:gd name="T59" fmla="*/ 23 h 236"/>
                <a:gd name="T60" fmla="*/ 109 w 115"/>
                <a:gd name="T61" fmla="*/ 12 h 236"/>
                <a:gd name="T62" fmla="*/ 115 w 115"/>
                <a:gd name="T63" fmla="*/ 6 h 236"/>
                <a:gd name="T64" fmla="*/ 115 w 115"/>
                <a:gd name="T65" fmla="*/ 0 h 236"/>
                <a:gd name="T66" fmla="*/ 102 w 115"/>
                <a:gd name="T67" fmla="*/ 4 h 236"/>
                <a:gd name="T68" fmla="*/ 85 w 115"/>
                <a:gd name="T69" fmla="*/ 12 h 236"/>
                <a:gd name="T70" fmla="*/ 68 w 115"/>
                <a:gd name="T71" fmla="*/ 26 h 236"/>
                <a:gd name="T72" fmla="*/ 49 w 115"/>
                <a:gd name="T73" fmla="*/ 42 h 236"/>
                <a:gd name="T74" fmla="*/ 32 w 115"/>
                <a:gd name="T75" fmla="*/ 61 h 236"/>
                <a:gd name="T76" fmla="*/ 17 w 115"/>
                <a:gd name="T77" fmla="*/ 82 h 236"/>
                <a:gd name="T78" fmla="*/ 6 w 115"/>
                <a:gd name="T79" fmla="*/ 105 h 236"/>
                <a:gd name="T80" fmla="*/ 0 w 115"/>
                <a:gd name="T81" fmla="*/ 12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5" h="236">
                  <a:moveTo>
                    <a:pt x="0" y="128"/>
                  </a:moveTo>
                  <a:lnTo>
                    <a:pt x="0" y="148"/>
                  </a:lnTo>
                  <a:lnTo>
                    <a:pt x="5" y="166"/>
                  </a:lnTo>
                  <a:lnTo>
                    <a:pt x="13" y="184"/>
                  </a:lnTo>
                  <a:lnTo>
                    <a:pt x="24" y="198"/>
                  </a:lnTo>
                  <a:lnTo>
                    <a:pt x="39" y="211"/>
                  </a:lnTo>
                  <a:lnTo>
                    <a:pt x="55" y="223"/>
                  </a:lnTo>
                  <a:lnTo>
                    <a:pt x="74" y="231"/>
                  </a:lnTo>
                  <a:lnTo>
                    <a:pt x="92" y="235"/>
                  </a:lnTo>
                  <a:lnTo>
                    <a:pt x="98" y="236"/>
                  </a:lnTo>
                  <a:lnTo>
                    <a:pt x="104" y="234"/>
                  </a:lnTo>
                  <a:lnTo>
                    <a:pt x="109" y="231"/>
                  </a:lnTo>
                  <a:lnTo>
                    <a:pt x="111" y="226"/>
                  </a:lnTo>
                  <a:lnTo>
                    <a:pt x="111" y="220"/>
                  </a:lnTo>
                  <a:lnTo>
                    <a:pt x="110" y="215"/>
                  </a:lnTo>
                  <a:lnTo>
                    <a:pt x="107" y="210"/>
                  </a:lnTo>
                  <a:lnTo>
                    <a:pt x="101" y="208"/>
                  </a:lnTo>
                  <a:lnTo>
                    <a:pt x="82" y="201"/>
                  </a:lnTo>
                  <a:lnTo>
                    <a:pt x="64" y="192"/>
                  </a:lnTo>
                  <a:lnTo>
                    <a:pt x="50" y="179"/>
                  </a:lnTo>
                  <a:lnTo>
                    <a:pt x="40" y="165"/>
                  </a:lnTo>
                  <a:lnTo>
                    <a:pt x="33" y="148"/>
                  </a:lnTo>
                  <a:lnTo>
                    <a:pt x="29" y="130"/>
                  </a:lnTo>
                  <a:lnTo>
                    <a:pt x="29" y="110"/>
                  </a:lnTo>
                  <a:lnTo>
                    <a:pt x="35" y="89"/>
                  </a:lnTo>
                  <a:lnTo>
                    <a:pt x="43" y="74"/>
                  </a:lnTo>
                  <a:lnTo>
                    <a:pt x="56" y="60"/>
                  </a:lnTo>
                  <a:lnTo>
                    <a:pt x="70" y="46"/>
                  </a:lnTo>
                  <a:lnTo>
                    <a:pt x="85" y="33"/>
                  </a:lnTo>
                  <a:lnTo>
                    <a:pt x="98" y="23"/>
                  </a:lnTo>
                  <a:lnTo>
                    <a:pt x="109" y="12"/>
                  </a:lnTo>
                  <a:lnTo>
                    <a:pt x="115" y="6"/>
                  </a:lnTo>
                  <a:lnTo>
                    <a:pt x="115" y="0"/>
                  </a:lnTo>
                  <a:lnTo>
                    <a:pt x="102" y="4"/>
                  </a:lnTo>
                  <a:lnTo>
                    <a:pt x="85" y="12"/>
                  </a:lnTo>
                  <a:lnTo>
                    <a:pt x="68" y="26"/>
                  </a:lnTo>
                  <a:lnTo>
                    <a:pt x="49" y="42"/>
                  </a:lnTo>
                  <a:lnTo>
                    <a:pt x="32" y="61"/>
                  </a:lnTo>
                  <a:lnTo>
                    <a:pt x="17" y="82"/>
                  </a:lnTo>
                  <a:lnTo>
                    <a:pt x="6" y="10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77" name="Freeform 657"/>
            <p:cNvSpPr>
              <a:spLocks/>
            </p:cNvSpPr>
            <p:nvPr/>
          </p:nvSpPr>
          <p:spPr bwMode="auto">
            <a:xfrm>
              <a:off x="4034" y="2527"/>
              <a:ext cx="41" cy="52"/>
            </a:xfrm>
            <a:custGeom>
              <a:avLst/>
              <a:gdLst>
                <a:gd name="T0" fmla="*/ 208 w 245"/>
                <a:gd name="T1" fmla="*/ 124 h 310"/>
                <a:gd name="T2" fmla="*/ 220 w 245"/>
                <a:gd name="T3" fmla="*/ 144 h 310"/>
                <a:gd name="T4" fmla="*/ 226 w 245"/>
                <a:gd name="T5" fmla="*/ 164 h 310"/>
                <a:gd name="T6" fmla="*/ 222 w 245"/>
                <a:gd name="T7" fmla="*/ 187 h 310"/>
                <a:gd name="T8" fmla="*/ 208 w 245"/>
                <a:gd name="T9" fmla="*/ 209 h 310"/>
                <a:gd name="T10" fmla="*/ 188 w 245"/>
                <a:gd name="T11" fmla="*/ 229 h 310"/>
                <a:gd name="T12" fmla="*/ 166 w 245"/>
                <a:gd name="T13" fmla="*/ 246 h 310"/>
                <a:gd name="T14" fmla="*/ 142 w 245"/>
                <a:gd name="T15" fmla="*/ 264 h 310"/>
                <a:gd name="T16" fmla="*/ 128 w 245"/>
                <a:gd name="T17" fmla="*/ 278 h 310"/>
                <a:gd name="T18" fmla="*/ 124 w 245"/>
                <a:gd name="T19" fmla="*/ 287 h 310"/>
                <a:gd name="T20" fmla="*/ 120 w 245"/>
                <a:gd name="T21" fmla="*/ 296 h 310"/>
                <a:gd name="T22" fmla="*/ 122 w 245"/>
                <a:gd name="T23" fmla="*/ 306 h 310"/>
                <a:gd name="T24" fmla="*/ 131 w 245"/>
                <a:gd name="T25" fmla="*/ 310 h 310"/>
                <a:gd name="T26" fmla="*/ 139 w 245"/>
                <a:gd name="T27" fmla="*/ 309 h 310"/>
                <a:gd name="T28" fmla="*/ 154 w 245"/>
                <a:gd name="T29" fmla="*/ 292 h 310"/>
                <a:gd name="T30" fmla="*/ 180 w 245"/>
                <a:gd name="T31" fmla="*/ 269 h 310"/>
                <a:gd name="T32" fmla="*/ 207 w 245"/>
                <a:gd name="T33" fmla="*/ 246 h 310"/>
                <a:gd name="T34" fmla="*/ 230 w 245"/>
                <a:gd name="T35" fmla="*/ 219 h 310"/>
                <a:gd name="T36" fmla="*/ 244 w 245"/>
                <a:gd name="T37" fmla="*/ 186 h 310"/>
                <a:gd name="T38" fmla="*/ 243 w 245"/>
                <a:gd name="T39" fmla="*/ 152 h 310"/>
                <a:gd name="T40" fmla="*/ 228 w 245"/>
                <a:gd name="T41" fmla="*/ 119 h 310"/>
                <a:gd name="T42" fmla="*/ 203 w 245"/>
                <a:gd name="T43" fmla="*/ 93 h 310"/>
                <a:gd name="T44" fmla="*/ 176 w 245"/>
                <a:gd name="T45" fmla="*/ 76 h 310"/>
                <a:gd name="T46" fmla="*/ 151 w 245"/>
                <a:gd name="T47" fmla="*/ 61 h 310"/>
                <a:gd name="T48" fmla="*/ 122 w 245"/>
                <a:gd name="T49" fmla="*/ 46 h 310"/>
                <a:gd name="T50" fmla="*/ 93 w 245"/>
                <a:gd name="T51" fmla="*/ 31 h 310"/>
                <a:gd name="T52" fmla="*/ 66 w 245"/>
                <a:gd name="T53" fmla="*/ 18 h 310"/>
                <a:gd name="T54" fmla="*/ 40 w 245"/>
                <a:gd name="T55" fmla="*/ 8 h 310"/>
                <a:gd name="T56" fmla="*/ 20 w 245"/>
                <a:gd name="T57" fmla="*/ 1 h 310"/>
                <a:gd name="T58" fmla="*/ 5 w 245"/>
                <a:gd name="T59" fmla="*/ 0 h 310"/>
                <a:gd name="T60" fmla="*/ 11 w 245"/>
                <a:gd name="T61" fmla="*/ 8 h 310"/>
                <a:gd name="T62" fmla="*/ 36 w 245"/>
                <a:gd name="T63" fmla="*/ 20 h 310"/>
                <a:gd name="T64" fmla="*/ 60 w 245"/>
                <a:gd name="T65" fmla="*/ 31 h 310"/>
                <a:gd name="T66" fmla="*/ 86 w 245"/>
                <a:gd name="T67" fmla="*/ 44 h 310"/>
                <a:gd name="T68" fmla="*/ 113 w 245"/>
                <a:gd name="T69" fmla="*/ 57 h 310"/>
                <a:gd name="T70" fmla="*/ 139 w 245"/>
                <a:gd name="T71" fmla="*/ 71 h 310"/>
                <a:gd name="T72" fmla="*/ 165 w 245"/>
                <a:gd name="T73" fmla="*/ 88 h 310"/>
                <a:gd name="T74" fmla="*/ 188 w 245"/>
                <a:gd name="T75" fmla="*/ 106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5" h="310">
                  <a:moveTo>
                    <a:pt x="200" y="116"/>
                  </a:moveTo>
                  <a:lnTo>
                    <a:pt x="208" y="124"/>
                  </a:lnTo>
                  <a:lnTo>
                    <a:pt x="214" y="133"/>
                  </a:lnTo>
                  <a:lnTo>
                    <a:pt x="220" y="144"/>
                  </a:lnTo>
                  <a:lnTo>
                    <a:pt x="223" y="154"/>
                  </a:lnTo>
                  <a:lnTo>
                    <a:pt x="226" y="164"/>
                  </a:lnTo>
                  <a:lnTo>
                    <a:pt x="224" y="176"/>
                  </a:lnTo>
                  <a:lnTo>
                    <a:pt x="222" y="187"/>
                  </a:lnTo>
                  <a:lnTo>
                    <a:pt x="216" y="198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9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2" y="264"/>
                  </a:lnTo>
                  <a:lnTo>
                    <a:pt x="132" y="275"/>
                  </a:lnTo>
                  <a:lnTo>
                    <a:pt x="128" y="278"/>
                  </a:lnTo>
                  <a:lnTo>
                    <a:pt x="126" y="283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2" y="306"/>
                  </a:lnTo>
                  <a:lnTo>
                    <a:pt x="126" y="309"/>
                  </a:lnTo>
                  <a:lnTo>
                    <a:pt x="131" y="310"/>
                  </a:lnTo>
                  <a:lnTo>
                    <a:pt x="135" y="310"/>
                  </a:lnTo>
                  <a:lnTo>
                    <a:pt x="139" y="309"/>
                  </a:lnTo>
                  <a:lnTo>
                    <a:pt x="142" y="306"/>
                  </a:lnTo>
                  <a:lnTo>
                    <a:pt x="154" y="292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20" y="233"/>
                  </a:lnTo>
                  <a:lnTo>
                    <a:pt x="230" y="219"/>
                  </a:lnTo>
                  <a:lnTo>
                    <a:pt x="238" y="204"/>
                  </a:lnTo>
                  <a:lnTo>
                    <a:pt x="244" y="186"/>
                  </a:lnTo>
                  <a:lnTo>
                    <a:pt x="245" y="169"/>
                  </a:lnTo>
                  <a:lnTo>
                    <a:pt x="243" y="152"/>
                  </a:lnTo>
                  <a:lnTo>
                    <a:pt x="237" y="134"/>
                  </a:lnTo>
                  <a:lnTo>
                    <a:pt x="228" y="119"/>
                  </a:lnTo>
                  <a:lnTo>
                    <a:pt x="217" y="105"/>
                  </a:lnTo>
                  <a:lnTo>
                    <a:pt x="203" y="93"/>
                  </a:lnTo>
                  <a:lnTo>
                    <a:pt x="188" y="83"/>
                  </a:lnTo>
                  <a:lnTo>
                    <a:pt x="176" y="76"/>
                  </a:lnTo>
                  <a:lnTo>
                    <a:pt x="163" y="69"/>
                  </a:lnTo>
                  <a:lnTo>
                    <a:pt x="151" y="61"/>
                  </a:lnTo>
                  <a:lnTo>
                    <a:pt x="136" y="54"/>
                  </a:lnTo>
                  <a:lnTo>
                    <a:pt x="122" y="46"/>
                  </a:lnTo>
                  <a:lnTo>
                    <a:pt x="107" y="39"/>
                  </a:lnTo>
                  <a:lnTo>
                    <a:pt x="93" y="31"/>
                  </a:lnTo>
                  <a:lnTo>
                    <a:pt x="79" y="24"/>
                  </a:lnTo>
                  <a:lnTo>
                    <a:pt x="66" y="18"/>
                  </a:lnTo>
                  <a:lnTo>
                    <a:pt x="53" y="13"/>
                  </a:lnTo>
                  <a:lnTo>
                    <a:pt x="40" y="8"/>
                  </a:lnTo>
                  <a:lnTo>
                    <a:pt x="30" y="5"/>
                  </a:lnTo>
                  <a:lnTo>
                    <a:pt x="20" y="1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1" y="8"/>
                  </a:lnTo>
                  <a:lnTo>
                    <a:pt x="23" y="14"/>
                  </a:lnTo>
                  <a:lnTo>
                    <a:pt x="36" y="20"/>
                  </a:lnTo>
                  <a:lnTo>
                    <a:pt x="47" y="25"/>
                  </a:lnTo>
                  <a:lnTo>
                    <a:pt x="60" y="31"/>
                  </a:lnTo>
                  <a:lnTo>
                    <a:pt x="73" y="37"/>
                  </a:lnTo>
                  <a:lnTo>
                    <a:pt x="86" y="44"/>
                  </a:lnTo>
                  <a:lnTo>
                    <a:pt x="99" y="51"/>
                  </a:lnTo>
                  <a:lnTo>
                    <a:pt x="113" y="57"/>
                  </a:lnTo>
                  <a:lnTo>
                    <a:pt x="126" y="64"/>
                  </a:lnTo>
                  <a:lnTo>
                    <a:pt x="139" y="71"/>
                  </a:lnTo>
                  <a:lnTo>
                    <a:pt x="152" y="79"/>
                  </a:lnTo>
                  <a:lnTo>
                    <a:pt x="165" y="88"/>
                  </a:lnTo>
                  <a:lnTo>
                    <a:pt x="176" y="96"/>
                  </a:lnTo>
                  <a:lnTo>
                    <a:pt x="188" y="106"/>
                  </a:lnTo>
                  <a:lnTo>
                    <a:pt x="20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grpSp>
          <p:nvGrpSpPr>
            <p:cNvPr id="312978" name="Group 658"/>
            <p:cNvGrpSpPr>
              <a:grpSpLocks/>
            </p:cNvGrpSpPr>
            <p:nvPr/>
          </p:nvGrpSpPr>
          <p:grpSpPr bwMode="auto">
            <a:xfrm>
              <a:off x="3949" y="2599"/>
              <a:ext cx="135" cy="180"/>
              <a:chOff x="3774" y="2423"/>
              <a:chExt cx="189" cy="286"/>
            </a:xfrm>
          </p:grpSpPr>
          <p:sp>
            <p:nvSpPr>
              <p:cNvPr id="312979" name="Rectangle 659"/>
              <p:cNvSpPr>
                <a:spLocks noChangeArrowheads="1"/>
              </p:cNvSpPr>
              <p:nvPr/>
            </p:nvSpPr>
            <p:spPr bwMode="auto">
              <a:xfrm>
                <a:off x="3790" y="2610"/>
                <a:ext cx="153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80" name="Rectangle 660"/>
              <p:cNvSpPr>
                <a:spLocks noChangeArrowheads="1"/>
              </p:cNvSpPr>
              <p:nvPr/>
            </p:nvSpPr>
            <p:spPr bwMode="auto">
              <a:xfrm>
                <a:off x="3774" y="2653"/>
                <a:ext cx="189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81" name="Rectangle 661"/>
              <p:cNvSpPr>
                <a:spLocks noChangeArrowheads="1"/>
              </p:cNvSpPr>
              <p:nvPr/>
            </p:nvSpPr>
            <p:spPr bwMode="auto">
              <a:xfrm>
                <a:off x="3808" y="2564"/>
                <a:ext cx="119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82" name="Rectangle 662"/>
              <p:cNvSpPr>
                <a:spLocks noChangeArrowheads="1"/>
              </p:cNvSpPr>
              <p:nvPr/>
            </p:nvSpPr>
            <p:spPr bwMode="auto">
              <a:xfrm>
                <a:off x="3818" y="2518"/>
                <a:ext cx="97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83" name="Rectangle 663"/>
              <p:cNvSpPr>
                <a:spLocks noChangeArrowheads="1"/>
              </p:cNvSpPr>
              <p:nvPr/>
            </p:nvSpPr>
            <p:spPr bwMode="auto">
              <a:xfrm>
                <a:off x="3828" y="2472"/>
                <a:ext cx="74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84" name="Rectangle 664"/>
              <p:cNvSpPr>
                <a:spLocks noChangeArrowheads="1"/>
              </p:cNvSpPr>
              <p:nvPr/>
            </p:nvSpPr>
            <p:spPr bwMode="auto">
              <a:xfrm>
                <a:off x="3839" y="2423"/>
                <a:ext cx="51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sp>
        <p:nvSpPr>
          <p:cNvPr id="312482" name="Line 162"/>
          <p:cNvSpPr>
            <a:spLocks noChangeShapeType="1"/>
          </p:cNvSpPr>
          <p:nvPr/>
        </p:nvSpPr>
        <p:spPr bwMode="auto">
          <a:xfrm flipV="1">
            <a:off x="8502651" y="4005263"/>
            <a:ext cx="227013" cy="4365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1806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172D2E-FDFF-4844-A429-79AD26FF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Rogue</a:t>
            </a:r>
            <a:r>
              <a:rPr lang="it-IT" dirty="0"/>
              <a:t> </a:t>
            </a:r>
            <a:r>
              <a:rPr lang="it-IT" dirty="0" err="1"/>
              <a:t>ESSIDs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3440C03-8839-4D39-8A41-E2D35926E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Technique:</a:t>
            </a:r>
          </a:p>
          <a:p>
            <a:pPr lvl="1"/>
            <a:r>
              <a:rPr lang="it-IT" dirty="0" err="1"/>
              <a:t>Spoof</a:t>
            </a:r>
            <a:r>
              <a:rPr lang="it-IT" dirty="0"/>
              <a:t> </a:t>
            </a:r>
            <a:r>
              <a:rPr lang="it-IT" dirty="0" err="1"/>
              <a:t>ESSIDs</a:t>
            </a:r>
            <a:r>
              <a:rPr lang="it-IT" dirty="0"/>
              <a:t>, force </a:t>
            </a:r>
            <a:r>
              <a:rPr lang="it-IT" dirty="0" err="1"/>
              <a:t>association</a:t>
            </a:r>
            <a:r>
              <a:rPr lang="it-IT" dirty="0"/>
              <a:t> to </a:t>
            </a:r>
            <a:r>
              <a:rPr lang="it-IT" dirty="0" err="1"/>
              <a:t>wrong</a:t>
            </a:r>
            <a:r>
              <a:rPr lang="it-IT" dirty="0"/>
              <a:t> BSSID</a:t>
            </a:r>
          </a:p>
          <a:p>
            <a:pPr lvl="1"/>
            <a:r>
              <a:rPr lang="it-IT" dirty="0"/>
              <a:t>Can MITM a </a:t>
            </a:r>
            <a:r>
              <a:rPr lang="it-IT" dirty="0" err="1"/>
              <a:t>whole</a:t>
            </a:r>
            <a:r>
              <a:rPr lang="it-IT" dirty="0"/>
              <a:t> set of stations</a:t>
            </a:r>
          </a:p>
          <a:p>
            <a:pPr lvl="1"/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depend</a:t>
            </a:r>
            <a:r>
              <a:rPr lang="it-IT" dirty="0"/>
              <a:t> on the security </a:t>
            </a:r>
            <a:r>
              <a:rPr lang="it-IT" dirty="0" err="1"/>
              <a:t>level</a:t>
            </a:r>
            <a:r>
              <a:rPr lang="it-IT" dirty="0"/>
              <a:t> of </a:t>
            </a:r>
            <a:r>
              <a:rPr lang="it-IT" dirty="0" err="1"/>
              <a:t>victim</a:t>
            </a:r>
            <a:r>
              <a:rPr lang="it-IT" dirty="0"/>
              <a:t> ESSID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B9E931E-BF69-4E0E-929B-A15D1DD33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CF49362-8844-4215-8A7D-198B649E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517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4B86C6-19D3-4428-8624-A6559ADA0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spcAft>
                <a:spcPts val="600"/>
              </a:spcAft>
              <a:defRPr/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5: DataLink Layer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7487F853-7122-45F1-9B9C-CD8398509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0571" y="457200"/>
            <a:ext cx="8490858" cy="5943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669529-8DA0-470A-B221-F1EF4063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spcAft>
                <a:spcPts val="600"/>
              </a:spcAft>
              <a:defRPr/>
            </a:pPr>
            <a:r>
              <a:rPr lang="en-US" sz="1100">
                <a:solidFill>
                  <a:srgbClr val="FFFFFF"/>
                </a:solidFill>
                <a:latin typeface="+mn-lt"/>
              </a:rPr>
              <a:t>5-</a:t>
            </a:r>
            <a:fld id="{63652B70-65EE-45F9-9CAD-30065CA4CA37}" type="slidenum">
              <a:rPr lang="en-US" sz="1100">
                <a:solidFill>
                  <a:srgbClr val="FFFFFF"/>
                </a:solidFill>
                <a:latin typeface="+mn-lt"/>
              </a:rPr>
              <a:pPr eaLnBrk="1" hangingPunct="1">
                <a:spcAft>
                  <a:spcPts val="600"/>
                </a:spcAft>
                <a:defRPr/>
              </a:pPr>
              <a:t>51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57311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70496-DF53-4F5A-B011-250784052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Captive portals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8E576-962D-49C0-B071-F8D48AD32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648" y="1606435"/>
            <a:ext cx="10972800" cy="4525963"/>
          </a:xfrm>
        </p:spPr>
        <p:txBody>
          <a:bodyPr/>
          <a:lstStyle/>
          <a:p>
            <a:r>
              <a:rPr lang="en-US" dirty="0"/>
              <a:t>A dirty workaround for </a:t>
            </a:r>
          </a:p>
          <a:p>
            <a:pPr marL="0" indent="0">
              <a:buNone/>
            </a:pPr>
            <a:r>
              <a:rPr lang="en-US" dirty="0"/>
              <a:t>controlling network access</a:t>
            </a:r>
          </a:p>
          <a:p>
            <a:r>
              <a:rPr lang="en-US" dirty="0"/>
              <a:t>Breaks many standard protocols </a:t>
            </a:r>
          </a:p>
          <a:p>
            <a:pPr marL="0" indent="0">
              <a:buNone/>
            </a:pPr>
            <a:r>
              <a:rPr lang="en-US" dirty="0"/>
              <a:t>and is not HTTPS friendly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A71D5E-90C7-4896-9506-42B115660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302EA1-621F-4606-B828-601A3E0F9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71682" name="Picture 2" descr="Captive portal-based user authentication in KT, SK Telecom and LG U+&amp;#39;s  Wi-Fi hotspots | NETMANIAS">
            <a:extLst>
              <a:ext uri="{FF2B5EF4-FFF2-40B4-BE49-F238E27FC236}">
                <a16:creationId xmlns:a16="http://schemas.microsoft.com/office/drawing/2014/main" id="{A48E799A-8425-4D27-9716-63F8AD101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468" y="85841"/>
            <a:ext cx="5409417" cy="668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7465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WLAN WEP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cryptography</a:t>
            </a:r>
            <a:r>
              <a:rPr lang="it-IT" dirty="0"/>
              <a:t> with </a:t>
            </a:r>
            <a:r>
              <a:rPr lang="it-IT" dirty="0" err="1"/>
              <a:t>pre-shared</a:t>
            </a:r>
            <a:r>
              <a:rPr lang="it-IT" dirty="0"/>
              <a:t> </a:t>
            </a:r>
            <a:r>
              <a:rPr lang="it-IT" dirty="0" err="1"/>
              <a:t>key</a:t>
            </a:r>
            <a:r>
              <a:rPr lang="it-IT" dirty="0"/>
              <a:t> </a:t>
            </a:r>
          </a:p>
          <a:p>
            <a:r>
              <a:rPr lang="it-IT" dirty="0" err="1"/>
              <a:t>Each</a:t>
            </a:r>
            <a:r>
              <a:rPr lang="it-IT" dirty="0"/>
              <a:t> frame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encoded</a:t>
            </a:r>
            <a:r>
              <a:rPr lang="it-IT" dirty="0"/>
              <a:t> in </a:t>
            </a:r>
            <a:r>
              <a:rPr lang="it-IT" dirty="0" err="1"/>
              <a:t>terms</a:t>
            </a:r>
            <a:r>
              <a:rPr lang="it-IT" dirty="0"/>
              <a:t> of</a:t>
            </a:r>
          </a:p>
          <a:p>
            <a:pPr lvl="1">
              <a:buNone/>
            </a:pPr>
            <a:r>
              <a:rPr lang="it-IT" dirty="0"/>
              <a:t>	RC4( </a:t>
            </a:r>
            <a:r>
              <a:rPr lang="it-IT" dirty="0" err="1"/>
              <a:t>Key</a:t>
            </a:r>
            <a:r>
              <a:rPr lang="it-IT" dirty="0"/>
              <a:t> + IV )</a:t>
            </a:r>
          </a:p>
          <a:p>
            <a:r>
              <a:rPr lang="it-IT" dirty="0"/>
              <a:t>IV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transmitted</a:t>
            </a:r>
            <a:r>
              <a:rPr lang="it-IT" dirty="0"/>
              <a:t> in </a:t>
            </a:r>
            <a:r>
              <a:rPr lang="it-IT" dirty="0" err="1"/>
              <a:t>plain</a:t>
            </a:r>
            <a:r>
              <a:rPr lang="it-IT" dirty="0"/>
              <a:t> text, and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24 bit long: </a:t>
            </a:r>
            <a:r>
              <a:rPr lang="it-IT" dirty="0" err="1"/>
              <a:t>repetitions</a:t>
            </a:r>
            <a:r>
              <a:rPr lang="it-IT" dirty="0"/>
              <a:t> are </a:t>
            </a:r>
            <a:r>
              <a:rPr lang="it-IT" dirty="0" err="1"/>
              <a:t>possible</a:t>
            </a:r>
            <a:r>
              <a:rPr lang="it-IT" dirty="0"/>
              <a:t>, </a:t>
            </a:r>
            <a:r>
              <a:rPr lang="it-IT" dirty="0" err="1"/>
              <a:t>thus</a:t>
            </a:r>
            <a:r>
              <a:rPr lang="it-IT" dirty="0"/>
              <a:t> </a:t>
            </a:r>
            <a:r>
              <a:rPr lang="it-IT" dirty="0" err="1"/>
              <a:t>allowing</a:t>
            </a:r>
            <a:r>
              <a:rPr lang="it-IT" dirty="0"/>
              <a:t> </a:t>
            </a:r>
            <a:r>
              <a:rPr lang="it-IT" dirty="0" err="1"/>
              <a:t>analysis</a:t>
            </a:r>
            <a:endParaRPr lang="it-IT" dirty="0"/>
          </a:p>
          <a:p>
            <a:r>
              <a:rPr lang="it-IT" dirty="0"/>
              <a:t>Once </a:t>
            </a:r>
            <a:r>
              <a:rPr lang="it-IT" dirty="0" err="1"/>
              <a:t>knowing</a:t>
            </a:r>
            <a:r>
              <a:rPr lang="it-IT" dirty="0"/>
              <a:t> the </a:t>
            </a:r>
            <a:r>
              <a:rPr lang="it-IT" dirty="0" err="1"/>
              <a:t>key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allowed</a:t>
            </a:r>
            <a:r>
              <a:rPr lang="it-IT" dirty="0"/>
              <a:t> </a:t>
            </a:r>
            <a:r>
              <a:rPr lang="it-IT" dirty="0" err="1"/>
              <a:t>Hub</a:t>
            </a:r>
            <a:r>
              <a:rPr lang="it-IT" dirty="0"/>
              <a:t> </a:t>
            </a:r>
            <a:r>
              <a:rPr lang="it-IT" dirty="0" err="1"/>
              <a:t>equivalent</a:t>
            </a:r>
            <a:r>
              <a:rPr lang="it-IT" dirty="0"/>
              <a:t> sniffing in </a:t>
            </a:r>
            <a:r>
              <a:rPr lang="it-IT" dirty="0" err="1"/>
              <a:t>promiscuous</a:t>
            </a:r>
            <a:r>
              <a:rPr lang="it-IT" dirty="0"/>
              <a:t> mode</a:t>
            </a:r>
          </a:p>
          <a:p>
            <a:r>
              <a:rPr lang="it-IT" dirty="0" err="1"/>
              <a:t>Frames</a:t>
            </a:r>
            <a:r>
              <a:rPr lang="it-IT" dirty="0"/>
              <a:t> can be </a:t>
            </a:r>
            <a:r>
              <a:rPr lang="it-IT" dirty="0" err="1"/>
              <a:t>altered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knowing</a:t>
            </a:r>
            <a:r>
              <a:rPr lang="it-IT" dirty="0"/>
              <a:t> the </a:t>
            </a:r>
            <a:r>
              <a:rPr lang="it-IT" dirty="0" err="1"/>
              <a:t>key</a:t>
            </a:r>
            <a:r>
              <a:rPr lang="it-IT" dirty="0"/>
              <a:t> </a:t>
            </a:r>
          </a:p>
          <a:p>
            <a:r>
              <a:rPr lang="it-IT" dirty="0"/>
              <a:t>ICV = CRC-32 </a:t>
            </a:r>
            <a:r>
              <a:rPr lang="it-IT" dirty="0">
                <a:sym typeface="Wingdings" pitchFamily="2" charset="2"/>
              </a:rPr>
              <a:t> </a:t>
            </a:r>
            <a:r>
              <a:rPr lang="it-IT" dirty="0" err="1">
                <a:sym typeface="Wingdings" pitchFamily="2" charset="2"/>
              </a:rPr>
              <a:t>lot</a:t>
            </a:r>
            <a:r>
              <a:rPr lang="it-IT" dirty="0">
                <a:sym typeface="Wingdings" pitchFamily="2" charset="2"/>
              </a:rPr>
              <a:t> of </a:t>
            </a:r>
            <a:r>
              <a:rPr lang="it-IT" dirty="0" err="1">
                <a:sym typeface="Wingdings" pitchFamily="2" charset="2"/>
              </a:rPr>
              <a:t>predictable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collisions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95019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Wep</a:t>
            </a:r>
            <a:r>
              <a:rPr lang="it-IT" dirty="0"/>
              <a:t> Frame Format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magine 3"/>
          <p:cNvPicPr/>
          <p:nvPr/>
        </p:nvPicPr>
        <p:blipFill>
          <a:blip r:embed="rId3" cstate="print"/>
          <a:srcRect l="13294" t="16930" r="24638" b="30063"/>
          <a:stretch>
            <a:fillRect/>
          </a:stretch>
        </p:blipFill>
        <p:spPr bwMode="auto">
          <a:xfrm>
            <a:off x="2095472" y="1428736"/>
            <a:ext cx="8072494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373422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WEP </a:t>
            </a:r>
            <a:r>
              <a:rPr lang="it-IT" dirty="0" err="1"/>
              <a:t>Authentication</a:t>
            </a:r>
            <a:r>
              <a:rPr lang="it-IT" dirty="0"/>
              <a:t> (open)</a:t>
            </a: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9" y="1610436"/>
            <a:ext cx="7745423" cy="3690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93201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WEP </a:t>
            </a:r>
            <a:r>
              <a:rPr lang="it-IT" dirty="0" err="1"/>
              <a:t>Shared</a:t>
            </a:r>
            <a:r>
              <a:rPr lang="it-IT" dirty="0"/>
              <a:t> </a:t>
            </a:r>
            <a:r>
              <a:rPr lang="it-IT" dirty="0" err="1"/>
              <a:t>key</a:t>
            </a:r>
            <a:r>
              <a:rPr lang="it-IT" dirty="0"/>
              <a:t> </a:t>
            </a:r>
            <a:r>
              <a:rPr lang="it-IT" dirty="0" err="1"/>
              <a:t>authentication</a:t>
            </a:r>
            <a:endParaRPr lang="it-IT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772816"/>
            <a:ext cx="8437944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48808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WEP </a:t>
            </a:r>
            <a:r>
              <a:rPr lang="it-IT" dirty="0" err="1"/>
              <a:t>weaknesses</a:t>
            </a:r>
            <a:endParaRPr lang="it-IT" dirty="0"/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IV </a:t>
            </a:r>
            <a:r>
              <a:rPr lang="it-IT" dirty="0" err="1"/>
              <a:t>space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24 bit = 16M</a:t>
            </a:r>
          </a:p>
          <a:p>
            <a:r>
              <a:rPr lang="it-IT" dirty="0" err="1"/>
              <a:t>Any</a:t>
            </a:r>
            <a:r>
              <a:rPr lang="it-IT" dirty="0"/>
              <a:t> IV can be </a:t>
            </a:r>
            <a:r>
              <a:rPr lang="it-IT" dirty="0" err="1"/>
              <a:t>reused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time</a:t>
            </a:r>
          </a:p>
          <a:p>
            <a:pPr lvl="1"/>
            <a:r>
              <a:rPr lang="it-IT" dirty="0" err="1"/>
              <a:t>Allows</a:t>
            </a:r>
            <a:r>
              <a:rPr lang="it-IT" dirty="0"/>
              <a:t> replay </a:t>
            </a:r>
            <a:r>
              <a:rPr lang="it-IT" dirty="0" err="1"/>
              <a:t>attacks</a:t>
            </a:r>
            <a:r>
              <a:rPr lang="it-IT" dirty="0"/>
              <a:t>: </a:t>
            </a:r>
            <a:r>
              <a:rPr lang="it-IT" dirty="0" err="1"/>
              <a:t>one</a:t>
            </a:r>
            <a:r>
              <a:rPr lang="it-IT" dirty="0"/>
              <a:t> can </a:t>
            </a:r>
            <a:r>
              <a:rPr lang="it-IT" dirty="0" err="1"/>
              <a:t>collect</a:t>
            </a:r>
            <a:r>
              <a:rPr lang="it-IT" dirty="0"/>
              <a:t> </a:t>
            </a:r>
            <a:r>
              <a:rPr lang="it-IT" dirty="0" err="1"/>
              <a:t>lot</a:t>
            </a:r>
            <a:r>
              <a:rPr lang="it-IT" dirty="0"/>
              <a:t> of data </a:t>
            </a:r>
            <a:r>
              <a:rPr lang="it-IT" dirty="0" err="1"/>
              <a:t>encrypted</a:t>
            </a:r>
            <a:r>
              <a:rPr lang="it-IT" dirty="0"/>
              <a:t> with the IV of </a:t>
            </a:r>
            <a:r>
              <a:rPr lang="it-IT" dirty="0" err="1"/>
              <a:t>choice</a:t>
            </a:r>
            <a:endParaRPr lang="it-IT" dirty="0"/>
          </a:p>
          <a:p>
            <a:r>
              <a:rPr lang="it-IT" dirty="0"/>
              <a:t>Can </a:t>
            </a:r>
            <a:r>
              <a:rPr lang="it-IT" dirty="0" err="1"/>
              <a:t>decode</a:t>
            </a:r>
            <a:r>
              <a:rPr lang="it-IT" dirty="0"/>
              <a:t> RC4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knowledge</a:t>
            </a:r>
            <a:r>
              <a:rPr lang="it-IT" dirty="0"/>
              <a:t> of the </a:t>
            </a:r>
            <a:r>
              <a:rPr lang="it-IT" dirty="0" err="1"/>
              <a:t>key</a:t>
            </a:r>
            <a:endParaRPr lang="it-IT" dirty="0"/>
          </a:p>
          <a:p>
            <a:r>
              <a:rPr lang="it-IT" dirty="0"/>
              <a:t>Can </a:t>
            </a:r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conflicting</a:t>
            </a:r>
            <a:r>
              <a:rPr lang="it-IT" dirty="0"/>
              <a:t> </a:t>
            </a:r>
            <a:r>
              <a:rPr lang="it-IT" dirty="0" err="1"/>
              <a:t>packets</a:t>
            </a:r>
            <a:r>
              <a:rPr lang="it-IT" dirty="0"/>
              <a:t> with </a:t>
            </a:r>
            <a:r>
              <a:rPr lang="it-IT" dirty="0" err="1"/>
              <a:t>same</a:t>
            </a:r>
            <a:r>
              <a:rPr lang="it-IT" dirty="0"/>
              <a:t> ICV</a:t>
            </a:r>
          </a:p>
        </p:txBody>
      </p:sp>
    </p:spTree>
    <p:extLst>
      <p:ext uri="{BB962C8B-B14F-4D97-AF65-F5344CB8AC3E}">
        <p14:creationId xmlns:p14="http://schemas.microsoft.com/office/powerpoint/2010/main" val="32488508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WPA: TKIP </a:t>
            </a:r>
            <a:r>
              <a:rPr lang="it-IT" dirty="0" err="1"/>
              <a:t>encryption</a:t>
            </a:r>
            <a:r>
              <a:rPr lang="it-IT" dirty="0"/>
              <a:t> </a:t>
            </a:r>
            <a:r>
              <a:rPr lang="it-IT" dirty="0" err="1"/>
              <a:t>scheme</a:t>
            </a:r>
            <a:r>
              <a:rPr lang="it-IT" dirty="0"/>
              <a:t> </a:t>
            </a:r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1" t="17052" r="8163" b="10175"/>
          <a:stretch/>
        </p:blipFill>
        <p:spPr bwMode="auto">
          <a:xfrm>
            <a:off x="2394012" y="1731146"/>
            <a:ext cx="7523332" cy="409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18820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WPA Personal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err="1"/>
              <a:t>Pre-shared</a:t>
            </a:r>
            <a:r>
              <a:rPr lang="it-IT" dirty="0"/>
              <a:t> </a:t>
            </a:r>
            <a:r>
              <a:rPr lang="it-IT" dirty="0" err="1"/>
              <a:t>key</a:t>
            </a:r>
            <a:r>
              <a:rPr lang="it-IT" dirty="0"/>
              <a:t> with </a:t>
            </a:r>
            <a:r>
              <a:rPr lang="it-IT" dirty="0" err="1"/>
              <a:t>improvements</a:t>
            </a:r>
            <a:endParaRPr lang="it-IT" dirty="0"/>
          </a:p>
          <a:p>
            <a:pPr lvl="1">
              <a:buNone/>
            </a:pPr>
            <a:r>
              <a:rPr lang="it-IT" dirty="0"/>
              <a:t>TKIP: </a:t>
            </a:r>
            <a:r>
              <a:rPr lang="it-IT" dirty="0" err="1"/>
              <a:t>keeps</a:t>
            </a:r>
            <a:r>
              <a:rPr lang="it-IT" dirty="0"/>
              <a:t> RC4 with </a:t>
            </a:r>
            <a:r>
              <a:rPr lang="it-IT" dirty="0" err="1"/>
              <a:t>longer</a:t>
            </a:r>
            <a:r>
              <a:rPr lang="it-IT" dirty="0"/>
              <a:t> </a:t>
            </a:r>
            <a:r>
              <a:rPr lang="it-IT" dirty="0" err="1"/>
              <a:t>IVs</a:t>
            </a:r>
            <a:r>
              <a:rPr lang="it-IT" dirty="0"/>
              <a:t>: </a:t>
            </a:r>
            <a:r>
              <a:rPr lang="it-IT" dirty="0" err="1"/>
              <a:t>can’t</a:t>
            </a:r>
            <a:r>
              <a:rPr lang="it-IT" dirty="0"/>
              <a:t> be </a:t>
            </a:r>
            <a:r>
              <a:rPr lang="it-IT" dirty="0" err="1"/>
              <a:t>reused</a:t>
            </a:r>
            <a:r>
              <a:rPr lang="it-IT" dirty="0"/>
              <a:t>. The new MIC (Message </a:t>
            </a:r>
            <a:r>
              <a:rPr lang="it-IT" dirty="0" err="1"/>
              <a:t>Integrity</a:t>
            </a:r>
            <a:r>
              <a:rPr lang="it-IT" dirty="0"/>
              <a:t> Check) </a:t>
            </a:r>
            <a:r>
              <a:rPr lang="it-IT" dirty="0" err="1"/>
              <a:t>was</a:t>
            </a:r>
            <a:r>
              <a:rPr lang="it-IT" dirty="0"/>
              <a:t> more </a:t>
            </a:r>
            <a:r>
              <a:rPr lang="it-IT" dirty="0" err="1"/>
              <a:t>cryptographically</a:t>
            </a:r>
            <a:r>
              <a:rPr lang="it-IT" dirty="0"/>
              <a:t> </a:t>
            </a:r>
            <a:r>
              <a:rPr lang="it-IT" dirty="0" err="1"/>
              <a:t>robust</a:t>
            </a:r>
            <a:endParaRPr lang="it-IT" dirty="0"/>
          </a:p>
          <a:p>
            <a:r>
              <a:rPr lang="it-IT" dirty="0"/>
              <a:t>WPA2 </a:t>
            </a:r>
            <a:r>
              <a:rPr lang="it-IT" dirty="0">
                <a:sym typeface="Wingdings" panose="05000000000000000000" pitchFamily="2" charset="2"/>
              </a:rPr>
              <a:t></a:t>
            </a:r>
            <a:r>
              <a:rPr lang="it-IT" dirty="0"/>
              <a:t> CCMP = AES with special </a:t>
            </a:r>
            <a:r>
              <a:rPr lang="it-IT" dirty="0" err="1"/>
              <a:t>cipher</a:t>
            </a:r>
            <a:r>
              <a:rPr lang="it-IT" dirty="0"/>
              <a:t> mode</a:t>
            </a:r>
          </a:p>
          <a:p>
            <a:pPr lvl="1"/>
            <a:r>
              <a:rPr lang="it-IT" dirty="0"/>
              <a:t>Session PTK &amp; GTK are </a:t>
            </a:r>
            <a:r>
              <a:rPr lang="it-IT" dirty="0" err="1"/>
              <a:t>exchanged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authentication. </a:t>
            </a:r>
            <a:r>
              <a:rPr lang="it-IT" dirty="0" err="1"/>
              <a:t>PTKs</a:t>
            </a:r>
            <a:r>
              <a:rPr lang="it-IT" dirty="0"/>
              <a:t> are Peer to Peer (WPA and WPA2)</a:t>
            </a:r>
          </a:p>
          <a:p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know the </a:t>
            </a:r>
            <a:r>
              <a:rPr lang="it-IT" dirty="0" err="1"/>
              <a:t>pre-shared</a:t>
            </a:r>
            <a:r>
              <a:rPr lang="it-IT" dirty="0"/>
              <a:t> key, </a:t>
            </a:r>
            <a:r>
              <a:rPr lang="it-IT" b="1" dirty="0" err="1"/>
              <a:t>you</a:t>
            </a:r>
            <a:r>
              <a:rPr lang="it-IT" b="1" dirty="0"/>
              <a:t> </a:t>
            </a:r>
            <a:r>
              <a:rPr lang="it-IT" b="1" dirty="0" err="1"/>
              <a:t>can’t</a:t>
            </a:r>
            <a:r>
              <a:rPr lang="it-IT" b="1" dirty="0"/>
              <a:t> </a:t>
            </a:r>
            <a:r>
              <a:rPr lang="it-IT" b="1" dirty="0" err="1"/>
              <a:t>directly</a:t>
            </a:r>
            <a:r>
              <a:rPr lang="it-IT" b="1" dirty="0"/>
              <a:t>  </a:t>
            </a:r>
            <a:r>
              <a:rPr lang="it-IT" b="1" dirty="0" err="1"/>
              <a:t>decode</a:t>
            </a:r>
            <a:r>
              <a:rPr lang="it-IT" dirty="0"/>
              <a:t> </a:t>
            </a:r>
            <a:r>
              <a:rPr lang="it-IT" dirty="0" err="1"/>
              <a:t>everybody’s</a:t>
            </a:r>
            <a:r>
              <a:rPr lang="it-IT" dirty="0"/>
              <a:t> else </a:t>
            </a:r>
            <a:r>
              <a:rPr lang="it-IT" dirty="0" err="1"/>
              <a:t>traffic</a:t>
            </a:r>
            <a:endParaRPr lang="it-IT" dirty="0"/>
          </a:p>
          <a:p>
            <a:r>
              <a:rPr lang="it-IT" dirty="0" err="1"/>
              <a:t>PTKs</a:t>
            </a:r>
            <a:r>
              <a:rPr lang="it-IT" dirty="0"/>
              <a:t> &amp; </a:t>
            </a:r>
            <a:r>
              <a:rPr lang="it-IT" dirty="0" err="1"/>
              <a:t>GTKs</a:t>
            </a:r>
            <a:r>
              <a:rPr lang="it-IT" dirty="0"/>
              <a:t> are </a:t>
            </a:r>
            <a:r>
              <a:rPr lang="it-IT" dirty="0" err="1"/>
              <a:t>periodically</a:t>
            </a:r>
            <a:r>
              <a:rPr lang="it-IT" dirty="0"/>
              <a:t> re-</a:t>
            </a:r>
            <a:r>
              <a:rPr lang="it-IT" dirty="0" err="1"/>
              <a:t>generated</a:t>
            </a:r>
            <a:endParaRPr lang="it-IT" dirty="0"/>
          </a:p>
          <a:p>
            <a:pPr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57743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947863" y="0"/>
            <a:ext cx="7772400" cy="1143000"/>
          </a:xfrm>
        </p:spPr>
        <p:txBody>
          <a:bodyPr/>
          <a:lstStyle/>
          <a:p>
            <a:r>
              <a:rPr lang="en-US"/>
              <a:t>Link layer: context</a:t>
            </a:r>
          </a:p>
        </p:txBody>
      </p:sp>
      <p:sp>
        <p:nvSpPr>
          <p:cNvPr id="29901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812926" y="1258888"/>
            <a:ext cx="4151313" cy="4648200"/>
          </a:xfrm>
        </p:spPr>
        <p:txBody>
          <a:bodyPr/>
          <a:lstStyle/>
          <a:p>
            <a:r>
              <a:rPr lang="en-US" sz="2400" dirty="0"/>
              <a:t>datagram transferred by different link protocols over different links:</a:t>
            </a:r>
          </a:p>
          <a:p>
            <a:pPr lvl="1"/>
            <a:r>
              <a:rPr lang="en-US" sz="2000" dirty="0"/>
              <a:t>e.g., Ethernet on first link, frame relay on intermediate links, 802.11 on last link</a:t>
            </a:r>
          </a:p>
          <a:p>
            <a:r>
              <a:rPr lang="en-US" sz="2400" dirty="0"/>
              <a:t>each  link protocol provides different services</a:t>
            </a:r>
          </a:p>
          <a:p>
            <a:pPr lvl="1"/>
            <a:r>
              <a:rPr lang="en-US" sz="2000" dirty="0"/>
              <a:t>e.g., may or may not provide retransmissions over the link at hand</a:t>
            </a:r>
          </a:p>
        </p:txBody>
      </p:sp>
      <p:sp>
        <p:nvSpPr>
          <p:cNvPr id="299012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6448696" y="1177047"/>
            <a:ext cx="4187825" cy="4648200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>
              <a:buFont typeface="ZapfDingbats" pitchFamily="82" charset="2"/>
              <a:buNone/>
            </a:pPr>
            <a:r>
              <a:rPr lang="en-US" sz="2400" u="sng" dirty="0">
                <a:solidFill>
                  <a:srgbClr val="FF0000"/>
                </a:solidFill>
              </a:rPr>
              <a:t>transportation analogy</a:t>
            </a:r>
          </a:p>
          <a:p>
            <a:r>
              <a:rPr lang="en-US" sz="2000" dirty="0"/>
              <a:t>trip from Princeton to Lausanne</a:t>
            </a:r>
          </a:p>
          <a:p>
            <a:pPr lvl="1"/>
            <a:r>
              <a:rPr lang="en-US" sz="2000" dirty="0"/>
              <a:t>limo: Princeton to JFK</a:t>
            </a:r>
          </a:p>
          <a:p>
            <a:pPr lvl="1"/>
            <a:r>
              <a:rPr lang="en-US" sz="2000" dirty="0"/>
              <a:t>plane: JFK to Geneva</a:t>
            </a:r>
          </a:p>
          <a:p>
            <a:pPr lvl="1"/>
            <a:r>
              <a:rPr lang="en-US" sz="2000" dirty="0"/>
              <a:t>train: Geneva to Lausanne</a:t>
            </a:r>
          </a:p>
          <a:p>
            <a:r>
              <a:rPr lang="en-US" sz="2400" dirty="0"/>
              <a:t>tourist = </a:t>
            </a:r>
            <a:r>
              <a:rPr lang="en-US" sz="2400" dirty="0">
                <a:solidFill>
                  <a:srgbClr val="FF0000"/>
                </a:solidFill>
              </a:rPr>
              <a:t>datagram</a:t>
            </a:r>
            <a:endParaRPr lang="en-US" sz="2400" dirty="0"/>
          </a:p>
          <a:p>
            <a:r>
              <a:rPr lang="en-US" sz="2400" dirty="0"/>
              <a:t>transport segment = </a:t>
            </a:r>
            <a:r>
              <a:rPr lang="en-US" sz="2400" dirty="0">
                <a:solidFill>
                  <a:srgbClr val="FF0000"/>
                </a:solidFill>
              </a:rPr>
              <a:t>communication link</a:t>
            </a:r>
            <a:endParaRPr lang="en-US" sz="2400" dirty="0"/>
          </a:p>
          <a:p>
            <a:r>
              <a:rPr lang="en-US" sz="2400" dirty="0"/>
              <a:t>transportation mode = </a:t>
            </a:r>
            <a:r>
              <a:rPr lang="en-US" sz="2400" dirty="0">
                <a:solidFill>
                  <a:srgbClr val="FF0000"/>
                </a:solidFill>
              </a:rPr>
              <a:t>link layer protocol</a:t>
            </a:r>
            <a:endParaRPr lang="en-US" sz="2400" dirty="0"/>
          </a:p>
          <a:p>
            <a:r>
              <a:rPr lang="en-US" sz="2400" dirty="0"/>
              <a:t>travel agent = </a:t>
            </a:r>
            <a:r>
              <a:rPr lang="en-US" sz="2400" dirty="0">
                <a:solidFill>
                  <a:srgbClr val="FF0000"/>
                </a:solidFill>
              </a:rPr>
              <a:t>routing algorithm</a:t>
            </a:r>
          </a:p>
          <a:p>
            <a:pPr lvl="1"/>
            <a:endParaRPr lang="en-US" sz="2000" dirty="0"/>
          </a:p>
        </p:txBody>
      </p:sp>
      <p:sp>
        <p:nvSpPr>
          <p:cNvPr id="5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5: DataLink Layer</a:t>
            </a:r>
          </a:p>
        </p:txBody>
      </p:sp>
      <p:sp>
        <p:nvSpPr>
          <p:cNvPr id="6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5-</a:t>
            </a:r>
            <a:fld id="{F18DF586-671F-46B5-B690-1DB606ECD05F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6847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91CCAC-6565-485F-87B2-F32D3D23B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spcAft>
                <a:spcPts val="600"/>
              </a:spcAft>
              <a:defRPr/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5: DataLink Layer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06E3725-BD42-4EFF-8CA0-20CA7F4480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44" r="2062" b="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C0078D-1092-474C-BBB4-4F5CB72F1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spcAft>
                <a:spcPts val="600"/>
              </a:spcAft>
              <a:defRPr/>
            </a:pPr>
            <a:r>
              <a:rPr lang="en-US" sz="1100">
                <a:solidFill>
                  <a:srgbClr val="FFFFFF"/>
                </a:solidFill>
                <a:latin typeface="+mn-lt"/>
              </a:rPr>
              <a:t>5-</a:t>
            </a:r>
            <a:fld id="{63652B70-65EE-45F9-9CAD-30065CA4CA37}" type="slidenum">
              <a:rPr lang="en-US" sz="1100">
                <a:solidFill>
                  <a:srgbClr val="FFFFFF"/>
                </a:solidFill>
                <a:latin typeface="+mn-lt"/>
              </a:rPr>
              <a:pPr eaLnBrk="1" hangingPunct="1">
                <a:spcAft>
                  <a:spcPts val="600"/>
                </a:spcAft>
                <a:defRPr/>
              </a:pPr>
              <a:t>60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25791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</a:t>
            </a:r>
            <a:r>
              <a:rPr lang="it-IT" dirty="0" err="1"/>
              <a:t>hierarchy</a:t>
            </a:r>
            <a:endParaRPr lang="it-IT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 l="11250" t="23750" r="36719" b="15000"/>
          <a:stretch>
            <a:fillRect/>
          </a:stretch>
        </p:blipFill>
        <p:spPr bwMode="auto">
          <a:xfrm>
            <a:off x="2381225" y="1643050"/>
            <a:ext cx="7120473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743554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WPA </a:t>
            </a:r>
            <a:r>
              <a:rPr lang="it-IT" dirty="0" err="1"/>
              <a:t>Authorization</a:t>
            </a:r>
            <a:r>
              <a:rPr lang="it-IT" dirty="0"/>
              <a:t> </a:t>
            </a:r>
            <a:r>
              <a:rPr lang="it-IT" dirty="0" err="1"/>
              <a:t>process</a:t>
            </a:r>
            <a:endParaRPr lang="it-IT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l="16172" t="16250" r="38125" b="13750"/>
          <a:stretch>
            <a:fillRect/>
          </a:stretch>
        </p:blipFill>
        <p:spPr bwMode="auto">
          <a:xfrm>
            <a:off x="2952728" y="1214422"/>
            <a:ext cx="6301852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asellaDiTesto 6"/>
          <p:cNvSpPr txBox="1"/>
          <p:nvPr/>
        </p:nvSpPr>
        <p:spPr>
          <a:xfrm>
            <a:off x="4257974" y="3068960"/>
            <a:ext cx="397866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sz="900" dirty="0"/>
              <a:t>PTK</a:t>
            </a:r>
            <a:endParaRPr lang="it-IT" sz="110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8400257" y="6165304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PRF-X: </a:t>
            </a:r>
            <a:r>
              <a:rPr lang="it-IT" dirty="0" err="1"/>
              <a:t>RfC</a:t>
            </a:r>
            <a:r>
              <a:rPr lang="it-IT" dirty="0"/>
              <a:t> 4346</a:t>
            </a:r>
          </a:p>
        </p:txBody>
      </p:sp>
    </p:spTree>
    <p:extLst>
      <p:ext uri="{BB962C8B-B14F-4D97-AF65-F5344CB8AC3E}">
        <p14:creationId xmlns:p14="http://schemas.microsoft.com/office/powerpoint/2010/main" val="37525529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WPA-Personal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it-IT" b="1" dirty="0" err="1"/>
              <a:t>Step</a:t>
            </a:r>
            <a:r>
              <a:rPr lang="it-IT" b="1" dirty="0"/>
              <a:t> 2 </a:t>
            </a:r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not</a:t>
            </a:r>
            <a:r>
              <a:rPr lang="it-IT" b="1" dirty="0"/>
              <a:t> </a:t>
            </a:r>
            <a:r>
              <a:rPr lang="it-IT" b="1" dirty="0" err="1"/>
              <a:t>present</a:t>
            </a:r>
            <a:r>
              <a:rPr lang="it-IT" b="1" dirty="0"/>
              <a:t> in WPA1/2-Personal</a:t>
            </a:r>
          </a:p>
          <a:p>
            <a:pPr marL="594360" indent="-457200"/>
            <a:r>
              <a:rPr lang="it-IT" dirty="0"/>
              <a:t>MK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obtained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from PMK</a:t>
            </a:r>
          </a:p>
          <a:p>
            <a:pPr marL="594360" indent="-457200"/>
            <a:r>
              <a:rPr lang="it-IT" dirty="0"/>
              <a:t>PMK (256 bit)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obtained</a:t>
            </a:r>
            <a:r>
              <a:rPr lang="it-IT" dirty="0"/>
              <a:t> from </a:t>
            </a:r>
            <a:r>
              <a:rPr lang="it-IT" dirty="0" err="1"/>
              <a:t>passphrases</a:t>
            </a:r>
            <a:r>
              <a:rPr lang="it-IT" dirty="0"/>
              <a:t> </a:t>
            </a:r>
            <a:r>
              <a:rPr lang="it-IT" dirty="0" err="1"/>
              <a:t>according</a:t>
            </a:r>
            <a:r>
              <a:rPr lang="it-IT" dirty="0"/>
              <a:t> to a </a:t>
            </a:r>
            <a:r>
              <a:rPr lang="it-IT" dirty="0" err="1"/>
              <a:t>fixed</a:t>
            </a:r>
            <a:r>
              <a:rPr lang="it-IT" dirty="0"/>
              <a:t> </a:t>
            </a:r>
            <a:r>
              <a:rPr lang="it-IT" dirty="0" err="1"/>
              <a:t>algorithm</a:t>
            </a:r>
            <a:endParaRPr lang="it-IT" dirty="0"/>
          </a:p>
          <a:p>
            <a:pPr marL="594360" indent="-457200"/>
            <a:endParaRPr lang="it-IT" dirty="0"/>
          </a:p>
          <a:p>
            <a:pPr marL="850392" lvl="1" indent="-457200"/>
            <a:r>
              <a:rPr lang="it-IT" dirty="0"/>
              <a:t>PBKDF2 (P, S, c, </a:t>
            </a:r>
            <a:r>
              <a:rPr lang="it-IT" dirty="0" err="1"/>
              <a:t>dkLen</a:t>
            </a:r>
            <a:r>
              <a:rPr lang="it-IT" dirty="0"/>
              <a:t>) = PMK  (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RfC</a:t>
            </a:r>
            <a:r>
              <a:rPr lang="it-IT" dirty="0"/>
              <a:t> 2898)</a:t>
            </a:r>
          </a:p>
          <a:p>
            <a:pPr marL="594360" indent="-457200"/>
            <a:endParaRPr lang="it-IT" b="1" dirty="0"/>
          </a:p>
          <a:p>
            <a:pPr marL="594360" indent="-457200"/>
            <a:r>
              <a:rPr lang="it-IT" b="1" dirty="0" err="1"/>
              <a:t>where</a:t>
            </a:r>
            <a:r>
              <a:rPr lang="it-IT" b="1" dirty="0"/>
              <a:t>: </a:t>
            </a:r>
          </a:p>
          <a:p>
            <a:pPr marL="850392" lvl="1" indent="-457200"/>
            <a:r>
              <a:rPr lang="it-IT" dirty="0"/>
              <a:t>PBKDF2 </a:t>
            </a:r>
            <a:r>
              <a:rPr lang="it-IT" dirty="0" err="1"/>
              <a:t>is</a:t>
            </a:r>
            <a:r>
              <a:rPr lang="it-IT" dirty="0"/>
              <a:t> a HMAC-SHA1 «</a:t>
            </a:r>
            <a:r>
              <a:rPr lang="it-IT" dirty="0" err="1"/>
              <a:t>repeated</a:t>
            </a:r>
            <a:r>
              <a:rPr lang="it-IT" dirty="0"/>
              <a:t>» c </a:t>
            </a:r>
            <a:r>
              <a:rPr lang="it-IT" dirty="0" err="1"/>
              <a:t>times</a:t>
            </a:r>
            <a:r>
              <a:rPr lang="it-IT" dirty="0"/>
              <a:t> over P and S</a:t>
            </a:r>
          </a:p>
          <a:p>
            <a:pPr marL="850392" lvl="1" indent="-457200"/>
            <a:r>
              <a:rPr lang="it-IT" dirty="0"/>
              <a:t>P = </a:t>
            </a:r>
            <a:r>
              <a:rPr lang="it-IT" dirty="0" err="1"/>
              <a:t>passphrase</a:t>
            </a:r>
            <a:r>
              <a:rPr lang="it-IT" dirty="0"/>
              <a:t>, S = SSID, c = 4096 (!)</a:t>
            </a:r>
          </a:p>
          <a:p>
            <a:pPr marL="850392" lvl="1" indent="-457200"/>
            <a:r>
              <a:rPr lang="it-IT" dirty="0"/>
              <a:t>Output: PMK, (</a:t>
            </a:r>
            <a:r>
              <a:rPr lang="it-IT" dirty="0" err="1"/>
              <a:t>dkLen</a:t>
            </a:r>
            <a:r>
              <a:rPr lang="it-IT" dirty="0"/>
              <a:t> =256 bit long)</a:t>
            </a:r>
          </a:p>
          <a:p>
            <a:pPr marL="850392" lvl="1" indent="-457200"/>
            <a:endParaRPr lang="it-IT" dirty="0"/>
          </a:p>
          <a:p>
            <a:pPr marL="594360" indent="-457200"/>
            <a:r>
              <a:rPr lang="it-IT" b="1" dirty="0" err="1"/>
              <a:t>Possibility</a:t>
            </a:r>
            <a:r>
              <a:rPr lang="it-IT" b="1" dirty="0"/>
              <a:t> of </a:t>
            </a:r>
            <a:r>
              <a:rPr lang="it-IT" b="1" dirty="0" err="1"/>
              <a:t>rainbow</a:t>
            </a:r>
            <a:r>
              <a:rPr lang="it-IT" b="1" dirty="0"/>
              <a:t> </a:t>
            </a:r>
            <a:r>
              <a:rPr lang="it-IT" b="1" dirty="0" err="1"/>
              <a:t>table</a:t>
            </a:r>
            <a:r>
              <a:rPr lang="it-IT" b="1" dirty="0"/>
              <a:t> </a:t>
            </a:r>
            <a:r>
              <a:rPr lang="it-IT" b="1" dirty="0" err="1"/>
              <a:t>attack</a:t>
            </a:r>
            <a:r>
              <a:rPr lang="it-IT" b="1" dirty="0"/>
              <a:t> over common SSID</a:t>
            </a:r>
          </a:p>
          <a:p>
            <a:pPr marL="850392" lvl="1" indent="-457200"/>
            <a:endParaRPr lang="it-IT" dirty="0"/>
          </a:p>
          <a:p>
            <a:pPr marL="850392" lvl="1" indent="-457200"/>
            <a:r>
              <a:rPr lang="it-IT" dirty="0">
                <a:hlinkClick r:id="rId3"/>
              </a:rPr>
              <a:t>Rainbow </a:t>
            </a:r>
            <a:r>
              <a:rPr lang="it-IT" dirty="0" err="1">
                <a:hlinkClick r:id="rId3"/>
              </a:rPr>
              <a:t>tables</a:t>
            </a:r>
            <a:r>
              <a:rPr lang="it-IT" dirty="0">
                <a:hlinkClick r:id="rId3"/>
              </a:rPr>
              <a:t>: http://www.renderlab.net/projects/WPA-tables/</a:t>
            </a:r>
            <a:endParaRPr lang="it-IT" dirty="0"/>
          </a:p>
          <a:p>
            <a:pPr marL="850392" lvl="1" indent="-457200"/>
            <a:r>
              <a:rPr lang="it-IT" dirty="0" err="1"/>
              <a:t>Bruteforcer</a:t>
            </a:r>
            <a:r>
              <a:rPr lang="it-IT" dirty="0"/>
              <a:t>: </a:t>
            </a:r>
            <a:r>
              <a:rPr lang="it-IT" dirty="0" err="1"/>
              <a:t>coWPAtty</a:t>
            </a:r>
            <a:endParaRPr lang="it-IT" dirty="0"/>
          </a:p>
          <a:p>
            <a:pPr marL="850392" lvl="1" indent="-457200"/>
            <a:r>
              <a:rPr lang="it-IT" dirty="0"/>
              <a:t>Rainbow </a:t>
            </a:r>
            <a:r>
              <a:rPr lang="it-IT" dirty="0" err="1"/>
              <a:t>table</a:t>
            </a:r>
            <a:r>
              <a:rPr lang="it-IT" dirty="0"/>
              <a:t> generator : </a:t>
            </a:r>
            <a:r>
              <a:rPr lang="it-IT" dirty="0" err="1"/>
              <a:t>Pyrit</a:t>
            </a:r>
            <a:endParaRPr lang="it-IT" dirty="0"/>
          </a:p>
          <a:p>
            <a:pPr marL="850392" lvl="1" indent="-457200"/>
            <a:r>
              <a:rPr lang="it-IT" dirty="0" err="1"/>
              <a:t>Most</a:t>
            </a:r>
            <a:r>
              <a:rPr lang="it-IT" dirty="0"/>
              <a:t> common </a:t>
            </a:r>
            <a:r>
              <a:rPr lang="it-IT" dirty="0" err="1"/>
              <a:t>SSIDs</a:t>
            </a:r>
            <a:r>
              <a:rPr lang="it-IT" dirty="0"/>
              <a:t>: </a:t>
            </a:r>
            <a:r>
              <a:rPr lang="it-IT" dirty="0">
                <a:hlinkClick r:id="rId4"/>
              </a:rPr>
              <a:t>http://www.wigle.net/gps/gps//Stat</a:t>
            </a:r>
            <a:endParaRPr lang="it-IT" dirty="0"/>
          </a:p>
          <a:p>
            <a:pPr marL="850392" lvl="1" indent="-457200"/>
            <a:endParaRPr lang="it-IT" dirty="0"/>
          </a:p>
          <a:p>
            <a:pPr marL="450342" indent="-457200"/>
            <a:r>
              <a:rPr lang="it-IT" dirty="0" err="1"/>
              <a:t>Commond</a:t>
            </a:r>
            <a:r>
              <a:rPr lang="it-IT" dirty="0"/>
              <a:t> SSID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avoided</a:t>
            </a:r>
            <a:r>
              <a:rPr lang="it-IT" dirty="0"/>
              <a:t>…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common </a:t>
            </a:r>
            <a:r>
              <a:rPr lang="it-IT" dirty="0" err="1"/>
              <a:t>passwords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another</a:t>
            </a:r>
            <a:r>
              <a:rPr lang="it-IT" dirty="0"/>
              <a:t> story.</a:t>
            </a:r>
          </a:p>
        </p:txBody>
      </p:sp>
    </p:spTree>
    <p:extLst>
      <p:ext uri="{BB962C8B-B14F-4D97-AF65-F5344CB8AC3E}">
        <p14:creationId xmlns:p14="http://schemas.microsoft.com/office/powerpoint/2010/main" val="35735860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WPA </a:t>
            </a:r>
            <a:r>
              <a:rPr lang="it-IT" dirty="0" err="1"/>
              <a:t>Enterprise</a:t>
            </a:r>
            <a:r>
              <a:rPr lang="it-IT" dirty="0"/>
              <a:t>	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800" dirty="0"/>
              <a:t>An </a:t>
            </a:r>
            <a:r>
              <a:rPr lang="it-IT" sz="2800" dirty="0" err="1"/>
              <a:t>authenticated</a:t>
            </a:r>
            <a:r>
              <a:rPr lang="it-IT" sz="2800" dirty="0"/>
              <a:t> server </a:t>
            </a:r>
            <a:r>
              <a:rPr lang="it-IT" sz="2800" dirty="0" err="1"/>
              <a:t>comes</a:t>
            </a:r>
            <a:r>
              <a:rPr lang="it-IT" sz="2800" dirty="0"/>
              <a:t> </a:t>
            </a:r>
            <a:r>
              <a:rPr lang="it-IT" sz="2800" dirty="0" err="1"/>
              <a:t>into</a:t>
            </a:r>
            <a:r>
              <a:rPr lang="it-IT" sz="2800" dirty="0"/>
              <a:t> play</a:t>
            </a:r>
          </a:p>
          <a:p>
            <a:r>
              <a:rPr lang="it-IT" sz="2800" dirty="0"/>
              <a:t>Personal account are </a:t>
            </a:r>
            <a:r>
              <a:rPr lang="it-IT" sz="2800" dirty="0" err="1"/>
              <a:t>now</a:t>
            </a:r>
            <a:r>
              <a:rPr lang="it-IT" sz="2800" dirty="0"/>
              <a:t> </a:t>
            </a:r>
            <a:r>
              <a:rPr lang="it-IT" sz="2800" dirty="0" err="1"/>
              <a:t>possible</a:t>
            </a:r>
            <a:r>
              <a:rPr lang="it-IT" sz="2800" dirty="0"/>
              <a:t>. </a:t>
            </a:r>
            <a:r>
              <a:rPr lang="it-IT" sz="2800" dirty="0" err="1"/>
              <a:t>There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no MASTER PMK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0738" y="2982899"/>
            <a:ext cx="4271313" cy="3551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983083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802.1x </a:t>
            </a:r>
            <a:r>
              <a:rPr lang="it-IT" dirty="0" err="1"/>
              <a:t>Authentication</a:t>
            </a:r>
            <a:r>
              <a:rPr lang="it-IT" dirty="0"/>
              <a:t> </a:t>
            </a:r>
            <a:r>
              <a:rPr lang="it-IT" dirty="0" err="1"/>
              <a:t>steps</a:t>
            </a:r>
            <a:endParaRPr lang="it-IT" dirty="0"/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 l="11953" t="25000" r="37422" b="20000"/>
          <a:stretch>
            <a:fillRect/>
          </a:stretch>
        </p:blipFill>
        <p:spPr bwMode="auto">
          <a:xfrm>
            <a:off x="2238349" y="1428736"/>
            <a:ext cx="7598405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56143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Step</a:t>
            </a:r>
            <a:r>
              <a:rPr lang="it-IT" dirty="0"/>
              <a:t> 1: </a:t>
            </a:r>
            <a:r>
              <a:rPr lang="it-IT" dirty="0" err="1"/>
              <a:t>pre-auth</a:t>
            </a:r>
            <a:endParaRPr lang="it-IT" dirty="0"/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 l="14765" t="23750" r="26172" b="16250"/>
          <a:stretch>
            <a:fillRect/>
          </a:stretch>
        </p:blipFill>
        <p:spPr bwMode="auto">
          <a:xfrm>
            <a:off x="2149050" y="1428736"/>
            <a:ext cx="7876040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083749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Step</a:t>
            </a:r>
            <a:r>
              <a:rPr lang="it-IT" dirty="0"/>
              <a:t> 2: </a:t>
            </a:r>
            <a:r>
              <a:rPr lang="it-IT" dirty="0" err="1"/>
              <a:t>Authentication</a:t>
            </a:r>
            <a:endParaRPr lang="it-IT" dirty="0"/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1874197" y="5731214"/>
            <a:ext cx="8634919" cy="676072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/>
              <a:t>Step 3: </a:t>
            </a:r>
            <a:r>
              <a:rPr lang="it-IT" dirty="0" err="1"/>
              <a:t>Normal</a:t>
            </a:r>
            <a:r>
              <a:rPr lang="it-IT" dirty="0"/>
              <a:t> 4-way </a:t>
            </a:r>
            <a:r>
              <a:rPr lang="it-IT" dirty="0" err="1"/>
              <a:t>but</a:t>
            </a:r>
            <a:r>
              <a:rPr lang="it-IT" dirty="0"/>
              <a:t> with MK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 l="14062" t="15000" r="25469" b="16250"/>
          <a:stretch>
            <a:fillRect/>
          </a:stretch>
        </p:blipFill>
        <p:spPr bwMode="auto">
          <a:xfrm>
            <a:off x="2879388" y="1280194"/>
            <a:ext cx="6219529" cy="3977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304781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7FB18-0E3D-47D5-8573-0B94B99D5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the RADIUS server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D060A-A326-48DD-B45F-987E3981B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AAA services</a:t>
            </a:r>
          </a:p>
          <a:p>
            <a:pPr lvl="1"/>
            <a:r>
              <a:rPr lang="en-US" dirty="0"/>
              <a:t>Authentication</a:t>
            </a:r>
          </a:p>
          <a:p>
            <a:pPr lvl="1"/>
            <a:r>
              <a:rPr lang="en-US" dirty="0"/>
              <a:t>Authorization</a:t>
            </a:r>
          </a:p>
          <a:p>
            <a:pPr lvl="1"/>
            <a:r>
              <a:rPr lang="en-US" dirty="0"/>
              <a:t>Accounting</a:t>
            </a:r>
          </a:p>
          <a:p>
            <a:r>
              <a:rPr lang="en-US" dirty="0"/>
              <a:t>Talks only with authorized authenticators providing the right “RADIUS secret”</a:t>
            </a:r>
          </a:p>
          <a:p>
            <a:r>
              <a:rPr lang="en-US" dirty="0"/>
              <a:t>(Authenticator == Access Point)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A1356-0985-4A1F-B5D0-BBCA848E7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7EF86D-B60B-47D3-BE4A-7FE6931B5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202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39514-C69E-B8D2-7F05-A89865EF5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concept: the </a:t>
            </a:r>
            <a:r>
              <a:rPr lang="en-US" dirty="0" err="1"/>
              <a:t>Eduroam</a:t>
            </a:r>
            <a:r>
              <a:rPr lang="en-US" dirty="0"/>
              <a:t> network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C97CD-6102-7C74-CC8D-3C35EA99A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2A231D-840B-535B-D4A4-0E7454B41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85440-FAB2-05BE-99AD-29CAD3D30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CCE95B2-B124-2850-8A9D-0FDEFDCF5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85" y="1833563"/>
            <a:ext cx="10443194" cy="429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116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 Layer Services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idx="1"/>
          </p:nvPr>
        </p:nvSpPr>
        <p:spPr>
          <a:xfrm>
            <a:off x="2008188" y="1419225"/>
            <a:ext cx="7772400" cy="4648200"/>
          </a:xfrm>
        </p:spPr>
        <p:txBody>
          <a:bodyPr/>
          <a:lstStyle/>
          <a:p>
            <a:r>
              <a:rPr lang="en-US" sz="2400" i="1" dirty="0">
                <a:solidFill>
                  <a:srgbClr val="FF0000"/>
                </a:solidFill>
              </a:rPr>
              <a:t>framing, link access:</a:t>
            </a:r>
            <a:r>
              <a:rPr lang="en-US" dirty="0"/>
              <a:t> </a:t>
            </a:r>
          </a:p>
          <a:p>
            <a:pPr lvl="1"/>
            <a:r>
              <a:rPr lang="en-US" sz="2000" dirty="0"/>
              <a:t>encapsulate datagram into frame, adding header, trailer</a:t>
            </a:r>
          </a:p>
          <a:p>
            <a:pPr lvl="1"/>
            <a:r>
              <a:rPr lang="en-US" sz="2000" dirty="0"/>
              <a:t>channel access if shared medium</a:t>
            </a:r>
          </a:p>
          <a:p>
            <a:pPr lvl="1"/>
            <a:r>
              <a:rPr lang="en-US" sz="2000" dirty="0"/>
              <a:t>“MAC” addresses used in frame headers to identify source, </a:t>
            </a:r>
            <a:r>
              <a:rPr lang="en-US" sz="2000" dirty="0" err="1"/>
              <a:t>dest</a:t>
            </a:r>
            <a:r>
              <a:rPr lang="en-US" sz="2000" dirty="0"/>
              <a:t>  </a:t>
            </a:r>
          </a:p>
          <a:p>
            <a:pPr lvl="2"/>
            <a:r>
              <a:rPr lang="en-US" dirty="0"/>
              <a:t>different from IP address!</a:t>
            </a:r>
          </a:p>
          <a:p>
            <a:r>
              <a:rPr lang="en-US" sz="2400" i="1" dirty="0">
                <a:solidFill>
                  <a:srgbClr val="FF0000"/>
                </a:solidFill>
              </a:rPr>
              <a:t>reliable delivery between adjacent nodes</a:t>
            </a:r>
          </a:p>
          <a:p>
            <a:pPr lvl="1"/>
            <a:r>
              <a:rPr lang="en-US" sz="2000" dirty="0"/>
              <a:t>we learned how to do this already (chapter 3)!</a:t>
            </a:r>
          </a:p>
          <a:p>
            <a:pPr lvl="1"/>
            <a:r>
              <a:rPr lang="en-US" sz="2000" dirty="0"/>
              <a:t>seldom used on low bit-error link (fiber, some twisted pair)</a:t>
            </a:r>
          </a:p>
          <a:p>
            <a:pPr lvl="1"/>
            <a:r>
              <a:rPr lang="en-US" sz="2000" dirty="0"/>
              <a:t>wireless links: high error rates</a:t>
            </a:r>
          </a:p>
          <a:p>
            <a:pPr lvl="2"/>
            <a:r>
              <a:rPr lang="en-US" dirty="0"/>
              <a:t>Q: why both link-level and end2end reliability?</a:t>
            </a:r>
          </a:p>
        </p:txBody>
      </p:sp>
      <p:sp>
        <p:nvSpPr>
          <p:cNvPr id="4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5: DataLink Layer</a:t>
            </a:r>
          </a:p>
        </p:txBody>
      </p:sp>
      <p:sp>
        <p:nvSpPr>
          <p:cNvPr id="5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5-</a:t>
            </a:r>
            <a:fld id="{C81CE3A8-FC1E-4EBA-BF43-45171C10D681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2239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FCF75-C62F-4106-8023-6C975A126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4494" y="274638"/>
            <a:ext cx="8466306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PROs and CONs of a </a:t>
            </a:r>
            <a:r>
              <a:rPr lang="en-US" dirty="0" err="1"/>
              <a:t>WPAx</a:t>
            </a:r>
            <a:r>
              <a:rPr lang="en-US" dirty="0"/>
              <a:t>-Enterprise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453D2-7200-49E2-B32A-584A68978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handle individual accounts</a:t>
            </a:r>
          </a:p>
          <a:p>
            <a:pPr lvl="1"/>
            <a:r>
              <a:rPr lang="en-US" dirty="0"/>
              <a:t>Better accountability, personal firewalling, etc.</a:t>
            </a:r>
          </a:p>
          <a:p>
            <a:r>
              <a:rPr lang="en-US" dirty="0"/>
              <a:t>More robust authentication on the  AP+RADIUS side</a:t>
            </a:r>
          </a:p>
          <a:p>
            <a:r>
              <a:rPr lang="en-US" dirty="0"/>
              <a:t>Need more resources and careful configuration</a:t>
            </a:r>
          </a:p>
          <a:p>
            <a:r>
              <a:rPr lang="en-US" dirty="0"/>
              <a:t>RADIUS certificates still poorly handled on client side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527CAB-4200-418C-A4CE-DBE2668F8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E2196D-AC9A-4202-9838-2DFE08CB8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068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3A0D38-051C-4799-83D7-84D753C8C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CVE-2012-4366</a:t>
            </a:r>
            <a:br>
              <a:rPr lang="it-IT" b="1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14977A-DB26-4532-BE5D-AAD547173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Generation of </a:t>
            </a:r>
            <a:r>
              <a:rPr lang="it-IT" dirty="0" err="1"/>
              <a:t>passphrase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the AP MAC </a:t>
            </a:r>
            <a:r>
              <a:rPr lang="it-IT" dirty="0" err="1"/>
              <a:t>value</a:t>
            </a:r>
            <a:r>
              <a:rPr lang="it-IT" dirty="0"/>
              <a:t> for some Belkin AP models.</a:t>
            </a:r>
          </a:p>
          <a:p>
            <a:r>
              <a:rPr lang="it-IT" dirty="0" err="1"/>
              <a:t>Example</a:t>
            </a:r>
            <a:r>
              <a:rPr lang="it-IT" dirty="0"/>
              <a:t> of </a:t>
            </a:r>
            <a:r>
              <a:rPr lang="it-IT" u="sng" dirty="0">
                <a:hlinkClick r:id="rId2"/>
              </a:rPr>
              <a:t>CWE-656 </a:t>
            </a:r>
          </a:p>
          <a:p>
            <a:pPr marL="457200" lvl="1" indent="0">
              <a:buNone/>
            </a:pPr>
            <a:r>
              <a:rPr lang="it-IT" dirty="0"/>
              <a:t>Reliance on security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obscurity</a:t>
            </a:r>
            <a:endParaRPr lang="it-IT" dirty="0"/>
          </a:p>
          <a:p>
            <a:pPr marL="57150" indent="0">
              <a:buNone/>
            </a:pPr>
            <a:br>
              <a:rPr lang="it-IT" sz="2400" dirty="0"/>
            </a:br>
            <a:r>
              <a:rPr lang="it-IT" sz="2400" dirty="0"/>
              <a:t>On </a:t>
            </a:r>
            <a:r>
              <a:rPr lang="it-IT" sz="2400" dirty="0" err="1"/>
              <a:t>many</a:t>
            </a:r>
            <a:r>
              <a:rPr lang="it-IT" sz="2400" dirty="0"/>
              <a:t> </a:t>
            </a:r>
            <a:r>
              <a:rPr lang="it-IT" sz="2400" dirty="0" err="1"/>
              <a:t>old</a:t>
            </a:r>
            <a:r>
              <a:rPr lang="it-IT" sz="2400" dirty="0"/>
              <a:t> Telecom routers, the default WPA </a:t>
            </a:r>
            <a:r>
              <a:rPr lang="it-IT" sz="2400" dirty="0" err="1"/>
              <a:t>passphrase</a:t>
            </a:r>
            <a:r>
              <a:rPr lang="it-IT" sz="2400" dirty="0"/>
              <a:t> </a:t>
            </a:r>
            <a:r>
              <a:rPr lang="it-IT" sz="2400" dirty="0" err="1"/>
              <a:t>could</a:t>
            </a:r>
            <a:r>
              <a:rPr lang="it-IT" sz="2400" dirty="0"/>
              <a:t> be </a:t>
            </a:r>
            <a:r>
              <a:rPr lang="it-IT" sz="2400" dirty="0" err="1"/>
              <a:t>generated</a:t>
            </a:r>
            <a:r>
              <a:rPr lang="it-IT" sz="2400" dirty="0"/>
              <a:t> from </a:t>
            </a:r>
            <a:r>
              <a:rPr lang="it-IT" sz="2400" dirty="0" err="1"/>
              <a:t>router’s</a:t>
            </a:r>
            <a:r>
              <a:rPr lang="it-IT" sz="2400" dirty="0"/>
              <a:t> MAC </a:t>
            </a:r>
            <a:r>
              <a:rPr lang="it-IT" sz="2400" dirty="0" err="1"/>
              <a:t>address</a:t>
            </a:r>
            <a:r>
              <a:rPr lang="it-IT" sz="2400" dirty="0"/>
              <a:t> </a:t>
            </a:r>
            <a:r>
              <a:rPr lang="it-IT" sz="2400" dirty="0" err="1"/>
              <a:t>using</a:t>
            </a:r>
            <a:r>
              <a:rPr lang="it-IT" sz="2400" dirty="0"/>
              <a:t> an </a:t>
            </a:r>
            <a:br>
              <a:rPr lang="it-IT" sz="2400" dirty="0"/>
            </a:br>
            <a:r>
              <a:rPr lang="it-IT" sz="2400" b="1" dirty="0" err="1"/>
              <a:t>hardwired</a:t>
            </a:r>
            <a:r>
              <a:rPr lang="it-IT" sz="2400" b="1" dirty="0"/>
              <a:t> «</a:t>
            </a:r>
            <a:r>
              <a:rPr lang="it-IT" sz="2400" b="1" dirty="0" err="1"/>
              <a:t>encryption</a:t>
            </a:r>
            <a:r>
              <a:rPr lang="it-IT" sz="2400" b="1" dirty="0"/>
              <a:t>» </a:t>
            </a:r>
            <a:r>
              <a:rPr lang="it-IT" sz="2400" b="1" dirty="0" err="1"/>
              <a:t>algorithm</a:t>
            </a:r>
            <a:endParaRPr lang="it-IT" sz="2400" b="1" dirty="0"/>
          </a:p>
          <a:p>
            <a:pPr marL="457200" lvl="1" indent="0">
              <a:buNone/>
            </a:pPr>
            <a:endParaRPr lang="it-IT" dirty="0">
              <a:hlinkClick r:id="rId2"/>
            </a:endParaRPr>
          </a:p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A72426D-BDDB-4D8C-929C-12D03CE64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4B607A-71B0-4757-BE91-278FC5715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71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Things</a:t>
            </a:r>
            <a:r>
              <a:rPr lang="it-IT" dirty="0"/>
              <a:t> to </a:t>
            </a:r>
            <a:r>
              <a:rPr lang="it-IT" dirty="0" err="1"/>
              <a:t>know</a:t>
            </a:r>
            <a:endParaRPr lang="it-IT" dirty="0"/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WPA-Personal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ensure</a:t>
            </a:r>
            <a:r>
              <a:rPr lang="it-IT" dirty="0"/>
              <a:t> PFS (Perfect </a:t>
            </a:r>
            <a:r>
              <a:rPr lang="it-IT" dirty="0" err="1"/>
              <a:t>Forward</a:t>
            </a:r>
            <a:r>
              <a:rPr lang="it-IT" dirty="0"/>
              <a:t> </a:t>
            </a:r>
            <a:r>
              <a:rPr lang="it-IT" dirty="0" err="1"/>
              <a:t>Secrecy</a:t>
            </a:r>
            <a:r>
              <a:rPr lang="it-IT" dirty="0"/>
              <a:t>)</a:t>
            </a:r>
          </a:p>
          <a:p>
            <a:r>
              <a:rPr lang="it-IT" dirty="0"/>
              <a:t>De-</a:t>
            </a:r>
            <a:r>
              <a:rPr lang="it-IT" dirty="0" err="1"/>
              <a:t>Authentication</a:t>
            </a:r>
            <a:r>
              <a:rPr lang="it-IT" dirty="0"/>
              <a:t> </a:t>
            </a:r>
            <a:r>
              <a:rPr lang="it-IT" dirty="0">
                <a:sym typeface="Wingdings" pitchFamily="2" charset="2"/>
              </a:rPr>
              <a:t> </a:t>
            </a:r>
            <a:r>
              <a:rPr lang="it-IT" dirty="0" err="1">
                <a:sym typeface="Wingdings" pitchFamily="2" charset="2"/>
              </a:rPr>
              <a:t>DoS</a:t>
            </a:r>
            <a:endParaRPr lang="it-IT" dirty="0">
              <a:sym typeface="Wingdings" pitchFamily="2" charset="2"/>
            </a:endParaRPr>
          </a:p>
          <a:p>
            <a:r>
              <a:rPr lang="it-IT" dirty="0" err="1">
                <a:sym typeface="Wingdings" pitchFamily="2" charset="2"/>
              </a:rPr>
              <a:t>Rogue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APs</a:t>
            </a:r>
            <a:endParaRPr lang="it-IT" dirty="0">
              <a:sym typeface="Wingdings" pitchFamily="2" charset="2"/>
            </a:endParaRPr>
          </a:p>
          <a:p>
            <a:pPr lvl="1"/>
            <a:r>
              <a:rPr lang="it-IT" dirty="0" err="1">
                <a:sym typeface="Wingdings" pitchFamily="2" charset="2"/>
              </a:rPr>
              <a:t>Localization</a:t>
            </a:r>
            <a:r>
              <a:rPr lang="it-IT" dirty="0">
                <a:sym typeface="Wingdings" pitchFamily="2" charset="2"/>
              </a:rPr>
              <a:t>?</a:t>
            </a:r>
          </a:p>
          <a:p>
            <a:r>
              <a:rPr lang="it-IT" dirty="0">
                <a:sym typeface="Wingdings" pitchFamily="2" charset="2"/>
              </a:rPr>
              <a:t>WPA2-Enterprise can </a:t>
            </a:r>
            <a:r>
              <a:rPr lang="it-IT" dirty="0" err="1">
                <a:sym typeface="Wingdings" pitchFamily="2" charset="2"/>
              </a:rPr>
              <a:t>sometimes</a:t>
            </a:r>
            <a:r>
              <a:rPr lang="it-IT" dirty="0">
                <a:sym typeface="Wingdings" pitchFamily="2" charset="2"/>
              </a:rPr>
              <a:t> be </a:t>
            </a:r>
            <a:r>
              <a:rPr lang="it-IT" dirty="0" err="1">
                <a:sym typeface="Wingdings" pitchFamily="2" charset="2"/>
              </a:rPr>
              <a:t>worse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than</a:t>
            </a:r>
            <a:r>
              <a:rPr lang="it-IT" dirty="0">
                <a:sym typeface="Wingdings" pitchFamily="2" charset="2"/>
              </a:rPr>
              <a:t> WPA2-Personal </a:t>
            </a:r>
          </a:p>
          <a:p>
            <a:r>
              <a:rPr lang="it-IT" dirty="0">
                <a:sym typeface="Wingdings" pitchFamily="2" charset="2"/>
              </a:rPr>
              <a:t>WPS: </a:t>
            </a:r>
            <a:r>
              <a:rPr lang="it-IT" dirty="0" err="1">
                <a:sym typeface="Wingdings" pitchFamily="2" charset="2"/>
              </a:rPr>
              <a:t>quick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association</a:t>
            </a:r>
            <a:r>
              <a:rPr lang="it-IT" dirty="0">
                <a:sym typeface="Wingdings" pitchFamily="2" charset="2"/>
              </a:rPr>
              <a:t>, </a:t>
            </a:r>
            <a:r>
              <a:rPr lang="it-IT" dirty="0" err="1">
                <a:sym typeface="Wingdings" pitchFamily="2" charset="2"/>
              </a:rPr>
              <a:t>but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known</a:t>
            </a:r>
            <a:r>
              <a:rPr lang="it-IT" dirty="0">
                <a:sym typeface="Wingdings" pitchFamily="2" charset="2"/>
              </a:rPr>
              <a:t> to be WEAK</a:t>
            </a:r>
          </a:p>
          <a:p>
            <a:r>
              <a:rPr lang="it-IT" dirty="0" err="1">
                <a:sym typeface="Wingdings" pitchFamily="2" charset="2"/>
              </a:rPr>
              <a:t>Why</a:t>
            </a:r>
            <a:r>
              <a:rPr lang="it-IT" dirty="0">
                <a:sym typeface="Wingdings" pitchFamily="2" charset="2"/>
              </a:rPr>
              <a:t> ARP </a:t>
            </a:r>
            <a:r>
              <a:rPr lang="it-IT" dirty="0" err="1">
                <a:sym typeface="Wingdings" pitchFamily="2" charset="2"/>
              </a:rPr>
              <a:t>Spoofing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is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still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possible</a:t>
            </a:r>
            <a:r>
              <a:rPr lang="it-IT" dirty="0">
                <a:sym typeface="Wingdings" pitchFamily="2" charset="2"/>
              </a:rPr>
              <a:t>?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90066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BBC325-6810-4429-88C3-4D19574E1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WPA3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5098DD-0EE5-4C93-B383-DE1529F12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New </a:t>
            </a:r>
            <a:r>
              <a:rPr lang="it-IT" dirty="0" err="1"/>
              <a:t>handshake</a:t>
            </a:r>
            <a:r>
              <a:rPr lang="it-IT" dirty="0"/>
              <a:t> </a:t>
            </a:r>
            <a:r>
              <a:rPr lang="it-IT" dirty="0" err="1"/>
              <a:t>type</a:t>
            </a:r>
            <a:r>
              <a:rPr lang="it-IT" dirty="0"/>
              <a:t>: </a:t>
            </a:r>
            <a:r>
              <a:rPr lang="it-IT" dirty="0" err="1"/>
              <a:t>pfs</a:t>
            </a:r>
            <a:r>
              <a:rPr lang="it-IT" dirty="0"/>
              <a:t>, no </a:t>
            </a:r>
            <a:r>
              <a:rPr lang="it-IT" dirty="0" err="1"/>
              <a:t>rainbow</a:t>
            </a:r>
            <a:r>
              <a:rPr lang="it-IT" dirty="0"/>
              <a:t> </a:t>
            </a:r>
            <a:r>
              <a:rPr lang="it-IT" dirty="0" err="1"/>
              <a:t>tables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WPA3-SAE (</a:t>
            </a:r>
            <a:r>
              <a:rPr lang="it-IT" dirty="0" err="1"/>
              <a:t>dragonfly</a:t>
            </a:r>
            <a:r>
              <a:rPr lang="it-IT" dirty="0"/>
              <a:t> </a:t>
            </a:r>
            <a:r>
              <a:rPr lang="it-IT" dirty="0" err="1"/>
              <a:t>handshake</a:t>
            </a:r>
            <a:r>
              <a:rPr lang="it-IT" dirty="0"/>
              <a:t>, RFC7664)</a:t>
            </a:r>
          </a:p>
          <a:p>
            <a:r>
              <a:rPr lang="it-IT" dirty="0"/>
              <a:t>P2P </a:t>
            </a:r>
            <a:r>
              <a:rPr lang="it-IT" dirty="0" err="1"/>
              <a:t>encryption</a:t>
            </a:r>
            <a:r>
              <a:rPr lang="it-IT" dirty="0"/>
              <a:t> on open </a:t>
            </a:r>
            <a:r>
              <a:rPr lang="it-IT" dirty="0" err="1"/>
              <a:t>wifi</a:t>
            </a:r>
            <a:r>
              <a:rPr lang="it-IT" dirty="0"/>
              <a:t>-s</a:t>
            </a:r>
          </a:p>
          <a:p>
            <a:pPr lvl="1"/>
            <a:r>
              <a:rPr lang="it-IT" dirty="0" err="1"/>
              <a:t>Wifi</a:t>
            </a:r>
            <a:r>
              <a:rPr lang="it-IT" dirty="0"/>
              <a:t> enhanced open (OWE </a:t>
            </a:r>
            <a:r>
              <a:rPr lang="it-IT" dirty="0" err="1"/>
              <a:t>Opportunistic</a:t>
            </a:r>
            <a:r>
              <a:rPr lang="it-IT" dirty="0"/>
              <a:t> </a:t>
            </a:r>
            <a:r>
              <a:rPr lang="it-IT" dirty="0" err="1"/>
              <a:t>Wifi</a:t>
            </a:r>
            <a:r>
              <a:rPr lang="it-IT" dirty="0"/>
              <a:t> </a:t>
            </a:r>
            <a:r>
              <a:rPr lang="it-IT" dirty="0" err="1"/>
              <a:t>Encryption</a:t>
            </a:r>
            <a:r>
              <a:rPr lang="it-IT" dirty="0"/>
              <a:t>)</a:t>
            </a:r>
          </a:p>
          <a:p>
            <a:r>
              <a:rPr lang="it-IT" dirty="0"/>
              <a:t>New </a:t>
            </a:r>
            <a:r>
              <a:rPr lang="it-IT" dirty="0" err="1"/>
              <a:t>encryption</a:t>
            </a:r>
            <a:r>
              <a:rPr lang="it-IT" dirty="0"/>
              <a:t> </a:t>
            </a:r>
            <a:r>
              <a:rPr lang="it-IT" dirty="0" err="1"/>
              <a:t>modes</a:t>
            </a:r>
            <a:endParaRPr lang="it-IT" dirty="0"/>
          </a:p>
          <a:p>
            <a:r>
              <a:rPr lang="it-IT" dirty="0" err="1"/>
              <a:t>Protected</a:t>
            </a:r>
            <a:r>
              <a:rPr lang="it-IT" dirty="0"/>
              <a:t> management frames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E607841-7C44-41F9-89B6-2AD69BE03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8614CDB-AF86-441D-BE56-72647464F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955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36D4F-7C1E-46DF-A728-04B5769D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BFD1A-6CA5-42C3-9505-D3CD46459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D5AF8C-3CEB-4875-A1C1-6C5E32B8F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077513-7FB4-4ACB-A747-9DFCA3C84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pic>
        <p:nvPicPr>
          <p:cNvPr id="70658" name="Picture 2" descr="PDF] Dragonblood: Analyzing the Dragonfly Handshake of WPA3 and EAP-pwd |  Semantic Scholar">
            <a:extLst>
              <a:ext uri="{FF2B5EF4-FFF2-40B4-BE49-F238E27FC236}">
                <a16:creationId xmlns:a16="http://schemas.microsoft.com/office/drawing/2014/main" id="{652EC1C6-F2F8-4A3F-AAA9-A31B3CC25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762000"/>
            <a:ext cx="64008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412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Summary</a:t>
            </a:r>
            <a:r>
              <a:rPr lang="it-IT" dirty="0"/>
              <a:t>: Wired &amp; Wireless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 dirty="0"/>
              <a:t>MITM </a:t>
            </a:r>
            <a:r>
              <a:rPr lang="it-IT" dirty="0" err="1"/>
              <a:t>attacks</a:t>
            </a:r>
            <a:endParaRPr lang="it-IT" dirty="0"/>
          </a:p>
          <a:p>
            <a:pPr lvl="1"/>
            <a:r>
              <a:rPr lang="it-IT" dirty="0"/>
              <a:t>MAC </a:t>
            </a:r>
            <a:r>
              <a:rPr lang="it-IT" dirty="0" err="1"/>
              <a:t>Spoofing</a:t>
            </a:r>
            <a:r>
              <a:rPr lang="it-IT" dirty="0"/>
              <a:t>, </a:t>
            </a:r>
            <a:r>
              <a:rPr lang="it-IT" dirty="0" err="1"/>
              <a:t>port</a:t>
            </a:r>
            <a:r>
              <a:rPr lang="it-IT" dirty="0"/>
              <a:t> </a:t>
            </a:r>
            <a:r>
              <a:rPr lang="it-IT" dirty="0" err="1"/>
              <a:t>stealing</a:t>
            </a:r>
            <a:r>
              <a:rPr lang="it-IT" dirty="0"/>
              <a:t> (Wired, and </a:t>
            </a:r>
            <a:r>
              <a:rPr lang="it-IT" dirty="0" err="1"/>
              <a:t>sometimes</a:t>
            </a:r>
            <a:r>
              <a:rPr lang="it-IT" dirty="0"/>
              <a:t> Wireless </a:t>
            </a:r>
            <a:r>
              <a:rPr lang="it-IT" dirty="0" err="1"/>
              <a:t>open+wep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ARP </a:t>
            </a:r>
            <a:r>
              <a:rPr lang="it-IT" dirty="0">
                <a:sym typeface="Wingdings" pitchFamily="2" charset="2"/>
              </a:rPr>
              <a:t> IP </a:t>
            </a:r>
            <a:r>
              <a:rPr lang="it-IT" dirty="0" err="1">
                <a:sym typeface="Wingdings" pitchFamily="2" charset="2"/>
              </a:rPr>
              <a:t>Spoofing</a:t>
            </a:r>
            <a:r>
              <a:rPr lang="it-IT" dirty="0">
                <a:sym typeface="Wingdings" pitchFamily="2" charset="2"/>
              </a:rPr>
              <a:t> (</a:t>
            </a:r>
            <a:r>
              <a:rPr lang="it-IT" dirty="0" err="1">
                <a:sym typeface="Wingdings" pitchFamily="2" charset="2"/>
              </a:rPr>
              <a:t>All</a:t>
            </a:r>
            <a:r>
              <a:rPr lang="it-IT" dirty="0">
                <a:sym typeface="Wingdings" pitchFamily="2" charset="2"/>
              </a:rPr>
              <a:t>)</a:t>
            </a:r>
          </a:p>
          <a:p>
            <a:pPr lvl="1"/>
            <a:r>
              <a:rPr lang="it-IT" dirty="0">
                <a:sym typeface="Wingdings" pitchFamily="2" charset="2"/>
              </a:rPr>
              <a:t>DHCP </a:t>
            </a:r>
            <a:r>
              <a:rPr lang="it-IT" dirty="0" err="1">
                <a:sym typeface="Wingdings" pitchFamily="2" charset="2"/>
              </a:rPr>
              <a:t>Spoofing</a:t>
            </a:r>
            <a:r>
              <a:rPr lang="it-IT" dirty="0">
                <a:sym typeface="Wingdings" pitchFamily="2" charset="2"/>
              </a:rPr>
              <a:t> (</a:t>
            </a:r>
            <a:r>
              <a:rPr lang="it-IT" dirty="0" err="1">
                <a:sym typeface="Wingdings" pitchFamily="2" charset="2"/>
              </a:rPr>
              <a:t>All</a:t>
            </a:r>
            <a:r>
              <a:rPr lang="it-IT" dirty="0">
                <a:sym typeface="Wingdings" pitchFamily="2" charset="2"/>
              </a:rPr>
              <a:t>)</a:t>
            </a:r>
          </a:p>
          <a:p>
            <a:pPr lvl="1"/>
            <a:r>
              <a:rPr lang="it-IT" dirty="0">
                <a:sym typeface="Wingdings" pitchFamily="2" charset="2"/>
              </a:rPr>
              <a:t>Broadcast </a:t>
            </a:r>
            <a:r>
              <a:rPr lang="it-IT" dirty="0" err="1">
                <a:sym typeface="Wingdings" pitchFamily="2" charset="2"/>
              </a:rPr>
              <a:t>attacks</a:t>
            </a:r>
            <a:r>
              <a:rPr lang="it-IT" dirty="0">
                <a:sym typeface="Wingdings" pitchFamily="2" charset="2"/>
              </a:rPr>
              <a:t> (</a:t>
            </a:r>
            <a:r>
              <a:rPr lang="it-IT" dirty="0" err="1">
                <a:sym typeface="Wingdings" pitchFamily="2" charset="2"/>
              </a:rPr>
              <a:t>All</a:t>
            </a:r>
            <a:r>
              <a:rPr lang="it-IT" dirty="0">
                <a:sym typeface="Wingdings" pitchFamily="2" charset="2"/>
              </a:rPr>
              <a:t>)</a:t>
            </a:r>
          </a:p>
          <a:p>
            <a:pPr lvl="1"/>
            <a:endParaRPr lang="it-IT" dirty="0">
              <a:sym typeface="Wingdings" pitchFamily="2" charset="2"/>
            </a:endParaRPr>
          </a:p>
          <a:p>
            <a:r>
              <a:rPr lang="it-IT" dirty="0">
                <a:sym typeface="Wingdings" pitchFamily="2" charset="2"/>
              </a:rPr>
              <a:t>Wireless</a:t>
            </a:r>
          </a:p>
          <a:p>
            <a:pPr lvl="1"/>
            <a:r>
              <a:rPr lang="it-IT" dirty="0">
                <a:sym typeface="Wingdings" pitchFamily="2" charset="2"/>
              </a:rPr>
              <a:t>Open </a:t>
            </a:r>
            <a:r>
              <a:rPr lang="it-IT" dirty="0" err="1">
                <a:sym typeface="Wingdings" pitchFamily="2" charset="2"/>
              </a:rPr>
              <a:t>WLANs</a:t>
            </a:r>
            <a:r>
              <a:rPr lang="it-IT" dirty="0">
                <a:sym typeface="Wingdings" pitchFamily="2" charset="2"/>
              </a:rPr>
              <a:t>, WEP </a:t>
            </a:r>
            <a:r>
              <a:rPr lang="it-IT" dirty="0" err="1">
                <a:sym typeface="Wingdings" pitchFamily="2" charset="2"/>
              </a:rPr>
              <a:t>WLANs</a:t>
            </a:r>
            <a:r>
              <a:rPr lang="it-IT" dirty="0">
                <a:sym typeface="Wingdings" pitchFamily="2" charset="2"/>
              </a:rPr>
              <a:t> : </a:t>
            </a:r>
            <a:r>
              <a:rPr lang="it-IT" dirty="0" err="1">
                <a:sym typeface="Wingdings" pitchFamily="2" charset="2"/>
              </a:rPr>
              <a:t>virtually</a:t>
            </a:r>
            <a:r>
              <a:rPr lang="it-IT" dirty="0">
                <a:sym typeface="Wingdings" pitchFamily="2" charset="2"/>
              </a:rPr>
              <a:t> an Ethernet domain with an </a:t>
            </a:r>
            <a:r>
              <a:rPr lang="it-IT" dirty="0" err="1">
                <a:sym typeface="Wingdings" pitchFamily="2" charset="2"/>
              </a:rPr>
              <a:t>hub</a:t>
            </a:r>
            <a:endParaRPr lang="it-IT" dirty="0">
              <a:sym typeface="Wingdings" pitchFamily="2" charset="2"/>
            </a:endParaRPr>
          </a:p>
          <a:p>
            <a:pPr lvl="1"/>
            <a:r>
              <a:rPr lang="it-IT" dirty="0">
                <a:sym typeface="Wingdings" pitchFamily="2" charset="2"/>
              </a:rPr>
              <a:t>WPA &amp; WPA2 </a:t>
            </a:r>
            <a:r>
              <a:rPr lang="it-IT" dirty="0" err="1">
                <a:sym typeface="Wingdings" pitchFamily="2" charset="2"/>
              </a:rPr>
              <a:t>WLANs</a:t>
            </a:r>
            <a:r>
              <a:rPr lang="it-IT" dirty="0">
                <a:sym typeface="Wingdings" pitchFamily="2" charset="2"/>
              </a:rPr>
              <a:t>: private </a:t>
            </a:r>
            <a:r>
              <a:rPr lang="it-IT" dirty="0" err="1">
                <a:sym typeface="Wingdings" pitchFamily="2" charset="2"/>
              </a:rPr>
              <a:t>unicast</a:t>
            </a:r>
            <a:r>
              <a:rPr lang="it-IT" dirty="0">
                <a:sym typeface="Wingdings" pitchFamily="2" charset="2"/>
              </a:rPr>
              <a:t>, </a:t>
            </a:r>
            <a:r>
              <a:rPr lang="it-IT" dirty="0" err="1">
                <a:sym typeface="Wingdings" pitchFamily="2" charset="2"/>
              </a:rPr>
              <a:t>possibility</a:t>
            </a:r>
            <a:r>
              <a:rPr lang="it-IT" dirty="0">
                <a:sym typeface="Wingdings" pitchFamily="2" charset="2"/>
              </a:rPr>
              <a:t> of </a:t>
            </a:r>
            <a:r>
              <a:rPr lang="it-IT" dirty="0" err="1">
                <a:sym typeface="Wingdings" pitchFamily="2" charset="2"/>
              </a:rPr>
              <a:t>user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isolation</a:t>
            </a:r>
            <a:endParaRPr lang="it-IT" dirty="0">
              <a:sym typeface="Wingdings" pitchFamily="2" charset="2"/>
            </a:endParaRPr>
          </a:p>
          <a:p>
            <a:pPr lvl="1">
              <a:buNone/>
            </a:pPr>
            <a:endParaRPr lang="it-IT" dirty="0">
              <a:sym typeface="Wingdings" pitchFamily="2" charset="2"/>
            </a:endParaRPr>
          </a:p>
          <a:p>
            <a:pPr lvl="1"/>
            <a:endParaRPr lang="it-IT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57754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1" y="228600"/>
            <a:ext cx="8251825" cy="1143000"/>
          </a:xfrm>
        </p:spPr>
        <p:txBody>
          <a:bodyPr>
            <a:normAutofit/>
          </a:bodyPr>
          <a:lstStyle/>
          <a:p>
            <a:r>
              <a:rPr lang="en-US" sz="3600"/>
              <a:t>Where is the link layer implemented?</a:t>
            </a:r>
          </a:p>
        </p:txBody>
      </p:sp>
      <p:sp>
        <p:nvSpPr>
          <p:cNvPr id="306179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922463" y="1466851"/>
            <a:ext cx="4075112" cy="4659313"/>
          </a:xfrm>
        </p:spPr>
        <p:txBody>
          <a:bodyPr/>
          <a:lstStyle/>
          <a:p>
            <a:r>
              <a:rPr lang="en-US" sz="2400" dirty="0"/>
              <a:t>in each and every host</a:t>
            </a:r>
          </a:p>
          <a:p>
            <a:r>
              <a:rPr lang="en-US" sz="2400" dirty="0"/>
              <a:t>link layer implemented in “adaptor” (aka </a:t>
            </a:r>
            <a:r>
              <a:rPr lang="en-US" sz="2400" i="1" dirty="0">
                <a:solidFill>
                  <a:srgbClr val="FF0000"/>
                </a:solidFill>
              </a:rPr>
              <a:t>network interface card</a:t>
            </a:r>
            <a:r>
              <a:rPr lang="en-US" sz="2400" dirty="0"/>
              <a:t> NIC)</a:t>
            </a:r>
          </a:p>
          <a:p>
            <a:pPr lvl="1"/>
            <a:r>
              <a:rPr lang="en-US" sz="2000" dirty="0"/>
              <a:t>Ethernet card, PCMCIA card, 802.11 card</a:t>
            </a:r>
          </a:p>
          <a:p>
            <a:pPr lvl="1"/>
            <a:r>
              <a:rPr lang="en-US" sz="2000" dirty="0"/>
              <a:t>implements link, physical layer</a:t>
            </a:r>
          </a:p>
          <a:p>
            <a:r>
              <a:rPr lang="en-US" sz="2400" dirty="0"/>
              <a:t>attaches into host’s system buses</a:t>
            </a:r>
          </a:p>
          <a:p>
            <a:r>
              <a:rPr lang="en-US" sz="2400" dirty="0"/>
              <a:t>combination of hardware, software, firmware</a:t>
            </a:r>
          </a:p>
          <a:p>
            <a:pPr lvl="1"/>
            <a:endParaRPr lang="en-US" sz="2000" dirty="0"/>
          </a:p>
        </p:txBody>
      </p:sp>
      <p:sp>
        <p:nvSpPr>
          <p:cNvPr id="49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5: DataLink Layer</a:t>
            </a:r>
          </a:p>
        </p:txBody>
      </p:sp>
      <p:sp>
        <p:nvSpPr>
          <p:cNvPr id="50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5-</a:t>
            </a:r>
            <a:fld id="{89F855E6-B170-48D8-B0A8-2C9F0E5BF05A}" type="slidenum">
              <a:rPr lang="en-US"/>
              <a:pPr/>
              <a:t>8</a:t>
            </a:fld>
            <a:endParaRPr lang="en-US"/>
          </a:p>
        </p:txBody>
      </p:sp>
      <p:sp>
        <p:nvSpPr>
          <p:cNvPr id="306218" name="Rectangle 42"/>
          <p:cNvSpPr>
            <a:spLocks noChangeArrowheads="1"/>
          </p:cNvSpPr>
          <p:nvPr/>
        </p:nvSpPr>
        <p:spPr bwMode="auto">
          <a:xfrm>
            <a:off x="7653339" y="2614614"/>
            <a:ext cx="1836737" cy="2401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06220" name="Rectangle 44"/>
          <p:cNvSpPr>
            <a:spLocks noChangeArrowheads="1"/>
          </p:cNvSpPr>
          <p:nvPr/>
        </p:nvSpPr>
        <p:spPr bwMode="auto">
          <a:xfrm>
            <a:off x="8102600" y="4552951"/>
            <a:ext cx="666750" cy="2825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06221" name="Rectangle 45"/>
          <p:cNvSpPr>
            <a:spLocks noChangeArrowheads="1"/>
          </p:cNvSpPr>
          <p:nvPr/>
        </p:nvSpPr>
        <p:spPr bwMode="auto">
          <a:xfrm>
            <a:off x="8102601" y="3965576"/>
            <a:ext cx="657225" cy="5191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200">
                <a:latin typeface="Arial" charset="0"/>
              </a:rPr>
              <a:t>controller</a:t>
            </a:r>
          </a:p>
        </p:txBody>
      </p:sp>
      <p:sp>
        <p:nvSpPr>
          <p:cNvPr id="306222" name="Text Box 46"/>
          <p:cNvSpPr txBox="1">
            <a:spLocks noChangeArrowheads="1"/>
          </p:cNvSpPr>
          <p:nvPr/>
        </p:nvSpPr>
        <p:spPr bwMode="auto">
          <a:xfrm>
            <a:off x="7904506" y="4562476"/>
            <a:ext cx="10454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sz="1200">
                <a:latin typeface="Arial" charset="0"/>
              </a:rPr>
              <a:t>physical</a:t>
            </a:r>
          </a:p>
          <a:p>
            <a:pPr algn="ctr" eaLnBrk="1" hangingPunct="1"/>
            <a:r>
              <a:rPr lang="en-US" sz="1200">
                <a:latin typeface="Arial" charset="0"/>
              </a:rPr>
              <a:t>transmission</a:t>
            </a:r>
          </a:p>
        </p:txBody>
      </p:sp>
      <p:sp>
        <p:nvSpPr>
          <p:cNvPr id="306223" name="Freeform 47"/>
          <p:cNvSpPr>
            <a:spLocks/>
          </p:cNvSpPr>
          <p:nvPr/>
        </p:nvSpPr>
        <p:spPr bwMode="auto">
          <a:xfrm>
            <a:off x="8154989" y="3484564"/>
            <a:ext cx="200025" cy="460375"/>
          </a:xfrm>
          <a:custGeom>
            <a:avLst/>
            <a:gdLst>
              <a:gd name="T0" fmla="*/ 0 w 361"/>
              <a:gd name="T1" fmla="*/ 0 h 478"/>
              <a:gd name="T2" fmla="*/ 0 w 361"/>
              <a:gd name="T3" fmla="*/ 230 h 478"/>
              <a:gd name="T4" fmla="*/ 361 w 361"/>
              <a:gd name="T5" fmla="*/ 230 h 478"/>
              <a:gd name="T6" fmla="*/ 359 w 361"/>
              <a:gd name="T7" fmla="*/ 478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1" h="478">
                <a:moveTo>
                  <a:pt x="0" y="0"/>
                </a:moveTo>
                <a:lnTo>
                  <a:pt x="0" y="230"/>
                </a:lnTo>
                <a:lnTo>
                  <a:pt x="361" y="230"/>
                </a:lnTo>
                <a:lnTo>
                  <a:pt x="359" y="478"/>
                </a:lnTo>
              </a:path>
            </a:pathLst>
          </a:custGeom>
          <a:noFill/>
          <a:ln w="38100" cmpd="sng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24" name="Line 48"/>
          <p:cNvSpPr>
            <a:spLocks noChangeShapeType="1"/>
          </p:cNvSpPr>
          <p:nvPr/>
        </p:nvSpPr>
        <p:spPr bwMode="auto">
          <a:xfrm>
            <a:off x="8020050" y="3657600"/>
            <a:ext cx="1358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25" name="Line 49"/>
          <p:cNvSpPr>
            <a:spLocks noChangeShapeType="1"/>
          </p:cNvSpPr>
          <p:nvPr/>
        </p:nvSpPr>
        <p:spPr bwMode="auto">
          <a:xfrm flipV="1">
            <a:off x="8415338" y="3665539"/>
            <a:ext cx="0" cy="300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26" name="Rectangle 50"/>
          <p:cNvSpPr>
            <a:spLocks noChangeArrowheads="1"/>
          </p:cNvSpPr>
          <p:nvPr/>
        </p:nvSpPr>
        <p:spPr bwMode="auto">
          <a:xfrm>
            <a:off x="7908926" y="2967038"/>
            <a:ext cx="657225" cy="51911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200">
                <a:latin typeface="Arial" charset="0"/>
              </a:rPr>
              <a:t>cpu</a:t>
            </a:r>
          </a:p>
        </p:txBody>
      </p:sp>
      <p:sp>
        <p:nvSpPr>
          <p:cNvPr id="306227" name="Rectangle 51"/>
          <p:cNvSpPr>
            <a:spLocks noChangeArrowheads="1"/>
          </p:cNvSpPr>
          <p:nvPr/>
        </p:nvSpPr>
        <p:spPr bwMode="auto">
          <a:xfrm>
            <a:off x="8728076" y="2968626"/>
            <a:ext cx="657225" cy="5191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200">
                <a:latin typeface="Arial" charset="0"/>
              </a:rPr>
              <a:t>memory</a:t>
            </a:r>
          </a:p>
        </p:txBody>
      </p:sp>
      <p:sp>
        <p:nvSpPr>
          <p:cNvPr id="306228" name="Line 52"/>
          <p:cNvSpPr>
            <a:spLocks noChangeShapeType="1"/>
          </p:cNvSpPr>
          <p:nvPr/>
        </p:nvSpPr>
        <p:spPr bwMode="auto">
          <a:xfrm flipH="1" flipV="1">
            <a:off x="8212139" y="3487738"/>
            <a:ext cx="1587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29" name="Line 53"/>
          <p:cNvSpPr>
            <a:spLocks noChangeShapeType="1"/>
          </p:cNvSpPr>
          <p:nvPr/>
        </p:nvSpPr>
        <p:spPr bwMode="auto">
          <a:xfrm flipH="1" flipV="1">
            <a:off x="9085264" y="3489325"/>
            <a:ext cx="1587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30" name="Text Box 54"/>
          <p:cNvSpPr txBox="1">
            <a:spLocks noChangeArrowheads="1"/>
          </p:cNvSpPr>
          <p:nvPr/>
        </p:nvSpPr>
        <p:spPr bwMode="auto">
          <a:xfrm>
            <a:off x="9532939" y="3786189"/>
            <a:ext cx="88678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200">
                <a:latin typeface="Arial" charset="0"/>
              </a:rPr>
              <a:t>host </a:t>
            </a:r>
          </a:p>
          <a:p>
            <a:pPr eaLnBrk="1" hangingPunct="1"/>
            <a:r>
              <a:rPr lang="en-US" sz="1200">
                <a:latin typeface="Arial" charset="0"/>
              </a:rPr>
              <a:t>bus </a:t>
            </a:r>
          </a:p>
          <a:p>
            <a:pPr eaLnBrk="1" hangingPunct="1"/>
            <a:r>
              <a:rPr lang="en-US" sz="1200">
                <a:latin typeface="Arial" charset="0"/>
              </a:rPr>
              <a:t>(e.g., PCI)</a:t>
            </a:r>
          </a:p>
        </p:txBody>
      </p:sp>
      <p:sp>
        <p:nvSpPr>
          <p:cNvPr id="306231" name="Line 55"/>
          <p:cNvSpPr>
            <a:spLocks noChangeShapeType="1"/>
          </p:cNvSpPr>
          <p:nvPr/>
        </p:nvSpPr>
        <p:spPr bwMode="auto">
          <a:xfrm flipH="1">
            <a:off x="8415338" y="4273551"/>
            <a:ext cx="12700" cy="3397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32" name="Line 56"/>
          <p:cNvSpPr>
            <a:spLocks noChangeShapeType="1"/>
          </p:cNvSpPr>
          <p:nvPr/>
        </p:nvSpPr>
        <p:spPr bwMode="auto">
          <a:xfrm>
            <a:off x="8413750" y="4806951"/>
            <a:ext cx="0" cy="3667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33" name="Line 57"/>
          <p:cNvSpPr>
            <a:spLocks noChangeShapeType="1"/>
          </p:cNvSpPr>
          <p:nvPr/>
        </p:nvSpPr>
        <p:spPr bwMode="auto">
          <a:xfrm flipH="1" flipV="1">
            <a:off x="9210675" y="3662364"/>
            <a:ext cx="382588" cy="268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34" name="Text Box 58"/>
          <p:cNvSpPr txBox="1">
            <a:spLocks noChangeArrowheads="1"/>
          </p:cNvSpPr>
          <p:nvPr/>
        </p:nvSpPr>
        <p:spPr bwMode="auto">
          <a:xfrm>
            <a:off x="8820151" y="5356225"/>
            <a:ext cx="1273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200">
                <a:latin typeface="Arial" charset="0"/>
              </a:rPr>
              <a:t>network adapter</a:t>
            </a:r>
          </a:p>
          <a:p>
            <a:pPr eaLnBrk="1" hangingPunct="1"/>
            <a:r>
              <a:rPr lang="en-US" sz="1200">
                <a:latin typeface="Arial" charset="0"/>
              </a:rPr>
              <a:t>card</a:t>
            </a:r>
          </a:p>
        </p:txBody>
      </p:sp>
      <p:sp>
        <p:nvSpPr>
          <p:cNvPr id="306235" name="Line 59"/>
          <p:cNvSpPr>
            <a:spLocks noChangeShapeType="1"/>
          </p:cNvSpPr>
          <p:nvPr/>
        </p:nvSpPr>
        <p:spPr bwMode="auto">
          <a:xfrm flipH="1" flipV="1">
            <a:off x="9028113" y="4679950"/>
            <a:ext cx="271462" cy="750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36" name="Text Box 60"/>
          <p:cNvSpPr txBox="1">
            <a:spLocks noChangeArrowheads="1"/>
          </p:cNvSpPr>
          <p:nvPr/>
        </p:nvSpPr>
        <p:spPr bwMode="auto">
          <a:xfrm>
            <a:off x="8413751" y="2287589"/>
            <a:ext cx="119856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200">
                <a:latin typeface="Arial" charset="0"/>
              </a:rPr>
              <a:t>host schematic</a:t>
            </a:r>
          </a:p>
        </p:txBody>
      </p:sp>
      <p:sp>
        <p:nvSpPr>
          <p:cNvPr id="306219" name="Rectangle 43"/>
          <p:cNvSpPr>
            <a:spLocks noChangeArrowheads="1"/>
          </p:cNvSpPr>
          <p:nvPr/>
        </p:nvSpPr>
        <p:spPr bwMode="auto">
          <a:xfrm>
            <a:off x="7875588" y="3854451"/>
            <a:ext cx="1122362" cy="108267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06260" name="Group 84"/>
          <p:cNvGrpSpPr>
            <a:grpSpLocks/>
          </p:cNvGrpSpPr>
          <p:nvPr/>
        </p:nvGrpSpPr>
        <p:grpSpPr bwMode="auto">
          <a:xfrm>
            <a:off x="6611939" y="2743200"/>
            <a:ext cx="1470025" cy="2065338"/>
            <a:chOff x="2689" y="1728"/>
            <a:chExt cx="926" cy="1301"/>
          </a:xfrm>
        </p:grpSpPr>
        <p:sp>
          <p:nvSpPr>
            <p:cNvPr id="306238" name="Freeform 62"/>
            <p:cNvSpPr>
              <a:spLocks/>
            </p:cNvSpPr>
            <p:nvPr/>
          </p:nvSpPr>
          <p:spPr bwMode="auto">
            <a:xfrm>
              <a:off x="3225" y="2509"/>
              <a:ext cx="390" cy="520"/>
            </a:xfrm>
            <a:custGeom>
              <a:avLst/>
              <a:gdLst>
                <a:gd name="T0" fmla="*/ 390 w 390"/>
                <a:gd name="T1" fmla="*/ 0 h 520"/>
                <a:gd name="T2" fmla="*/ 0 w 390"/>
                <a:gd name="T3" fmla="*/ 221 h 520"/>
                <a:gd name="T4" fmla="*/ 3 w 390"/>
                <a:gd name="T5" fmla="*/ 433 h 520"/>
                <a:gd name="T6" fmla="*/ 388 w 390"/>
                <a:gd name="T7" fmla="*/ 520 h 520"/>
                <a:gd name="T8" fmla="*/ 390 w 390"/>
                <a:gd name="T9" fmla="*/ 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0" h="520">
                  <a:moveTo>
                    <a:pt x="390" y="0"/>
                  </a:moveTo>
                  <a:lnTo>
                    <a:pt x="0" y="221"/>
                  </a:lnTo>
                  <a:lnTo>
                    <a:pt x="3" y="433"/>
                  </a:lnTo>
                  <a:lnTo>
                    <a:pt x="388" y="520"/>
                  </a:lnTo>
                  <a:lnTo>
                    <a:pt x="39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39" name="Freeform 63"/>
            <p:cNvSpPr>
              <a:spLocks/>
            </p:cNvSpPr>
            <p:nvPr/>
          </p:nvSpPr>
          <p:spPr bwMode="auto">
            <a:xfrm>
              <a:off x="3222" y="1767"/>
              <a:ext cx="275" cy="443"/>
            </a:xfrm>
            <a:custGeom>
              <a:avLst/>
              <a:gdLst>
                <a:gd name="T0" fmla="*/ 264 w 275"/>
                <a:gd name="T1" fmla="*/ 108 h 443"/>
                <a:gd name="T2" fmla="*/ 0 w 275"/>
                <a:gd name="T3" fmla="*/ 0 h 443"/>
                <a:gd name="T4" fmla="*/ 2 w 275"/>
                <a:gd name="T5" fmla="*/ 443 h 443"/>
                <a:gd name="T6" fmla="*/ 275 w 275"/>
                <a:gd name="T7" fmla="*/ 412 h 443"/>
                <a:gd name="T8" fmla="*/ 264 w 275"/>
                <a:gd name="T9" fmla="*/ 108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443">
                  <a:moveTo>
                    <a:pt x="264" y="108"/>
                  </a:moveTo>
                  <a:lnTo>
                    <a:pt x="0" y="0"/>
                  </a:lnTo>
                  <a:lnTo>
                    <a:pt x="2" y="443"/>
                  </a:lnTo>
                  <a:lnTo>
                    <a:pt x="275" y="412"/>
                  </a:lnTo>
                  <a:lnTo>
                    <a:pt x="264" y="108"/>
                  </a:lnTo>
                  <a:close/>
                </a:path>
              </a:pathLst>
            </a:cu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40" name="Rectangle 64"/>
            <p:cNvSpPr>
              <a:spLocks noChangeArrowheads="1"/>
            </p:cNvSpPr>
            <p:nvPr/>
          </p:nvSpPr>
          <p:spPr bwMode="auto">
            <a:xfrm>
              <a:off x="2737" y="1775"/>
              <a:ext cx="489" cy="52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6241" name="Text Box 65"/>
            <p:cNvSpPr txBox="1">
              <a:spLocks noChangeArrowheads="1"/>
            </p:cNvSpPr>
            <p:nvPr/>
          </p:nvSpPr>
          <p:spPr bwMode="auto">
            <a:xfrm>
              <a:off x="2689" y="1728"/>
              <a:ext cx="577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200">
                  <a:latin typeface="Arial" charset="0"/>
                </a:rPr>
                <a:t>application</a:t>
              </a:r>
            </a:p>
            <a:p>
              <a:pPr algn="ctr" eaLnBrk="1" hangingPunct="1"/>
              <a:r>
                <a:rPr lang="en-US" sz="1200">
                  <a:latin typeface="Arial" charset="0"/>
                </a:rPr>
                <a:t>transport</a:t>
              </a:r>
            </a:p>
            <a:p>
              <a:pPr algn="ctr" eaLnBrk="1" hangingPunct="1"/>
              <a:r>
                <a:rPr lang="en-US" sz="1200">
                  <a:latin typeface="Arial" charset="0"/>
                </a:rPr>
                <a:t>network</a:t>
              </a:r>
            </a:p>
            <a:p>
              <a:pPr algn="ctr" eaLnBrk="1" hangingPunct="1"/>
              <a:r>
                <a:rPr lang="en-US" sz="1200">
                  <a:latin typeface="Arial" charset="0"/>
                </a:rPr>
                <a:t>link</a:t>
              </a:r>
            </a:p>
          </p:txBody>
        </p:sp>
        <p:sp>
          <p:nvSpPr>
            <p:cNvPr id="306242" name="Line 66"/>
            <p:cNvSpPr>
              <a:spLocks noChangeShapeType="1"/>
            </p:cNvSpPr>
            <p:nvPr/>
          </p:nvSpPr>
          <p:spPr bwMode="auto">
            <a:xfrm>
              <a:off x="2737" y="18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43" name="Line 67"/>
            <p:cNvSpPr>
              <a:spLocks noChangeShapeType="1"/>
            </p:cNvSpPr>
            <p:nvPr/>
          </p:nvSpPr>
          <p:spPr bwMode="auto">
            <a:xfrm>
              <a:off x="2737" y="1991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44" name="Line 68"/>
            <p:cNvSpPr>
              <a:spLocks noChangeShapeType="1"/>
            </p:cNvSpPr>
            <p:nvPr/>
          </p:nvSpPr>
          <p:spPr bwMode="auto">
            <a:xfrm>
              <a:off x="2735" y="20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45" name="Line 69"/>
            <p:cNvSpPr>
              <a:spLocks noChangeShapeType="1"/>
            </p:cNvSpPr>
            <p:nvPr/>
          </p:nvSpPr>
          <p:spPr bwMode="auto">
            <a:xfrm>
              <a:off x="2738" y="2206"/>
              <a:ext cx="4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46" name="Rectangle 70"/>
            <p:cNvSpPr>
              <a:spLocks noChangeArrowheads="1"/>
            </p:cNvSpPr>
            <p:nvPr/>
          </p:nvSpPr>
          <p:spPr bwMode="auto">
            <a:xfrm>
              <a:off x="2695" y="2212"/>
              <a:ext cx="552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6247" name="Line 71"/>
            <p:cNvSpPr>
              <a:spLocks noChangeShapeType="1"/>
            </p:cNvSpPr>
            <p:nvPr/>
          </p:nvSpPr>
          <p:spPr bwMode="auto">
            <a:xfrm>
              <a:off x="2738" y="2224"/>
              <a:ext cx="0" cy="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48" name="Line 72"/>
            <p:cNvSpPr>
              <a:spLocks noChangeShapeType="1"/>
            </p:cNvSpPr>
            <p:nvPr/>
          </p:nvSpPr>
          <p:spPr bwMode="auto">
            <a:xfrm>
              <a:off x="3225" y="2218"/>
              <a:ext cx="0" cy="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49" name="Rectangle 73"/>
            <p:cNvSpPr>
              <a:spLocks noChangeArrowheads="1"/>
            </p:cNvSpPr>
            <p:nvPr/>
          </p:nvSpPr>
          <p:spPr bwMode="auto">
            <a:xfrm>
              <a:off x="2737" y="2415"/>
              <a:ext cx="489" cy="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6250" name="Text Box 74"/>
            <p:cNvSpPr txBox="1">
              <a:spLocks noChangeArrowheads="1"/>
            </p:cNvSpPr>
            <p:nvPr/>
          </p:nvSpPr>
          <p:spPr bwMode="auto">
            <a:xfrm>
              <a:off x="2745" y="2345"/>
              <a:ext cx="46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endParaRPr lang="en-US" sz="1200">
                <a:latin typeface="Arial" charset="0"/>
              </a:endParaRPr>
            </a:p>
            <a:p>
              <a:pPr algn="ctr" eaLnBrk="1" hangingPunct="1"/>
              <a:endParaRPr lang="en-US" sz="1200">
                <a:latin typeface="Arial" charset="0"/>
              </a:endParaRPr>
            </a:p>
            <a:p>
              <a:pPr algn="ctr" eaLnBrk="1" hangingPunct="1"/>
              <a:endParaRPr lang="en-US" sz="1200">
                <a:latin typeface="Arial" charset="0"/>
              </a:endParaRPr>
            </a:p>
            <a:p>
              <a:pPr algn="ctr" eaLnBrk="1" hangingPunct="1"/>
              <a:r>
                <a:rPr lang="en-US" sz="1200">
                  <a:latin typeface="Arial" charset="0"/>
                </a:rPr>
                <a:t>link</a:t>
              </a:r>
            </a:p>
            <a:p>
              <a:pPr algn="ctr" eaLnBrk="1" hangingPunct="1"/>
              <a:r>
                <a:rPr lang="en-US" sz="1200">
                  <a:latin typeface="Arial" charset="0"/>
                </a:rPr>
                <a:t>physical</a:t>
              </a:r>
            </a:p>
          </p:txBody>
        </p:sp>
        <p:sp>
          <p:nvSpPr>
            <p:cNvPr id="306251" name="Line 75"/>
            <p:cNvSpPr>
              <a:spLocks noChangeShapeType="1"/>
            </p:cNvSpPr>
            <p:nvPr/>
          </p:nvSpPr>
          <p:spPr bwMode="auto">
            <a:xfrm>
              <a:off x="2737" y="252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52" name="Line 76"/>
            <p:cNvSpPr>
              <a:spLocks noChangeShapeType="1"/>
            </p:cNvSpPr>
            <p:nvPr/>
          </p:nvSpPr>
          <p:spPr bwMode="auto">
            <a:xfrm>
              <a:off x="2737" y="2632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53" name="Line 77"/>
            <p:cNvSpPr>
              <a:spLocks noChangeShapeType="1"/>
            </p:cNvSpPr>
            <p:nvPr/>
          </p:nvSpPr>
          <p:spPr bwMode="auto">
            <a:xfrm>
              <a:off x="2735" y="2721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54" name="Line 78"/>
            <p:cNvSpPr>
              <a:spLocks noChangeShapeType="1"/>
            </p:cNvSpPr>
            <p:nvPr/>
          </p:nvSpPr>
          <p:spPr bwMode="auto">
            <a:xfrm>
              <a:off x="2733" y="283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55" name="Rectangle 79"/>
            <p:cNvSpPr>
              <a:spLocks noChangeArrowheads="1"/>
            </p:cNvSpPr>
            <p:nvPr/>
          </p:nvSpPr>
          <p:spPr bwMode="auto">
            <a:xfrm>
              <a:off x="2719" y="2390"/>
              <a:ext cx="518" cy="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6256" name="Line 80"/>
            <p:cNvSpPr>
              <a:spLocks noChangeShapeType="1"/>
            </p:cNvSpPr>
            <p:nvPr/>
          </p:nvSpPr>
          <p:spPr bwMode="auto">
            <a:xfrm>
              <a:off x="2737" y="2614"/>
              <a:ext cx="0" cy="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57" name="Line 81"/>
            <p:cNvSpPr>
              <a:spLocks noChangeShapeType="1"/>
            </p:cNvSpPr>
            <p:nvPr/>
          </p:nvSpPr>
          <p:spPr bwMode="auto">
            <a:xfrm>
              <a:off x="3226" y="2614"/>
              <a:ext cx="0" cy="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58" name="Rectangle 82"/>
            <p:cNvSpPr>
              <a:spLocks noChangeArrowheads="1"/>
            </p:cNvSpPr>
            <p:nvPr/>
          </p:nvSpPr>
          <p:spPr bwMode="auto">
            <a:xfrm>
              <a:off x="2736" y="1778"/>
              <a:ext cx="490" cy="43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6259" name="Rectangle 83"/>
            <p:cNvSpPr>
              <a:spLocks noChangeArrowheads="1"/>
            </p:cNvSpPr>
            <p:nvPr/>
          </p:nvSpPr>
          <p:spPr bwMode="auto">
            <a:xfrm>
              <a:off x="2733" y="2721"/>
              <a:ext cx="489" cy="219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aphicFrame>
        <p:nvGraphicFramePr>
          <p:cNvPr id="306261" name="Object 85"/>
          <p:cNvGraphicFramePr>
            <a:graphicFrameLocks noChangeAspect="1"/>
          </p:cNvGraphicFramePr>
          <p:nvPr/>
        </p:nvGraphicFramePr>
        <p:xfrm>
          <a:off x="8991600" y="1854200"/>
          <a:ext cx="6111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5000" imgH="1085760" progId="MS_ClipArt_Gallery.2">
                  <p:embed/>
                </p:oleObj>
              </mc:Choice>
              <mc:Fallback>
                <p:oleObj name="Clip" r:id="rId3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1600" y="1854200"/>
                        <a:ext cx="61118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6262" name="Picture 8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1" y="5173663"/>
            <a:ext cx="1350963" cy="135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6263" name="Picture 8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650" y="5453064"/>
            <a:ext cx="1143000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520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06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Adaptors Communicating</a:t>
            </a:r>
          </a:p>
        </p:txBody>
      </p:sp>
      <p:sp>
        <p:nvSpPr>
          <p:cNvPr id="67072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949451" y="4275138"/>
            <a:ext cx="4067175" cy="1935162"/>
          </a:xfrm>
        </p:spPr>
        <p:txBody>
          <a:bodyPr/>
          <a:lstStyle/>
          <a:p>
            <a:r>
              <a:rPr lang="en-US" sz="2400"/>
              <a:t>sending side:</a:t>
            </a:r>
          </a:p>
          <a:p>
            <a:pPr lvl="1"/>
            <a:r>
              <a:rPr lang="en-US" sz="2000"/>
              <a:t>encapsulates datagram in frame</a:t>
            </a:r>
          </a:p>
          <a:p>
            <a:pPr lvl="1"/>
            <a:r>
              <a:rPr lang="en-US" sz="2000"/>
              <a:t>adds error checking bits, rdt, flow control, etc.</a:t>
            </a:r>
          </a:p>
        </p:txBody>
      </p:sp>
      <p:sp>
        <p:nvSpPr>
          <p:cNvPr id="670724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6032500" y="4273551"/>
            <a:ext cx="4090988" cy="1851025"/>
          </a:xfrm>
        </p:spPr>
        <p:txBody>
          <a:bodyPr/>
          <a:lstStyle/>
          <a:p>
            <a:r>
              <a:rPr lang="en-US" sz="2400"/>
              <a:t>receiving side</a:t>
            </a:r>
          </a:p>
          <a:p>
            <a:pPr lvl="1"/>
            <a:r>
              <a:rPr lang="en-US" sz="2000"/>
              <a:t>looks for errors, rdt, flow control, etc</a:t>
            </a:r>
          </a:p>
          <a:p>
            <a:pPr lvl="1"/>
            <a:r>
              <a:rPr lang="en-US" sz="2000"/>
              <a:t>extracts datagram, passes to upper layer at receiving side</a:t>
            </a:r>
          </a:p>
          <a:p>
            <a:endParaRPr lang="en-US" sz="2400"/>
          </a:p>
        </p:txBody>
      </p:sp>
      <p:sp>
        <p:nvSpPr>
          <p:cNvPr id="40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5: DataLink Layer</a:t>
            </a:r>
          </a:p>
        </p:txBody>
      </p:sp>
      <p:sp>
        <p:nvSpPr>
          <p:cNvPr id="41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5-</a:t>
            </a:r>
            <a:fld id="{AB694374-7D39-4DC4-A699-EB1B34510C94}" type="slidenum">
              <a:rPr lang="en-US"/>
              <a:pPr/>
              <a:t>9</a:t>
            </a:fld>
            <a:endParaRPr lang="en-US"/>
          </a:p>
        </p:txBody>
      </p:sp>
      <p:sp>
        <p:nvSpPr>
          <p:cNvPr id="670747" name="Rectangle 27"/>
          <p:cNvSpPr>
            <a:spLocks noChangeArrowheads="1"/>
          </p:cNvSpPr>
          <p:nvPr/>
        </p:nvSpPr>
        <p:spPr bwMode="auto">
          <a:xfrm>
            <a:off x="5637214" y="3394076"/>
            <a:ext cx="1444625" cy="2127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48" name="Rectangle 28"/>
          <p:cNvSpPr>
            <a:spLocks noChangeArrowheads="1"/>
          </p:cNvSpPr>
          <p:nvPr/>
        </p:nvSpPr>
        <p:spPr bwMode="auto">
          <a:xfrm>
            <a:off x="3481389" y="1373188"/>
            <a:ext cx="1944687" cy="1770062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49" name="Line 29"/>
          <p:cNvSpPr>
            <a:spLocks noChangeShapeType="1"/>
          </p:cNvSpPr>
          <p:nvPr/>
        </p:nvSpPr>
        <p:spPr bwMode="auto">
          <a:xfrm>
            <a:off x="3576638" y="1892300"/>
            <a:ext cx="0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50" name="Rectangle 30"/>
          <p:cNvSpPr>
            <a:spLocks noChangeArrowheads="1"/>
          </p:cNvSpPr>
          <p:nvPr/>
        </p:nvSpPr>
        <p:spPr bwMode="auto">
          <a:xfrm>
            <a:off x="3717925" y="2212976"/>
            <a:ext cx="1187450" cy="8667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51" name="Rectangle 31"/>
          <p:cNvSpPr>
            <a:spLocks noChangeArrowheads="1"/>
          </p:cNvSpPr>
          <p:nvPr/>
        </p:nvSpPr>
        <p:spPr bwMode="auto">
          <a:xfrm>
            <a:off x="3959225" y="2773364"/>
            <a:ext cx="704850" cy="2254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52" name="Rectangle 32"/>
          <p:cNvSpPr>
            <a:spLocks noChangeArrowheads="1"/>
          </p:cNvSpPr>
          <p:nvPr/>
        </p:nvSpPr>
        <p:spPr bwMode="auto">
          <a:xfrm>
            <a:off x="3959226" y="2301876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200">
                <a:latin typeface="Arial" charset="0"/>
              </a:rPr>
              <a:t>controller</a:t>
            </a:r>
          </a:p>
        </p:txBody>
      </p:sp>
      <p:sp>
        <p:nvSpPr>
          <p:cNvPr id="670753" name="Line 33"/>
          <p:cNvSpPr>
            <a:spLocks noChangeShapeType="1"/>
          </p:cNvSpPr>
          <p:nvPr/>
        </p:nvSpPr>
        <p:spPr bwMode="auto">
          <a:xfrm>
            <a:off x="3870326" y="2055813"/>
            <a:ext cx="1438275" cy="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54" name="Line 34"/>
          <p:cNvSpPr>
            <a:spLocks noChangeShapeType="1"/>
          </p:cNvSpPr>
          <p:nvPr/>
        </p:nvSpPr>
        <p:spPr bwMode="auto">
          <a:xfrm flipV="1">
            <a:off x="4287838" y="2062163"/>
            <a:ext cx="0" cy="239712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55" name="Rectangle 35"/>
          <p:cNvSpPr>
            <a:spLocks noChangeArrowheads="1"/>
          </p:cNvSpPr>
          <p:nvPr/>
        </p:nvSpPr>
        <p:spPr bwMode="auto">
          <a:xfrm>
            <a:off x="3752851" y="1501776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it-IT" sz="1400">
              <a:latin typeface="Arial" charset="0"/>
            </a:endParaRPr>
          </a:p>
        </p:txBody>
      </p:sp>
      <p:sp>
        <p:nvSpPr>
          <p:cNvPr id="670756" name="Rectangle 36"/>
          <p:cNvSpPr>
            <a:spLocks noChangeArrowheads="1"/>
          </p:cNvSpPr>
          <p:nvPr/>
        </p:nvSpPr>
        <p:spPr bwMode="auto">
          <a:xfrm>
            <a:off x="4619626" y="1503364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it-IT" sz="1400">
              <a:latin typeface="Arial" charset="0"/>
            </a:endParaRPr>
          </a:p>
        </p:txBody>
      </p:sp>
      <p:sp>
        <p:nvSpPr>
          <p:cNvPr id="670757" name="Line 37"/>
          <p:cNvSpPr>
            <a:spLocks noChangeShapeType="1"/>
          </p:cNvSpPr>
          <p:nvPr/>
        </p:nvSpPr>
        <p:spPr bwMode="auto">
          <a:xfrm flipH="1" flipV="1">
            <a:off x="4075114" y="1917701"/>
            <a:ext cx="1587" cy="138113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58" name="Line 38"/>
          <p:cNvSpPr>
            <a:spLocks noChangeShapeType="1"/>
          </p:cNvSpPr>
          <p:nvPr/>
        </p:nvSpPr>
        <p:spPr bwMode="auto">
          <a:xfrm flipH="1" flipV="1">
            <a:off x="4999038" y="1920876"/>
            <a:ext cx="0" cy="136525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59" name="Rectangle 39"/>
          <p:cNvSpPr>
            <a:spLocks noChangeArrowheads="1"/>
          </p:cNvSpPr>
          <p:nvPr/>
        </p:nvSpPr>
        <p:spPr bwMode="auto">
          <a:xfrm>
            <a:off x="7356475" y="1430338"/>
            <a:ext cx="1944688" cy="1731962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60" name="Rectangle 40"/>
          <p:cNvSpPr>
            <a:spLocks noChangeArrowheads="1"/>
          </p:cNvSpPr>
          <p:nvPr/>
        </p:nvSpPr>
        <p:spPr bwMode="auto">
          <a:xfrm>
            <a:off x="7593013" y="2232026"/>
            <a:ext cx="1187450" cy="8667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61" name="Rectangle 41"/>
          <p:cNvSpPr>
            <a:spLocks noChangeArrowheads="1"/>
          </p:cNvSpPr>
          <p:nvPr/>
        </p:nvSpPr>
        <p:spPr bwMode="auto">
          <a:xfrm>
            <a:off x="7834313" y="2792414"/>
            <a:ext cx="703262" cy="2254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62" name="Rectangle 42"/>
          <p:cNvSpPr>
            <a:spLocks noChangeArrowheads="1"/>
          </p:cNvSpPr>
          <p:nvPr/>
        </p:nvSpPr>
        <p:spPr bwMode="auto">
          <a:xfrm>
            <a:off x="7834314" y="2320926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200">
                <a:latin typeface="Arial" charset="0"/>
              </a:rPr>
              <a:t>controller</a:t>
            </a:r>
          </a:p>
        </p:txBody>
      </p:sp>
      <p:sp>
        <p:nvSpPr>
          <p:cNvPr id="670763" name="Line 43"/>
          <p:cNvSpPr>
            <a:spLocks noChangeShapeType="1"/>
          </p:cNvSpPr>
          <p:nvPr/>
        </p:nvSpPr>
        <p:spPr bwMode="auto">
          <a:xfrm>
            <a:off x="7745414" y="2074863"/>
            <a:ext cx="1438275" cy="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64" name="Line 44"/>
          <p:cNvSpPr>
            <a:spLocks noChangeShapeType="1"/>
          </p:cNvSpPr>
          <p:nvPr/>
        </p:nvSpPr>
        <p:spPr bwMode="auto">
          <a:xfrm flipV="1">
            <a:off x="8162925" y="2081213"/>
            <a:ext cx="0" cy="239712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65" name="Rectangle 45"/>
          <p:cNvSpPr>
            <a:spLocks noChangeArrowheads="1"/>
          </p:cNvSpPr>
          <p:nvPr/>
        </p:nvSpPr>
        <p:spPr bwMode="auto">
          <a:xfrm>
            <a:off x="7627939" y="1520826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it-IT" sz="1400">
              <a:latin typeface="Arial" charset="0"/>
            </a:endParaRPr>
          </a:p>
        </p:txBody>
      </p:sp>
      <p:sp>
        <p:nvSpPr>
          <p:cNvPr id="670766" name="Rectangle 46"/>
          <p:cNvSpPr>
            <a:spLocks noChangeArrowheads="1"/>
          </p:cNvSpPr>
          <p:nvPr/>
        </p:nvSpPr>
        <p:spPr bwMode="auto">
          <a:xfrm>
            <a:off x="8494714" y="1522414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it-IT" sz="1400">
              <a:latin typeface="Arial" charset="0"/>
            </a:endParaRPr>
          </a:p>
        </p:txBody>
      </p:sp>
      <p:sp>
        <p:nvSpPr>
          <p:cNvPr id="670767" name="Line 47"/>
          <p:cNvSpPr>
            <a:spLocks noChangeShapeType="1"/>
          </p:cNvSpPr>
          <p:nvPr/>
        </p:nvSpPr>
        <p:spPr bwMode="auto">
          <a:xfrm flipH="1" flipV="1">
            <a:off x="7950200" y="1936751"/>
            <a:ext cx="1588" cy="138113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68" name="Line 48"/>
          <p:cNvSpPr>
            <a:spLocks noChangeShapeType="1"/>
          </p:cNvSpPr>
          <p:nvPr/>
        </p:nvSpPr>
        <p:spPr bwMode="auto">
          <a:xfrm flipH="1" flipV="1">
            <a:off x="8874125" y="1939926"/>
            <a:ext cx="0" cy="136525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69" name="Text Box 49"/>
          <p:cNvSpPr txBox="1">
            <a:spLocks noChangeArrowheads="1"/>
          </p:cNvSpPr>
          <p:nvPr/>
        </p:nvSpPr>
        <p:spPr bwMode="auto">
          <a:xfrm>
            <a:off x="3459164" y="3059113"/>
            <a:ext cx="13350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600">
                <a:latin typeface="Arial" charset="0"/>
              </a:rPr>
              <a:t>sending host</a:t>
            </a:r>
          </a:p>
        </p:txBody>
      </p:sp>
      <p:sp>
        <p:nvSpPr>
          <p:cNvPr id="670770" name="Text Box 50"/>
          <p:cNvSpPr txBox="1">
            <a:spLocks noChangeArrowheads="1"/>
          </p:cNvSpPr>
          <p:nvPr/>
        </p:nvSpPr>
        <p:spPr bwMode="auto">
          <a:xfrm>
            <a:off x="7251701" y="3057525"/>
            <a:ext cx="1438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600">
                <a:latin typeface="Arial" charset="0"/>
              </a:rPr>
              <a:t>receiving host</a:t>
            </a:r>
          </a:p>
        </p:txBody>
      </p:sp>
      <p:sp>
        <p:nvSpPr>
          <p:cNvPr id="670771" name="Rectangle 51"/>
          <p:cNvSpPr>
            <a:spLocks noChangeArrowheads="1"/>
          </p:cNvSpPr>
          <p:nvPr/>
        </p:nvSpPr>
        <p:spPr bwMode="auto">
          <a:xfrm>
            <a:off x="3036888" y="1966913"/>
            <a:ext cx="717550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72" name="Text Box 52"/>
          <p:cNvSpPr txBox="1">
            <a:spLocks noChangeArrowheads="1"/>
          </p:cNvSpPr>
          <p:nvPr/>
        </p:nvSpPr>
        <p:spPr bwMode="auto">
          <a:xfrm>
            <a:off x="3000375" y="1922464"/>
            <a:ext cx="8255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200">
                <a:latin typeface="Arial" charset="0"/>
              </a:rPr>
              <a:t>datagram</a:t>
            </a:r>
          </a:p>
        </p:txBody>
      </p:sp>
      <p:sp>
        <p:nvSpPr>
          <p:cNvPr id="670773" name="Line 53"/>
          <p:cNvSpPr>
            <a:spLocks noChangeShapeType="1"/>
          </p:cNvSpPr>
          <p:nvPr/>
        </p:nvSpPr>
        <p:spPr bwMode="auto">
          <a:xfrm>
            <a:off x="7485063" y="1870076"/>
            <a:ext cx="0" cy="392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74" name="Rectangle 54"/>
          <p:cNvSpPr>
            <a:spLocks noChangeArrowheads="1"/>
          </p:cNvSpPr>
          <p:nvPr/>
        </p:nvSpPr>
        <p:spPr bwMode="auto">
          <a:xfrm>
            <a:off x="6946901" y="1985963"/>
            <a:ext cx="715963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75" name="Text Box 55"/>
          <p:cNvSpPr txBox="1">
            <a:spLocks noChangeArrowheads="1"/>
          </p:cNvSpPr>
          <p:nvPr/>
        </p:nvSpPr>
        <p:spPr bwMode="auto">
          <a:xfrm>
            <a:off x="6910389" y="1941514"/>
            <a:ext cx="83227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200">
                <a:latin typeface="Arial" charset="0"/>
              </a:rPr>
              <a:t>datagram</a:t>
            </a:r>
          </a:p>
        </p:txBody>
      </p:sp>
      <p:sp>
        <p:nvSpPr>
          <p:cNvPr id="670776" name="Freeform 56"/>
          <p:cNvSpPr>
            <a:spLocks/>
          </p:cNvSpPr>
          <p:nvPr/>
        </p:nvSpPr>
        <p:spPr bwMode="auto">
          <a:xfrm>
            <a:off x="4292601" y="2903539"/>
            <a:ext cx="3883025" cy="447675"/>
          </a:xfrm>
          <a:custGeom>
            <a:avLst/>
            <a:gdLst>
              <a:gd name="T0" fmla="*/ 0 w 2597"/>
              <a:gd name="T1" fmla="*/ 0 h 384"/>
              <a:gd name="T2" fmla="*/ 0 w 2597"/>
              <a:gd name="T3" fmla="*/ 384 h 384"/>
              <a:gd name="T4" fmla="*/ 2597 w 2597"/>
              <a:gd name="T5" fmla="*/ 384 h 384"/>
              <a:gd name="T6" fmla="*/ 2597 w 2597"/>
              <a:gd name="T7" fmla="*/ 18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97" h="384">
                <a:moveTo>
                  <a:pt x="0" y="0"/>
                </a:moveTo>
                <a:lnTo>
                  <a:pt x="0" y="384"/>
                </a:lnTo>
                <a:lnTo>
                  <a:pt x="2597" y="384"/>
                </a:lnTo>
                <a:lnTo>
                  <a:pt x="2597" y="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77" name="Rectangle 57"/>
          <p:cNvSpPr>
            <a:spLocks noChangeArrowheads="1"/>
          </p:cNvSpPr>
          <p:nvPr/>
        </p:nvSpPr>
        <p:spPr bwMode="auto">
          <a:xfrm>
            <a:off x="6205538" y="3419476"/>
            <a:ext cx="717550" cy="1698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78" name="Text Box 58"/>
          <p:cNvSpPr txBox="1">
            <a:spLocks noChangeArrowheads="1"/>
          </p:cNvSpPr>
          <p:nvPr/>
        </p:nvSpPr>
        <p:spPr bwMode="auto">
          <a:xfrm>
            <a:off x="6178551" y="3375026"/>
            <a:ext cx="83227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200">
                <a:latin typeface="Arial" charset="0"/>
              </a:rPr>
              <a:t>datagram</a:t>
            </a:r>
          </a:p>
        </p:txBody>
      </p:sp>
      <p:sp>
        <p:nvSpPr>
          <p:cNvPr id="670779" name="Line 59"/>
          <p:cNvSpPr>
            <a:spLocks noChangeShapeType="1"/>
          </p:cNvSpPr>
          <p:nvPr/>
        </p:nvSpPr>
        <p:spPr bwMode="auto">
          <a:xfrm>
            <a:off x="7178676" y="3511550"/>
            <a:ext cx="276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80" name="Text Box 60"/>
          <p:cNvSpPr txBox="1">
            <a:spLocks noChangeArrowheads="1"/>
          </p:cNvSpPr>
          <p:nvPr/>
        </p:nvSpPr>
        <p:spPr bwMode="auto">
          <a:xfrm>
            <a:off x="3768725" y="3668713"/>
            <a:ext cx="7048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600">
                <a:latin typeface="Arial" charset="0"/>
              </a:rPr>
              <a:t>frame</a:t>
            </a:r>
          </a:p>
        </p:txBody>
      </p:sp>
      <p:sp>
        <p:nvSpPr>
          <p:cNvPr id="670781" name="Line 61"/>
          <p:cNvSpPr>
            <a:spLocks noChangeShapeType="1"/>
          </p:cNvSpPr>
          <p:nvPr/>
        </p:nvSpPr>
        <p:spPr bwMode="auto">
          <a:xfrm flipV="1">
            <a:off x="4397375" y="3575051"/>
            <a:ext cx="1155700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15448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3351</Words>
  <Application>Microsoft Office PowerPoint</Application>
  <PresentationFormat>Widescreen</PresentationFormat>
  <Paragraphs>845</Paragraphs>
  <Slides>75</Slides>
  <Notes>54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7" baseType="lpstr">
      <vt:lpstr>Arial</vt:lpstr>
      <vt:lpstr>Calibri</vt:lpstr>
      <vt:lpstr>Comic Sans MS</vt:lpstr>
      <vt:lpstr>Courier New</vt:lpstr>
      <vt:lpstr>Gill Sans MT</vt:lpstr>
      <vt:lpstr>Tahoma</vt:lpstr>
      <vt:lpstr>Times New Roman</vt:lpstr>
      <vt:lpstr>Verdana</vt:lpstr>
      <vt:lpstr>Wingdings</vt:lpstr>
      <vt:lpstr>ZapfDingbats</vt:lpstr>
      <vt:lpstr>Tema di Office</vt:lpstr>
      <vt:lpstr>Clip</vt:lpstr>
      <vt:lpstr>Link Layer SECURITY</vt:lpstr>
      <vt:lpstr>How Layer 2 links work: recap</vt:lpstr>
      <vt:lpstr>Protocol stacks</vt:lpstr>
      <vt:lpstr>Embedding – Envelope layers</vt:lpstr>
      <vt:lpstr>Link Layer: Introduction</vt:lpstr>
      <vt:lpstr>Link layer: context</vt:lpstr>
      <vt:lpstr>Link Layer Services</vt:lpstr>
      <vt:lpstr>Where is the link layer implemented?</vt:lpstr>
      <vt:lpstr>Adaptors Communicating</vt:lpstr>
      <vt:lpstr>LINK TYPES</vt:lpstr>
      <vt:lpstr>ETHERNET FRAME STRUCTURE</vt:lpstr>
      <vt:lpstr>MAC Addresses vs IP addresses</vt:lpstr>
      <vt:lpstr>ARP: Address Resolution Protocol</vt:lpstr>
      <vt:lpstr>Routing between two LANs</vt:lpstr>
      <vt:lpstr>PowerPoint Presentation</vt:lpstr>
      <vt:lpstr>General L2 security issues</vt:lpstr>
      <vt:lpstr>ARP Poisoning in LAN</vt:lpstr>
      <vt:lpstr>ARP poisoning in LAN</vt:lpstr>
      <vt:lpstr>Half mitm</vt:lpstr>
      <vt:lpstr>Accidental IP Conflict</vt:lpstr>
      <vt:lpstr>Countermeasures </vt:lpstr>
      <vt:lpstr>DHCP: Dynamic Host Configuration Protocol</vt:lpstr>
      <vt:lpstr>Local to remote attacks (1) DHCP spoofing</vt:lpstr>
      <vt:lpstr>Local to remote attacks (1) DHCP spoofing - countermeasures</vt:lpstr>
      <vt:lpstr>Reflection attacks with broadcast</vt:lpstr>
      <vt:lpstr>COUNTERMEASURES</vt:lpstr>
      <vt:lpstr>Other Local MITM Attacks DNS spoofing</vt:lpstr>
      <vt:lpstr>Local attacks DNS spoofing - countermeasures</vt:lpstr>
      <vt:lpstr>MISC: DNS rebinding</vt:lpstr>
      <vt:lpstr>Local to remote attacks (2) ICMP redirect</vt:lpstr>
      <vt:lpstr>Specific 802.3 (Ethernet) security issues</vt:lpstr>
      <vt:lpstr>Hubs</vt:lpstr>
      <vt:lpstr>Switches</vt:lpstr>
      <vt:lpstr>Example</vt:lpstr>
      <vt:lpstr>Switch example</vt:lpstr>
      <vt:lpstr>Port Stealing: example</vt:lpstr>
      <vt:lpstr>MAC Spoofing / Flooding</vt:lpstr>
      <vt:lpstr>Others under-the-hood protocols</vt:lpstr>
      <vt:lpstr>Specific 802.11 (Wi-Fi) security issues</vt:lpstr>
      <vt:lpstr>802.11: the actors</vt:lpstr>
      <vt:lpstr>NIC Wifi modes</vt:lpstr>
      <vt:lpstr>802.11: BSS &amp; ESS</vt:lpstr>
      <vt:lpstr>802.11 frame: Addressing</vt:lpstr>
      <vt:lpstr>PowerPoint Presentation</vt:lpstr>
      <vt:lpstr>PowerPoint Presentation</vt:lpstr>
      <vt:lpstr>Channel allocation</vt:lpstr>
      <vt:lpstr>PowerPoint Presentation</vt:lpstr>
      <vt:lpstr>Wifi 802.11 security levels</vt:lpstr>
      <vt:lpstr>WLAN open</vt:lpstr>
      <vt:lpstr>Rogue ESSIDs</vt:lpstr>
      <vt:lpstr>PowerPoint Presentation</vt:lpstr>
      <vt:lpstr>Captive portals</vt:lpstr>
      <vt:lpstr>WLAN WEP</vt:lpstr>
      <vt:lpstr>Wep Frame Format</vt:lpstr>
      <vt:lpstr>WEP Authentication (open)</vt:lpstr>
      <vt:lpstr>WEP Shared key authentication</vt:lpstr>
      <vt:lpstr>WEP weaknesses</vt:lpstr>
      <vt:lpstr>WPA: TKIP encryption scheme </vt:lpstr>
      <vt:lpstr>WPA Personal</vt:lpstr>
      <vt:lpstr>PowerPoint Presentation</vt:lpstr>
      <vt:lpstr>Key hierarchy</vt:lpstr>
      <vt:lpstr>WPA Authorization process</vt:lpstr>
      <vt:lpstr>WPA-Personal</vt:lpstr>
      <vt:lpstr>WPA Enterprise </vt:lpstr>
      <vt:lpstr>802.1x Authentication steps</vt:lpstr>
      <vt:lpstr>Step 1: pre-auth</vt:lpstr>
      <vt:lpstr>Step 2: Authentication</vt:lpstr>
      <vt:lpstr>Role of the RADIUS server</vt:lpstr>
      <vt:lpstr>Proof of concept: the Eduroam network</vt:lpstr>
      <vt:lpstr>PROs and CONs of a WPAx-Enterprise</vt:lpstr>
      <vt:lpstr>CVE-2012-4366 </vt:lpstr>
      <vt:lpstr>Other Things to know</vt:lpstr>
      <vt:lpstr>WPA3</vt:lpstr>
      <vt:lpstr>PowerPoint Presentation</vt:lpstr>
      <vt:lpstr>Summary: Wired &amp; Wireless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3rd Edition, Chapter 5</dc:title>
  <dc:creator>Jim Kurose and Keith Ross</dc:creator>
  <cp:lastModifiedBy>Giovambattista Ianni</cp:lastModifiedBy>
  <cp:revision>351</cp:revision>
  <cp:lastPrinted>2000-10-23T11:49:35Z</cp:lastPrinted>
  <dcterms:created xsi:type="dcterms:W3CDTF">1999-10-08T19:08:27Z</dcterms:created>
  <dcterms:modified xsi:type="dcterms:W3CDTF">2024-04-15T13:20:01Z</dcterms:modified>
</cp:coreProperties>
</file>